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1" r:id="rId2"/>
    <p:sldId id="258" r:id="rId3"/>
    <p:sldId id="328" r:id="rId4"/>
    <p:sldId id="326" r:id="rId5"/>
    <p:sldId id="298" r:id="rId6"/>
    <p:sldId id="301" r:id="rId7"/>
    <p:sldId id="299" r:id="rId8"/>
    <p:sldId id="300" r:id="rId9"/>
    <p:sldId id="345" r:id="rId10"/>
    <p:sldId id="317" r:id="rId11"/>
    <p:sldId id="288" r:id="rId12"/>
    <p:sldId id="318" r:id="rId13"/>
    <p:sldId id="323" r:id="rId14"/>
    <p:sldId id="336" r:id="rId15"/>
    <p:sldId id="319" r:id="rId16"/>
    <p:sldId id="342" r:id="rId17"/>
    <p:sldId id="344" r:id="rId18"/>
    <p:sldId id="329" r:id="rId19"/>
    <p:sldId id="334" r:id="rId20"/>
    <p:sldId id="327" r:id="rId21"/>
    <p:sldId id="274"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FF"/>
    <a:srgbClr val="CCECFF"/>
    <a:srgbClr val="66CCFF"/>
    <a:srgbClr val="99CCFF"/>
    <a:srgbClr val="FF6600"/>
    <a:srgbClr val="CCFFFF"/>
    <a:srgbClr val="FFCC66"/>
    <a:srgbClr val="FF99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8022" autoAdjust="0"/>
  </p:normalViewPr>
  <p:slideViewPr>
    <p:cSldViewPr>
      <p:cViewPr>
        <p:scale>
          <a:sx n="51" d="100"/>
          <a:sy n="51" d="100"/>
        </p:scale>
        <p:origin x="2040" y="372"/>
      </p:cViewPr>
      <p:guideLst>
        <p:guide orient="horz" pos="2160"/>
        <p:guide pos="2880"/>
      </p:guideLst>
    </p:cSldViewPr>
  </p:slideViewPr>
  <p:outlineViewPr>
    <p:cViewPr>
      <p:scale>
        <a:sx n="33" d="100"/>
        <a:sy n="33" d="100"/>
      </p:scale>
      <p:origin x="0" y="787"/>
    </p:cViewPr>
  </p:outlineViewPr>
  <p:notesTextViewPr>
    <p:cViewPr>
      <p:scale>
        <a:sx n="100" d="100"/>
        <a:sy n="100" d="100"/>
      </p:scale>
      <p:origin x="0" y="0"/>
    </p:cViewPr>
  </p:notesTextViewPr>
  <p:sorterViewPr>
    <p:cViewPr>
      <p:scale>
        <a:sx n="100" d="100"/>
        <a:sy n="100" d="100"/>
      </p:scale>
      <p:origin x="0" y="3840"/>
    </p:cViewPr>
  </p:sorterViewPr>
  <p:notesViewPr>
    <p:cSldViewPr>
      <p:cViewPr varScale="1">
        <p:scale>
          <a:sx n="46" d="100"/>
          <a:sy n="46" d="100"/>
        </p:scale>
        <p:origin x="280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F0"/>
            </a:solidFill>
          </c:spPr>
          <c:dPt>
            <c:idx val="1"/>
            <c:bubble3D val="0"/>
            <c:spPr>
              <a:solidFill>
                <a:srgbClr val="FF6699"/>
              </a:solidFill>
            </c:spPr>
            <c:extLst>
              <c:ext xmlns:c16="http://schemas.microsoft.com/office/drawing/2014/chart" uri="{C3380CC4-5D6E-409C-BE32-E72D297353CC}">
                <c16:uniqueId val="{00000001-01EA-40AE-B93B-46A9E6C2069A}"/>
              </c:ext>
            </c:extLst>
          </c:dPt>
          <c:cat>
            <c:strRef>
              <c:f>メンバー表!$K$4:$K$5</c:f>
              <c:strCache>
                <c:ptCount val="2"/>
                <c:pt idx="0">
                  <c:v>男性</c:v>
                </c:pt>
                <c:pt idx="1">
                  <c:v>女性</c:v>
                </c:pt>
              </c:strCache>
            </c:strRef>
          </c:cat>
          <c:val>
            <c:numRef>
              <c:f>メンバー表!$L$4:$L$5</c:f>
              <c:numCache>
                <c:formatCode>General</c:formatCode>
                <c:ptCount val="2"/>
                <c:pt idx="0">
                  <c:v>8</c:v>
                </c:pt>
                <c:pt idx="1">
                  <c:v>6</c:v>
                </c:pt>
              </c:numCache>
            </c:numRef>
          </c:val>
          <c:extLst>
            <c:ext xmlns:c16="http://schemas.microsoft.com/office/drawing/2014/chart" uri="{C3380CC4-5D6E-409C-BE32-E72D297353CC}">
              <c16:uniqueId val="{00000002-01EA-40AE-B93B-46A9E6C2069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B0F0"/>
              </a:solidFill>
            </c:spPr>
            <c:extLst>
              <c:ext xmlns:c16="http://schemas.microsoft.com/office/drawing/2014/chart" uri="{C3380CC4-5D6E-409C-BE32-E72D297353CC}">
                <c16:uniqueId val="{00000001-7A1F-4BDA-912C-6F0A87152DF0}"/>
              </c:ext>
            </c:extLst>
          </c:dPt>
          <c:dPt>
            <c:idx val="1"/>
            <c:bubble3D val="0"/>
            <c:spPr>
              <a:solidFill>
                <a:srgbClr val="FF6699"/>
              </a:solidFill>
            </c:spPr>
            <c:extLst>
              <c:ext xmlns:c16="http://schemas.microsoft.com/office/drawing/2014/chart" uri="{C3380CC4-5D6E-409C-BE32-E72D297353CC}">
                <c16:uniqueId val="{00000003-7A1F-4BDA-912C-6F0A87152DF0}"/>
              </c:ext>
            </c:extLst>
          </c:dPt>
          <c:cat>
            <c:strRef>
              <c:f>メンバー表!$D$4:$D$5</c:f>
              <c:strCache>
                <c:ptCount val="2"/>
                <c:pt idx="0">
                  <c:v>男性</c:v>
                </c:pt>
                <c:pt idx="1">
                  <c:v>女性</c:v>
                </c:pt>
              </c:strCache>
            </c:strRef>
          </c:cat>
          <c:val>
            <c:numRef>
              <c:f>メンバー表!$E$4:$E$5</c:f>
              <c:numCache>
                <c:formatCode>General</c:formatCode>
                <c:ptCount val="2"/>
                <c:pt idx="0">
                  <c:v>17</c:v>
                </c:pt>
                <c:pt idx="1">
                  <c:v>4</c:v>
                </c:pt>
              </c:numCache>
            </c:numRef>
          </c:val>
          <c:extLst>
            <c:ext xmlns:c16="http://schemas.microsoft.com/office/drawing/2014/chart" uri="{C3380CC4-5D6E-409C-BE32-E72D297353CC}">
              <c16:uniqueId val="{00000004-7A1F-4BDA-912C-6F0A87152DF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solidFill>
            </c:spPr>
            <c:extLst>
              <c:ext xmlns:c16="http://schemas.microsoft.com/office/drawing/2014/chart" uri="{C3380CC4-5D6E-409C-BE32-E72D297353CC}">
                <c16:uniqueId val="{00000001-3FBE-40D7-AE76-8B7E1EAC005A}"/>
              </c:ext>
            </c:extLst>
          </c:dPt>
          <c:dPt>
            <c:idx val="1"/>
            <c:bubble3D val="0"/>
            <c:spPr>
              <a:solidFill>
                <a:srgbClr val="FF6600"/>
              </a:solidFill>
            </c:spPr>
            <c:extLst>
              <c:ext xmlns:c16="http://schemas.microsoft.com/office/drawing/2014/chart" uri="{C3380CC4-5D6E-409C-BE32-E72D297353CC}">
                <c16:uniqueId val="{00000003-3FBE-40D7-AE76-8B7E1EAC005A}"/>
              </c:ext>
            </c:extLst>
          </c:dPt>
          <c:dPt>
            <c:idx val="2"/>
            <c:bubble3D val="0"/>
            <c:spPr>
              <a:solidFill>
                <a:srgbClr val="009900"/>
              </a:solidFill>
            </c:spPr>
            <c:extLst>
              <c:ext xmlns:c16="http://schemas.microsoft.com/office/drawing/2014/chart" uri="{C3380CC4-5D6E-409C-BE32-E72D297353CC}">
                <c16:uniqueId val="{00000005-3FBE-40D7-AE76-8B7E1EAC005A}"/>
              </c:ext>
            </c:extLst>
          </c:dPt>
          <c:dPt>
            <c:idx val="3"/>
            <c:bubble3D val="0"/>
            <c:spPr>
              <a:solidFill>
                <a:srgbClr val="9966FF"/>
              </a:solidFill>
            </c:spPr>
            <c:extLst>
              <c:ext xmlns:c16="http://schemas.microsoft.com/office/drawing/2014/chart" uri="{C3380CC4-5D6E-409C-BE32-E72D297353CC}">
                <c16:uniqueId val="{00000007-3FBE-40D7-AE76-8B7E1EAC005A}"/>
              </c:ext>
            </c:extLst>
          </c:dPt>
          <c:dPt>
            <c:idx val="4"/>
            <c:bubble3D val="0"/>
            <c:spPr>
              <a:solidFill>
                <a:srgbClr val="00B0F0"/>
              </a:solidFill>
            </c:spPr>
            <c:extLst>
              <c:ext xmlns:c16="http://schemas.microsoft.com/office/drawing/2014/chart" uri="{C3380CC4-5D6E-409C-BE32-E72D297353CC}">
                <c16:uniqueId val="{00000009-3FBE-40D7-AE76-8B7E1EAC005A}"/>
              </c:ext>
            </c:extLst>
          </c:dPt>
          <c:cat>
            <c:strRef>
              <c:f>年齢!$H$4:$H$8</c:f>
              <c:strCache>
                <c:ptCount val="5"/>
                <c:pt idx="0">
                  <c:v>２０代</c:v>
                </c:pt>
                <c:pt idx="1">
                  <c:v>３０代</c:v>
                </c:pt>
                <c:pt idx="2">
                  <c:v>４０代</c:v>
                </c:pt>
                <c:pt idx="3">
                  <c:v>５０代</c:v>
                </c:pt>
                <c:pt idx="4">
                  <c:v>６０代</c:v>
                </c:pt>
              </c:strCache>
            </c:strRef>
          </c:cat>
          <c:val>
            <c:numRef>
              <c:f>年齢!$I$4:$I$8</c:f>
              <c:numCache>
                <c:formatCode>General</c:formatCode>
                <c:ptCount val="5"/>
                <c:pt idx="0">
                  <c:v>2</c:v>
                </c:pt>
                <c:pt idx="1">
                  <c:v>4</c:v>
                </c:pt>
                <c:pt idx="2">
                  <c:v>9</c:v>
                </c:pt>
                <c:pt idx="3">
                  <c:v>4</c:v>
                </c:pt>
                <c:pt idx="4">
                  <c:v>2</c:v>
                </c:pt>
              </c:numCache>
            </c:numRef>
          </c:val>
          <c:extLst>
            <c:ext xmlns:c16="http://schemas.microsoft.com/office/drawing/2014/chart" uri="{C3380CC4-5D6E-409C-BE32-E72D297353CC}">
              <c16:uniqueId val="{0000000A-3FBE-40D7-AE76-8B7E1EAC005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FF6600"/>
            </a:solidFill>
          </c:spPr>
          <c:dPt>
            <c:idx val="2"/>
            <c:bubble3D val="0"/>
            <c:spPr>
              <a:solidFill>
                <a:srgbClr val="009900"/>
              </a:solidFill>
            </c:spPr>
            <c:extLst>
              <c:ext xmlns:c16="http://schemas.microsoft.com/office/drawing/2014/chart" uri="{C3380CC4-5D6E-409C-BE32-E72D297353CC}">
                <c16:uniqueId val="{00000001-A877-4380-94A0-BAE1FAB8E71D}"/>
              </c:ext>
            </c:extLst>
          </c:dPt>
          <c:dPt>
            <c:idx val="3"/>
            <c:bubble3D val="0"/>
            <c:spPr>
              <a:solidFill>
                <a:srgbClr val="9966FF"/>
              </a:solidFill>
            </c:spPr>
            <c:extLst>
              <c:ext xmlns:c16="http://schemas.microsoft.com/office/drawing/2014/chart" uri="{C3380CC4-5D6E-409C-BE32-E72D297353CC}">
                <c16:uniqueId val="{00000003-A877-4380-94A0-BAE1FAB8E71D}"/>
              </c:ext>
            </c:extLst>
          </c:dPt>
          <c:dPt>
            <c:idx val="4"/>
            <c:bubble3D val="0"/>
            <c:spPr>
              <a:solidFill>
                <a:srgbClr val="00B0F0"/>
              </a:solidFill>
            </c:spPr>
            <c:extLst>
              <c:ext xmlns:c16="http://schemas.microsoft.com/office/drawing/2014/chart" uri="{C3380CC4-5D6E-409C-BE32-E72D297353CC}">
                <c16:uniqueId val="{00000005-A877-4380-94A0-BAE1FAB8E71D}"/>
              </c:ext>
            </c:extLst>
          </c:dPt>
          <c:cat>
            <c:strRef>
              <c:f>年齢!$K$4:$K$8</c:f>
              <c:strCache>
                <c:ptCount val="5"/>
                <c:pt idx="0">
                  <c:v>２０代</c:v>
                </c:pt>
                <c:pt idx="1">
                  <c:v>３０代</c:v>
                </c:pt>
                <c:pt idx="2">
                  <c:v>４０代</c:v>
                </c:pt>
                <c:pt idx="3">
                  <c:v>５０代</c:v>
                </c:pt>
                <c:pt idx="4">
                  <c:v>６０代</c:v>
                </c:pt>
              </c:strCache>
            </c:strRef>
          </c:cat>
          <c:val>
            <c:numRef>
              <c:f>年齢!$L$4:$L$8</c:f>
              <c:numCache>
                <c:formatCode>General</c:formatCode>
                <c:ptCount val="5"/>
                <c:pt idx="0">
                  <c:v>0</c:v>
                </c:pt>
                <c:pt idx="1">
                  <c:v>3</c:v>
                </c:pt>
                <c:pt idx="2">
                  <c:v>4</c:v>
                </c:pt>
                <c:pt idx="3">
                  <c:v>5</c:v>
                </c:pt>
                <c:pt idx="4">
                  <c:v>2</c:v>
                </c:pt>
              </c:numCache>
            </c:numRef>
          </c:val>
          <c:extLst>
            <c:ext xmlns:c16="http://schemas.microsoft.com/office/drawing/2014/chart" uri="{C3380CC4-5D6E-409C-BE32-E72D297353CC}">
              <c16:uniqueId val="{00000006-A877-4380-94A0-BAE1FAB8E71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9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8782094440283"/>
          <c:y val="5.9092585452533819E-2"/>
          <c:w val="0.82209770253586334"/>
          <c:h val="0.49849330412748499"/>
        </c:manualLayout>
      </c:layout>
      <c:lineChart>
        <c:grouping val="standard"/>
        <c:varyColors val="0"/>
        <c:ser>
          <c:idx val="0"/>
          <c:order val="0"/>
          <c:spPr>
            <a:ln w="31750">
              <a:solidFill>
                <a:schemeClr val="tx1"/>
              </a:solidFill>
            </a:ln>
          </c:spPr>
          <c:marker>
            <c:symbol val="circle"/>
            <c:size val="7"/>
            <c:spPr>
              <a:solidFill>
                <a:schemeClr val="tx1"/>
              </a:solidFill>
              <a:ln>
                <a:solidFill>
                  <a:schemeClr val="tx1"/>
                </a:solidFill>
              </a:ln>
            </c:spPr>
          </c:marker>
          <c:cat>
            <c:strRef>
              <c:f>'生産台数推移 (2)'!$B$4:$B$15</c:f>
              <c:strCache>
                <c:ptCount val="12"/>
                <c:pt idx="0">
                  <c:v>１７　３月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'生産台数推移 (2)'!$C$4:$C$15</c:f>
              <c:numCache>
                <c:formatCode>General</c:formatCode>
                <c:ptCount val="12"/>
                <c:pt idx="0">
                  <c:v>199999</c:v>
                </c:pt>
                <c:pt idx="2">
                  <c:v>114013</c:v>
                </c:pt>
                <c:pt idx="3">
                  <c:v>84781</c:v>
                </c:pt>
                <c:pt idx="4">
                  <c:v>84407</c:v>
                </c:pt>
                <c:pt idx="5">
                  <c:v>72553</c:v>
                </c:pt>
                <c:pt idx="6">
                  <c:v>73740</c:v>
                </c:pt>
                <c:pt idx="7">
                  <c:v>52338</c:v>
                </c:pt>
                <c:pt idx="8">
                  <c:v>45615</c:v>
                </c:pt>
                <c:pt idx="9">
                  <c:v>32000</c:v>
                </c:pt>
                <c:pt idx="10">
                  <c:v>0</c:v>
                </c:pt>
                <c:pt idx="11">
                  <c:v>0</c:v>
                </c:pt>
              </c:numCache>
            </c:numRef>
          </c:val>
          <c:smooth val="0"/>
          <c:extLst>
            <c:ext xmlns:c16="http://schemas.microsoft.com/office/drawing/2014/chart" uri="{C3380CC4-5D6E-409C-BE32-E72D297353CC}">
              <c16:uniqueId val="{00000000-920F-492B-BD12-F74425C1BCD5}"/>
            </c:ext>
          </c:extLst>
        </c:ser>
        <c:dLbls>
          <c:showLegendKey val="0"/>
          <c:showVal val="0"/>
          <c:showCatName val="0"/>
          <c:showSerName val="0"/>
          <c:showPercent val="0"/>
          <c:showBubbleSize val="0"/>
        </c:dLbls>
        <c:marker val="1"/>
        <c:smooth val="0"/>
        <c:axId val="163558528"/>
        <c:axId val="163560448"/>
      </c:lineChart>
      <c:catAx>
        <c:axId val="163558528"/>
        <c:scaling>
          <c:orientation val="minMax"/>
        </c:scaling>
        <c:delete val="0"/>
        <c:axPos val="b"/>
        <c:numFmt formatCode="General" sourceLinked="1"/>
        <c:majorTickMark val="out"/>
        <c:minorTickMark val="none"/>
        <c:tickLblPos val="nextTo"/>
        <c:spPr>
          <a:ln w="31750">
            <a:solidFill>
              <a:schemeClr val="tx1"/>
            </a:solidFill>
          </a:ln>
        </c:spPr>
        <c:txPr>
          <a:bodyPr/>
          <a:lstStyle/>
          <a:p>
            <a:pPr>
              <a:defRPr>
                <a:solidFill>
                  <a:schemeClr val="bg1"/>
                </a:solidFill>
              </a:defRPr>
            </a:pPr>
            <a:endParaRPr lang="ja-JP"/>
          </a:p>
        </c:txPr>
        <c:crossAx val="163560448"/>
        <c:crosses val="autoZero"/>
        <c:auto val="1"/>
        <c:lblAlgn val="ctr"/>
        <c:lblOffset val="100"/>
        <c:noMultiLvlLbl val="0"/>
      </c:catAx>
      <c:valAx>
        <c:axId val="163560448"/>
        <c:scaling>
          <c:orientation val="minMax"/>
          <c:max val="200000"/>
        </c:scaling>
        <c:delete val="0"/>
        <c:axPos val="l"/>
        <c:majorGridlines>
          <c:spPr>
            <a:ln>
              <a:solidFill>
                <a:schemeClr val="tx1"/>
              </a:solidFill>
            </a:ln>
          </c:spPr>
        </c:majorGridlines>
        <c:numFmt formatCode="General" sourceLinked="1"/>
        <c:majorTickMark val="out"/>
        <c:minorTickMark val="none"/>
        <c:tickLblPos val="nextTo"/>
        <c:spPr>
          <a:ln w="31750">
            <a:solidFill>
              <a:schemeClr val="tx1"/>
            </a:solidFill>
          </a:ln>
        </c:spPr>
        <c:txPr>
          <a:bodyPr/>
          <a:lstStyle/>
          <a:p>
            <a:pPr>
              <a:defRPr>
                <a:solidFill>
                  <a:schemeClr val="bg1"/>
                </a:solidFill>
              </a:defRPr>
            </a:pPr>
            <a:endParaRPr lang="ja-JP"/>
          </a:p>
        </c:txPr>
        <c:crossAx val="163558528"/>
        <c:crosses val="autoZero"/>
        <c:crossBetween val="between"/>
        <c:majorUnit val="10000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生産向上改善!$C$3</c:f>
              <c:strCache>
                <c:ptCount val="1"/>
                <c:pt idx="0">
                  <c:v>安全</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生産向上改善!$C$4:$C$15</c:f>
              <c:numCache>
                <c:formatCode>General</c:formatCode>
                <c:ptCount val="12"/>
                <c:pt idx="0">
                  <c:v>5</c:v>
                </c:pt>
                <c:pt idx="1">
                  <c:v>7</c:v>
                </c:pt>
                <c:pt idx="2">
                  <c:v>6</c:v>
                </c:pt>
                <c:pt idx="3">
                  <c:v>4</c:v>
                </c:pt>
                <c:pt idx="4">
                  <c:v>5</c:v>
                </c:pt>
                <c:pt idx="5">
                  <c:v>6</c:v>
                </c:pt>
                <c:pt idx="6">
                  <c:v>6</c:v>
                </c:pt>
                <c:pt idx="7">
                  <c:v>5</c:v>
                </c:pt>
                <c:pt idx="8">
                  <c:v>6</c:v>
                </c:pt>
                <c:pt idx="9">
                  <c:v>7</c:v>
                </c:pt>
                <c:pt idx="10">
                  <c:v>5</c:v>
                </c:pt>
                <c:pt idx="11">
                  <c:v>5</c:v>
                </c:pt>
              </c:numCache>
            </c:numRef>
          </c:val>
          <c:extLst>
            <c:ext xmlns:c16="http://schemas.microsoft.com/office/drawing/2014/chart" uri="{C3380CC4-5D6E-409C-BE32-E72D297353CC}">
              <c16:uniqueId val="{00000000-9968-488C-822E-6B215C01EAED}"/>
            </c:ext>
          </c:extLst>
        </c:ser>
        <c:ser>
          <c:idx val="1"/>
          <c:order val="1"/>
          <c:tx>
            <c:strRef>
              <c:f>生産向上改善!$D$3</c:f>
              <c:strCache>
                <c:ptCount val="1"/>
                <c:pt idx="0">
                  <c:v>生産性</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生産向上改善!$D$4:$D$15</c:f>
              <c:numCache>
                <c:formatCode>General</c:formatCode>
                <c:ptCount val="12"/>
                <c:pt idx="0">
                  <c:v>4</c:v>
                </c:pt>
                <c:pt idx="1">
                  <c:v>3</c:v>
                </c:pt>
                <c:pt idx="2">
                  <c:v>3</c:v>
                </c:pt>
                <c:pt idx="3">
                  <c:v>4</c:v>
                </c:pt>
                <c:pt idx="4">
                  <c:v>3</c:v>
                </c:pt>
                <c:pt idx="5">
                  <c:v>5</c:v>
                </c:pt>
                <c:pt idx="6">
                  <c:v>3</c:v>
                </c:pt>
                <c:pt idx="7">
                  <c:v>4</c:v>
                </c:pt>
                <c:pt idx="8">
                  <c:v>5</c:v>
                </c:pt>
                <c:pt idx="9">
                  <c:v>3</c:v>
                </c:pt>
                <c:pt idx="10">
                  <c:v>3</c:v>
                </c:pt>
                <c:pt idx="11">
                  <c:v>4</c:v>
                </c:pt>
              </c:numCache>
            </c:numRef>
          </c:val>
          <c:extLst>
            <c:ext xmlns:c16="http://schemas.microsoft.com/office/drawing/2014/chart" uri="{C3380CC4-5D6E-409C-BE32-E72D297353CC}">
              <c16:uniqueId val="{00000001-9968-488C-822E-6B215C01EAED}"/>
            </c:ext>
          </c:extLst>
        </c:ser>
        <c:ser>
          <c:idx val="2"/>
          <c:order val="2"/>
          <c:tx>
            <c:strRef>
              <c:f>生産向上改善!$E$3</c:f>
              <c:strCache>
                <c:ptCount val="1"/>
                <c:pt idx="0">
                  <c:v>品質</c:v>
                </c:pt>
              </c:strCache>
            </c:strRef>
          </c:tx>
          <c:invertIfNegative val="0"/>
          <c:cat>
            <c:numRef>
              <c:f>生産向上改善!$B$4:$B$15</c:f>
              <c:numCache>
                <c:formatCode>yyyy"年"m"月";@</c:formatCode>
                <c:ptCount val="12"/>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numCache>
            </c:numRef>
          </c:cat>
          <c:val>
            <c:numRef>
              <c:f>生産向上改善!$E$4:$E$15</c:f>
              <c:numCache>
                <c:formatCode>General</c:formatCode>
                <c:ptCount val="12"/>
                <c:pt idx="0">
                  <c:v>2</c:v>
                </c:pt>
                <c:pt idx="1">
                  <c:v>2</c:v>
                </c:pt>
                <c:pt idx="2">
                  <c:v>1</c:v>
                </c:pt>
                <c:pt idx="3">
                  <c:v>2</c:v>
                </c:pt>
                <c:pt idx="4">
                  <c:v>1</c:v>
                </c:pt>
                <c:pt idx="5">
                  <c:v>2</c:v>
                </c:pt>
                <c:pt idx="6">
                  <c:v>1</c:v>
                </c:pt>
                <c:pt idx="7">
                  <c:v>3</c:v>
                </c:pt>
                <c:pt idx="8">
                  <c:v>2</c:v>
                </c:pt>
                <c:pt idx="9">
                  <c:v>1</c:v>
                </c:pt>
                <c:pt idx="10">
                  <c:v>2</c:v>
                </c:pt>
                <c:pt idx="11">
                  <c:v>2</c:v>
                </c:pt>
              </c:numCache>
            </c:numRef>
          </c:val>
          <c:extLst>
            <c:ext xmlns:c16="http://schemas.microsoft.com/office/drawing/2014/chart" uri="{C3380CC4-5D6E-409C-BE32-E72D297353CC}">
              <c16:uniqueId val="{00000002-9968-488C-822E-6B215C01EAED}"/>
            </c:ext>
          </c:extLst>
        </c:ser>
        <c:dLbls>
          <c:showLegendKey val="0"/>
          <c:showVal val="0"/>
          <c:showCatName val="0"/>
          <c:showSerName val="0"/>
          <c:showPercent val="0"/>
          <c:showBubbleSize val="0"/>
        </c:dLbls>
        <c:gapWidth val="150"/>
        <c:axId val="168372096"/>
        <c:axId val="168509824"/>
      </c:barChart>
      <c:dateAx>
        <c:axId val="168372096"/>
        <c:scaling>
          <c:orientation val="minMax"/>
        </c:scaling>
        <c:delete val="1"/>
        <c:axPos val="b"/>
        <c:numFmt formatCode="yyyy&quot;年&quot;m&quot;月&quot;;@" sourceLinked="1"/>
        <c:majorTickMark val="out"/>
        <c:minorTickMark val="none"/>
        <c:tickLblPos val="nextTo"/>
        <c:crossAx val="168509824"/>
        <c:crosses val="autoZero"/>
        <c:auto val="1"/>
        <c:lblOffset val="100"/>
        <c:baseTimeUnit val="months"/>
      </c:dateAx>
      <c:valAx>
        <c:axId val="168509824"/>
        <c:scaling>
          <c:orientation val="minMax"/>
        </c:scaling>
        <c:delete val="0"/>
        <c:axPos val="l"/>
        <c:majorGridlines/>
        <c:numFmt formatCode="General" sourceLinked="1"/>
        <c:majorTickMark val="out"/>
        <c:minorTickMark val="none"/>
        <c:tickLblPos val="nextTo"/>
        <c:txPr>
          <a:bodyPr/>
          <a:lstStyle/>
          <a:p>
            <a:pPr>
              <a:defRPr baseline="0">
                <a:solidFill>
                  <a:schemeClr val="bg1"/>
                </a:solidFill>
              </a:defRPr>
            </a:pPr>
            <a:endParaRPr lang="ja-JP"/>
          </a:p>
        </c:txPr>
        <c:crossAx val="168372096"/>
        <c:crosses val="autoZero"/>
        <c:crossBetween val="between"/>
        <c:majorUnit val="2"/>
      </c:valAx>
    </c:plotArea>
    <c:legend>
      <c:legendPos val="r"/>
      <c:layout>
        <c:manualLayout>
          <c:xMode val="edge"/>
          <c:yMode val="edge"/>
          <c:x val="0.74811444568655783"/>
          <c:y val="0.23425133791839181"/>
          <c:w val="0.24920316735038017"/>
          <c:h val="0.48072453130955461"/>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solidFill>
          </c:spPr>
          <c:invertIfNegative val="0"/>
          <c:dPt>
            <c:idx val="0"/>
            <c:invertIfNegative val="0"/>
            <c:bubble3D val="0"/>
            <c:spPr>
              <a:solidFill>
                <a:srgbClr val="FF0000"/>
              </a:solidFill>
            </c:spPr>
            <c:extLst>
              <c:ext xmlns:c16="http://schemas.microsoft.com/office/drawing/2014/chart" uri="{C3380CC4-5D6E-409C-BE32-E72D297353CC}">
                <c16:uniqueId val="{00000001-D9FD-4B9D-A2DF-DE592166235B}"/>
              </c:ext>
            </c:extLst>
          </c:dPt>
          <c:dPt>
            <c:idx val="4"/>
            <c:invertIfNegative val="0"/>
            <c:bubble3D val="0"/>
            <c:spPr>
              <a:solidFill>
                <a:srgbClr val="0070C0"/>
              </a:solidFill>
            </c:spPr>
            <c:extLst>
              <c:ext xmlns:c16="http://schemas.microsoft.com/office/drawing/2014/chart" uri="{C3380CC4-5D6E-409C-BE32-E72D297353CC}">
                <c16:uniqueId val="{00000003-D9FD-4B9D-A2DF-DE592166235B}"/>
              </c:ext>
            </c:extLst>
          </c:dPt>
          <c:cat>
            <c:strRef>
              <c:f>活動計画!$C$7:$C$11</c:f>
              <c:strCache>
                <c:ptCount val="5"/>
                <c:pt idx="0">
                  <c:v>3月</c:v>
                </c:pt>
                <c:pt idx="1">
                  <c:v>4月</c:v>
                </c:pt>
                <c:pt idx="2">
                  <c:v>5月</c:v>
                </c:pt>
                <c:pt idx="3">
                  <c:v>6月</c:v>
                </c:pt>
                <c:pt idx="4">
                  <c:v>7月</c:v>
                </c:pt>
              </c:strCache>
            </c:strRef>
          </c:cat>
          <c:val>
            <c:numRef>
              <c:f>活動計画!$D$7:$D$11</c:f>
              <c:numCache>
                <c:formatCode>General</c:formatCode>
                <c:ptCount val="5"/>
                <c:pt idx="0">
                  <c:v>9.3000000000000007</c:v>
                </c:pt>
                <c:pt idx="1">
                  <c:v>0</c:v>
                </c:pt>
                <c:pt idx="2">
                  <c:v>0</c:v>
                </c:pt>
                <c:pt idx="3">
                  <c:v>0</c:v>
                </c:pt>
                <c:pt idx="4">
                  <c:v>6</c:v>
                </c:pt>
              </c:numCache>
            </c:numRef>
          </c:val>
          <c:extLst>
            <c:ext xmlns:c16="http://schemas.microsoft.com/office/drawing/2014/chart" uri="{C3380CC4-5D6E-409C-BE32-E72D297353CC}">
              <c16:uniqueId val="{00000004-D9FD-4B9D-A2DF-DE592166235B}"/>
            </c:ext>
          </c:extLst>
        </c:ser>
        <c:dLbls>
          <c:showLegendKey val="0"/>
          <c:showVal val="0"/>
          <c:showCatName val="0"/>
          <c:showSerName val="0"/>
          <c:showPercent val="0"/>
          <c:showBubbleSize val="0"/>
        </c:dLbls>
        <c:gapWidth val="150"/>
        <c:axId val="32746112"/>
        <c:axId val="32752000"/>
      </c:barChart>
      <c:catAx>
        <c:axId val="32746112"/>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baseline="0">
                <a:solidFill>
                  <a:schemeClr val="bg1"/>
                </a:solidFill>
              </a:defRPr>
            </a:pPr>
            <a:endParaRPr lang="ja-JP"/>
          </a:p>
        </c:txPr>
        <c:crossAx val="32752000"/>
        <c:crosses val="autoZero"/>
        <c:auto val="1"/>
        <c:lblAlgn val="ctr"/>
        <c:lblOffset val="100"/>
        <c:noMultiLvlLbl val="0"/>
      </c:catAx>
      <c:valAx>
        <c:axId val="32752000"/>
        <c:scaling>
          <c:orientation val="minMax"/>
          <c:max val="10"/>
        </c:scaling>
        <c:delete val="0"/>
        <c:axPos val="l"/>
        <c:numFmt formatCode="General" sourceLinked="1"/>
        <c:majorTickMark val="out"/>
        <c:minorTickMark val="none"/>
        <c:tickLblPos val="nextTo"/>
        <c:spPr>
          <a:ln w="19050">
            <a:solidFill>
              <a:schemeClr val="tx1"/>
            </a:solidFill>
          </a:ln>
        </c:spPr>
        <c:txPr>
          <a:bodyPr/>
          <a:lstStyle/>
          <a:p>
            <a:pPr>
              <a:defRPr>
                <a:solidFill>
                  <a:schemeClr val="bg1"/>
                </a:solidFill>
              </a:defRPr>
            </a:pPr>
            <a:endParaRPr lang="ja-JP"/>
          </a:p>
        </c:txPr>
        <c:crossAx val="32746112"/>
        <c:crosses val="autoZero"/>
        <c:crossBetween val="between"/>
        <c:majorUnit val="2"/>
      </c:valAx>
      <c:spPr>
        <a:ln>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7" cy="496968"/>
          </a:xfrm>
          <a:prstGeom prst="rect">
            <a:avLst/>
          </a:prstGeom>
        </p:spPr>
        <p:txBody>
          <a:bodyPr vert="horz" lIns="92205" tIns="46103" rIns="92205" bIns="4610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0" y="0"/>
            <a:ext cx="2949787" cy="496968"/>
          </a:xfrm>
          <a:prstGeom prst="rect">
            <a:avLst/>
          </a:prstGeom>
        </p:spPr>
        <p:txBody>
          <a:bodyPr vert="horz" lIns="92205" tIns="46103" rIns="92205" bIns="46103" rtlCol="0"/>
          <a:lstStyle>
            <a:lvl1pPr algn="r">
              <a:defRPr sz="1200"/>
            </a:lvl1pPr>
          </a:lstStyle>
          <a:p>
            <a:fld id="{887A8C46-A9CD-4523-B72C-9D47A7DDB3AF}" type="datetimeFigureOut">
              <a:rPr kumimoji="1" lang="ja-JP" altLang="en-US" smtClean="0"/>
              <a:t>2025/3/5</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05" tIns="46103" rIns="92205" bIns="46103" rtlCol="0" anchor="ctr"/>
          <a:lstStyle/>
          <a:p>
            <a:endParaRPr lang="ja-JP" altLang="en-US" dirty="0"/>
          </a:p>
        </p:txBody>
      </p:sp>
      <p:sp>
        <p:nvSpPr>
          <p:cNvPr id="5" name="ノート プレースホルダー 4"/>
          <p:cNvSpPr>
            <a:spLocks noGrp="1"/>
          </p:cNvSpPr>
          <p:nvPr>
            <p:ph type="body" sz="quarter" idx="3"/>
          </p:nvPr>
        </p:nvSpPr>
        <p:spPr>
          <a:xfrm>
            <a:off x="680721" y="4721188"/>
            <a:ext cx="5445760" cy="4472703"/>
          </a:xfrm>
          <a:prstGeom prst="rect">
            <a:avLst/>
          </a:prstGeom>
        </p:spPr>
        <p:txBody>
          <a:bodyPr vert="horz" lIns="92205" tIns="46103" rIns="92205" bIns="461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8"/>
            <a:ext cx="2949787" cy="496968"/>
          </a:xfrm>
          <a:prstGeom prst="rect">
            <a:avLst/>
          </a:prstGeom>
        </p:spPr>
        <p:txBody>
          <a:bodyPr vert="horz" lIns="92205" tIns="46103" rIns="92205" bIns="4610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0" y="9440648"/>
            <a:ext cx="2949787" cy="496968"/>
          </a:xfrm>
          <a:prstGeom prst="rect">
            <a:avLst/>
          </a:prstGeom>
        </p:spPr>
        <p:txBody>
          <a:bodyPr vert="horz" lIns="92205" tIns="46103" rIns="92205" bIns="46103" rtlCol="0" anchor="b"/>
          <a:lstStyle>
            <a:lvl1pPr algn="r">
              <a:defRPr sz="1200"/>
            </a:lvl1pPr>
          </a:lstStyle>
          <a:p>
            <a:fld id="{B33AAB19-6BED-41DE-A1A7-843AE2BD7F69}" type="slidenum">
              <a:rPr kumimoji="1" lang="ja-JP" altLang="en-US" smtClean="0"/>
              <a:t>‹#›</a:t>
            </a:fld>
            <a:endParaRPr kumimoji="1" lang="ja-JP" altLang="en-US" dirty="0"/>
          </a:p>
        </p:txBody>
      </p:sp>
    </p:spTree>
    <p:extLst>
      <p:ext uri="{BB962C8B-B14F-4D97-AF65-F5344CB8AC3E}">
        <p14:creationId xmlns:p14="http://schemas.microsoft.com/office/powerpoint/2010/main" val="2892210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会社紹介ですね。</a:t>
            </a:r>
          </a:p>
        </p:txBody>
      </p:sp>
      <p:sp>
        <p:nvSpPr>
          <p:cNvPr id="4" name="スライド番号プレースホルダー 3"/>
          <p:cNvSpPr>
            <a:spLocks noGrp="1"/>
          </p:cNvSpPr>
          <p:nvPr>
            <p:ph type="sldNum" sz="quarter" idx="10"/>
          </p:nvPr>
        </p:nvSpPr>
        <p:spPr/>
        <p:txBody>
          <a:bodyPr/>
          <a:lstStyle/>
          <a:p>
            <a:fld id="{C5C9DB13-180E-4B6E-B4A2-A6C490506AB1}" type="slidenum">
              <a:rPr kumimoji="1" lang="ja-JP" altLang="en-US" smtClean="0"/>
              <a:t>1</a:t>
            </a:fld>
            <a:endParaRPr kumimoji="1" lang="ja-JP" altLang="en-US"/>
          </a:p>
        </p:txBody>
      </p:sp>
    </p:spTree>
    <p:extLst>
      <p:ext uri="{BB962C8B-B14F-4D97-AF65-F5344CB8AC3E}">
        <p14:creationId xmlns:p14="http://schemas.microsoft.com/office/powerpoint/2010/main" val="68023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r>
              <a:rPr lang="ja-JP" altLang="ja-JP" sz="1400" dirty="0">
                <a:latin typeface="Meiryo UI" panose="020B0604030504040204" pitchFamily="50" charset="-128"/>
                <a:ea typeface="Meiryo UI" panose="020B0604030504040204" pitchFamily="50" charset="-128"/>
              </a:rPr>
              <a:t>このような活動計画表を作成し、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目標は外観チェック作業の負荷レベルを７月末までに平均６にするとし、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合言葉を</a:t>
            </a:r>
            <a:r>
              <a:rPr lang="ja-JP"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全員の力でやりきる</a:t>
            </a:r>
            <a:r>
              <a:rPr lang="ja-JP" altLang="ja-JP" sz="1400" dirty="0">
                <a:solidFill>
                  <a:srgbClr val="FF0000"/>
                </a:solidFill>
                <a:latin typeface="Meiryo UI" panose="020B0604030504040204" pitchFamily="50" charset="-128"/>
                <a:ea typeface="Meiryo UI" panose="020B0604030504040204" pitchFamily="50" charset="-128"/>
              </a:rPr>
              <a:t>“と</a:t>
            </a:r>
            <a:r>
              <a:rPr lang="ja-JP" altLang="ja-JP" sz="1400" dirty="0">
                <a:latin typeface="Meiryo UI" panose="020B0604030504040204" pitchFamily="50" charset="-128"/>
                <a:ea typeface="Meiryo UI" panose="020B0604030504040204" pitchFamily="50" charset="-128"/>
              </a:rPr>
              <a:t>決め活動を進めることにしました。</a:t>
            </a:r>
          </a:p>
          <a:p>
            <a:endParaRPr lang="ja-JP"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現状把握ですが、外観検査作業はこのような作業を行っており作業の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大半がこの外観チェック作業です。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外観チェック工程の概要は、ストッカから出てきた完成品を最大５２ｃｍ</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持ち上げ作業台にのせ、外観検査要領書を基にチェックし、メーカーに出荷するといった品質上、非常に重要な工程になります。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作業手順はこのようになっており、担当者別作業時間を見てみると</a:t>
            </a:r>
            <a:r>
              <a:rPr lang="ja-JP" altLang="en-US" sz="1400" dirty="0">
                <a:latin typeface="Meiryo UI" panose="020B0604030504040204" pitchFamily="50" charset="-128"/>
                <a:ea typeface="Meiryo UI" panose="020B0604030504040204" pitchFamily="50" charset="-128"/>
              </a:rPr>
              <a:t>男性の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原田君と</a:t>
            </a:r>
            <a:r>
              <a:rPr lang="ja-JP" altLang="en-US" sz="1400" dirty="0">
                <a:latin typeface="Meiryo UI" panose="020B0604030504040204" pitchFamily="50" charset="-128"/>
                <a:ea typeface="Meiryo UI" panose="020B0604030504040204" pitchFamily="50" charset="-128"/>
              </a:rPr>
              <a:t>女性の</a:t>
            </a:r>
            <a:r>
              <a:rPr lang="ja-JP" altLang="ja-JP" sz="1400" dirty="0">
                <a:latin typeface="Meiryo UI" panose="020B0604030504040204" pitchFamily="50" charset="-128"/>
                <a:ea typeface="Meiryo UI" panose="020B0604030504040204" pitchFamily="50" charset="-128"/>
              </a:rPr>
              <a:t>中村さんで</a:t>
            </a:r>
            <a:r>
              <a:rPr lang="ja-JP" altLang="en-US" sz="1400" dirty="0">
                <a:latin typeface="Meiryo UI" panose="020B0604030504040204" pitchFamily="50" charset="-128"/>
                <a:ea typeface="Meiryo UI" panose="020B0604030504040204" pitchFamily="50" charset="-128"/>
              </a:rPr>
              <a:t>は</a:t>
            </a:r>
            <a:r>
              <a:rPr lang="ja-JP" altLang="ja-JP" sz="1400" dirty="0">
                <a:latin typeface="Meiryo UI" panose="020B0604030504040204" pitchFamily="50" charset="-128"/>
                <a:ea typeface="Meiryo UI" panose="020B0604030504040204" pitchFamily="50" charset="-128"/>
              </a:rPr>
              <a:t>４．６秒の差があり、完成品を作業台に</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のせる時間に差があることが分かりました。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また品質チェック時間をみると私と中村さんは完成品を作業台にのせる</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時間が掛かる分</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品質チェック時間が短くなっており</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男性と女性では完成品を作業台にのせる時間に差があることが原因でした。</a:t>
            </a:r>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11</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作業時間の推移を見ると男性に対し、女性の方が回数を重ねるごとに作業時間が遅くなる傾向となっていました。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女性メンバーに聞くと「完成品の箱が重くて持ち上げるのが大変」</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完成品</a:t>
            </a:r>
            <a:r>
              <a:rPr lang="ja-JP" altLang="ja-JP" sz="1400" dirty="0">
                <a:latin typeface="Meiryo UI" panose="020B0604030504040204" pitchFamily="50" charset="-128"/>
                <a:ea typeface="Meiryo UI" panose="020B0604030504040204" pitchFamily="50" charset="-128"/>
              </a:rPr>
              <a:t>の持ち上げは腰が痛くなる」との意見があり、</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完成品の重量と作業負荷の関連性を確認した所、完成品は１２㎏で、</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台車から持ち上げ、作業台にのせる作業を</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日当り２４０回繰り返していることが</a:t>
            </a:r>
            <a:r>
              <a:rPr lang="ja-JP" altLang="en-US" sz="1400" dirty="0">
                <a:latin typeface="Meiryo UI" panose="020B0604030504040204" pitchFamily="50" charset="-128"/>
                <a:ea typeface="Meiryo UI" panose="020B0604030504040204" pitchFamily="50" charset="-128"/>
              </a:rPr>
              <a:t>分り</a:t>
            </a:r>
            <a:r>
              <a:rPr lang="ja-JP" altLang="ja-JP" sz="1400" dirty="0">
                <a:latin typeface="Meiryo UI" panose="020B0604030504040204" pitchFamily="50" charset="-128"/>
                <a:ea typeface="Meiryo UI" panose="020B0604030504040204" pitchFamily="50" charset="-128"/>
              </a:rPr>
              <a:t>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ワーキングママの中村さんより「完成品の１２㎏ってウチの２歳児の体重と同じくらいなんだよね」という話があり</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そんな時、内藤リーダより無理な姿勢で作業をしてないか？の一言から</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完成品持ち上げ時の作業姿勢について確認することにしました。</a:t>
            </a:r>
          </a:p>
          <a:p>
            <a:endParaRPr lang="ja-JP" altLang="ja-JP" dirty="0"/>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12</a:t>
            </a:fld>
            <a:endParaRPr kumimoji="1" lang="ja-JP" altLang="en-US" dirty="0"/>
          </a:p>
        </p:txBody>
      </p:sp>
    </p:spTree>
    <p:extLst>
      <p:ext uri="{BB962C8B-B14F-4D97-AF65-F5344CB8AC3E}">
        <p14:creationId xmlns:p14="http://schemas.microsoft.com/office/powerpoint/2010/main" val="203739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さっそく現地現物で持ち上げ時の作業姿勢を確認したところ</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教えられたとおり作業しており、ＤＡＳ上も問題ないことが分かりました。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しかし、１２㎏のものを１日２４０回、総重量約２．９トンの負荷が、肩、腰などに掛かるため、ゾウを背負って帰るくらいの負荷が掛かっていること</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が判明</a:t>
            </a:r>
            <a:r>
              <a:rPr lang="en-US" altLang="ja-JP"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　ワーキングママの中村さんより、</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「トラックの荷台ゲートみたいに上げることができれば・・・」との意見にメンバー全員が賛同し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人による持ち上げ作業を廃止し、リフター化できないか検討することに</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しました。</a:t>
            </a:r>
          </a:p>
          <a:p>
            <a:endParaRPr lang="ja-JP"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13</a:t>
            </a:fld>
            <a:endParaRPr kumimoji="1" lang="ja-JP" altLang="en-US" dirty="0"/>
          </a:p>
        </p:txBody>
      </p:sp>
    </p:spTree>
    <p:extLst>
      <p:ext uri="{BB962C8B-B14F-4D97-AF65-F5344CB8AC3E}">
        <p14:creationId xmlns:p14="http://schemas.microsoft.com/office/powerpoint/2010/main" val="312673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サークル会合１で、</a:t>
            </a:r>
            <a:r>
              <a:rPr lang="ja-JP" altLang="ja-JP" sz="1400" dirty="0">
                <a:latin typeface="Meiryo UI" panose="020B0604030504040204" pitchFamily="50" charset="-128"/>
                <a:ea typeface="Meiryo UI" panose="020B0604030504040204" pitchFamily="50" charset="-128"/>
              </a:rPr>
              <a:t>サークルメンバー全員で、類似ラインを見学し、比較を</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行ったところ、「ストッカーから直接リフターにのせる」</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「シューターを設置し</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リフターにのせる」という、搬送方法</a:t>
            </a:r>
            <a:r>
              <a:rPr lang="ja-JP" altLang="en-US" sz="1400" dirty="0">
                <a:latin typeface="Meiryo UI" panose="020B0604030504040204" pitchFamily="50" charset="-128"/>
                <a:ea typeface="Meiryo UI" panose="020B0604030504040204" pitchFamily="50" charset="-128"/>
              </a:rPr>
              <a:t>だった</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自職場では、台車で運搬している為、直接リフターにのせるようにしたいが</a:t>
            </a:r>
            <a:endParaRPr lang="en-US" altLang="ja-JP" sz="1400" dirty="0">
              <a:latin typeface="Meiryo UI" panose="020B0604030504040204" pitchFamily="50" charset="-128"/>
              <a:ea typeface="Meiryo UI" panose="020B0604030504040204" pitchFamily="50" charset="-128"/>
            </a:endParaRPr>
          </a:p>
          <a:p>
            <a:r>
              <a:rPr lang="ja-JP" altLang="ja-JP" sz="1400" dirty="0" err="1">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コストがかかり、シューターを設置するにはスペースが無く、ストッカーから</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作業台までの搬送方法を考え直す必要がありました。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私たちの</a:t>
            </a:r>
            <a:r>
              <a:rPr lang="en-US" altLang="ja-JP" sz="1400" dirty="0" err="1">
                <a:latin typeface="Meiryo UI" panose="020B0604030504040204" pitchFamily="50" charset="-128"/>
                <a:ea typeface="Meiryo UI" panose="020B0604030504040204" pitchFamily="50" charset="-128"/>
              </a:rPr>
              <a:t>拘りでもある</a:t>
            </a:r>
            <a:r>
              <a:rPr lang="en-US" altLang="ja-JP"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安全、作業性、コスト全ての条件にあった対策にするため、全員で話し合いを行い、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完成品搬送を自分たちの手で</a:t>
            </a:r>
            <a:r>
              <a:rPr lang="en-US" altLang="ja-JP" sz="1400" dirty="0" err="1">
                <a:latin typeface="Meiryo UI" panose="020B0604030504040204" pitchFamily="50" charset="-128"/>
                <a:ea typeface="Meiryo UI" panose="020B0604030504040204" pitchFamily="50" charset="-128"/>
              </a:rPr>
              <a:t>製作しようと決めました</a:t>
            </a:r>
            <a:r>
              <a:rPr lang="en-US" altLang="ja-JP"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そこで、このような調査計画表を作成し、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自職場独自のリフター化実現を目指し調査を開始しました。</a:t>
            </a:r>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14</a:t>
            </a:fld>
            <a:endParaRPr kumimoji="1" lang="ja-JP" altLang="en-US" dirty="0"/>
          </a:p>
        </p:txBody>
      </p:sp>
    </p:spTree>
    <p:extLst>
      <p:ext uri="{BB962C8B-B14F-4D97-AF65-F5344CB8AC3E}">
        <p14:creationId xmlns:p14="http://schemas.microsoft.com/office/powerpoint/2010/main" val="226256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調査１</a:t>
            </a:r>
            <a:r>
              <a:rPr lang="ja-JP" altLang="ja-JP" sz="1400" dirty="0">
                <a:latin typeface="Meiryo UI" panose="020B0604030504040204" pitchFamily="50" charset="-128"/>
                <a:ea typeface="Meiryo UI" panose="020B0604030504040204" pitchFamily="50" charset="-128"/>
              </a:rPr>
              <a:t>、作業負荷に問題はないか調査するため、台車からリフターへの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スライド</a:t>
            </a:r>
            <a:r>
              <a:rPr lang="en-US" altLang="ja-JP" sz="1400" dirty="0" err="1">
                <a:latin typeface="Meiryo UI" panose="020B0604030504040204" pitchFamily="50" charset="-128"/>
                <a:ea typeface="Meiryo UI" panose="020B0604030504040204" pitchFamily="50" charset="-128"/>
              </a:rPr>
              <a:t>荷重を計測した結果</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コロコンを使用すれば誰でも楽に作業ができる事が分かり、リフター上に</a:t>
            </a:r>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コロコンの荷受台設置が必要だと</a:t>
            </a:r>
            <a:r>
              <a:rPr lang="ja-JP" altLang="en-US" sz="1400" dirty="0">
                <a:latin typeface="Meiryo UI" panose="020B0604030504040204" pitchFamily="50" charset="-128"/>
                <a:ea typeface="Meiryo UI" panose="020B0604030504040204" pitchFamily="50" charset="-128"/>
              </a:rPr>
              <a:t>分ったと</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次にリフターから作業台へのスライド荷重を計測した結果、持ち上げる力の半分以下で作業できることが</a:t>
            </a:r>
            <a:r>
              <a:rPr lang="ja-JP" altLang="en-US" sz="1400" dirty="0">
                <a:latin typeface="Meiryo UI" panose="020B0604030504040204" pitchFamily="50" charset="-128"/>
                <a:ea typeface="Meiryo UI" panose="020B0604030504040204" pitchFamily="50" charset="-128"/>
              </a:rPr>
              <a:t>分り</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リフタにコロコンの荷受台を設置すれば作業負荷に問題ないことが</a:t>
            </a:r>
            <a:r>
              <a:rPr lang="ja-JP" altLang="en-US" sz="1400" dirty="0">
                <a:latin typeface="Meiryo UI" panose="020B0604030504040204" pitchFamily="50" charset="-128"/>
                <a:ea typeface="Meiryo UI" panose="020B0604030504040204" pitchFamily="50" charset="-128"/>
              </a:rPr>
              <a:t>分</a:t>
            </a:r>
            <a:r>
              <a:rPr lang="ja-JP" altLang="en-US" sz="1400" dirty="0" err="1">
                <a:latin typeface="Meiryo UI" panose="020B0604030504040204" pitchFamily="50" charset="-128"/>
                <a:ea typeface="Meiryo UI" panose="020B0604030504040204" pitchFamily="50" charset="-128"/>
              </a:rPr>
              <a:t>た</a:t>
            </a:r>
            <a:r>
              <a:rPr lang="ja-JP" altLang="en-US" sz="1400" dirty="0">
                <a:latin typeface="Meiryo UI" panose="020B0604030504040204" pitchFamily="50" charset="-128"/>
                <a:ea typeface="Meiryo UI" panose="020B0604030504040204" pitchFamily="50" charset="-128"/>
              </a:rPr>
              <a:t>と</a:t>
            </a:r>
            <a:r>
              <a:rPr lang="ja-JP" altLang="ja-JP" sz="1400" dirty="0">
                <a:latin typeface="Meiryo UI" panose="020B0604030504040204" pitchFamily="50" charset="-128"/>
                <a:ea typeface="Meiryo UI" panose="020B0604030504040204" pitchFamily="50" charset="-128"/>
              </a:rPr>
              <a:t>。</a:t>
            </a:r>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15</a:t>
            </a:fld>
            <a:endParaRPr kumimoji="1" lang="ja-JP" altLang="en-US" dirty="0"/>
          </a:p>
        </p:txBody>
      </p:sp>
    </p:spTree>
    <p:extLst>
      <p:ext uri="{BB962C8B-B14F-4D97-AF65-F5344CB8AC3E}">
        <p14:creationId xmlns:p14="http://schemas.microsoft.com/office/powerpoint/2010/main" val="1006561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次に作業性</a:t>
            </a:r>
            <a:r>
              <a:rPr lang="ja-JP" altLang="en-US" sz="1400" dirty="0">
                <a:latin typeface="Meiryo UI" panose="020B0604030504040204" pitchFamily="50" charset="-128"/>
                <a:ea typeface="Meiryo UI" panose="020B0604030504040204" pitchFamily="50" charset="-128"/>
              </a:rPr>
              <a:t>に</a:t>
            </a:r>
            <a:r>
              <a:rPr lang="ja-JP" altLang="ja-JP" sz="1400" dirty="0">
                <a:latin typeface="Meiryo UI" panose="020B0604030504040204" pitchFamily="50" charset="-128"/>
                <a:ea typeface="Meiryo UI" panose="020B0604030504040204" pitchFamily="50" charset="-128"/>
              </a:rPr>
              <a:t>問題はないか現地現物で確認し</a:t>
            </a:r>
            <a:r>
              <a:rPr lang="ja-JP" altLang="en-US" sz="1400" dirty="0">
                <a:latin typeface="Meiryo UI" panose="020B0604030504040204" pitchFamily="50" charset="-128"/>
                <a:ea typeface="Meiryo UI" panose="020B0604030504040204" pitchFamily="50" charset="-128"/>
              </a:rPr>
              <a:t>たと</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ストッカーに空箱を投入し、完成品を引き出し、台車をリフタまで搬送、</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リフタ横に位置決めする、といった一連の流れの中で</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このような要素作業時間を確認すると</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台車をリフター横に位置決めする</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時間にバラツキがある</a:t>
            </a:r>
            <a:r>
              <a:rPr lang="ja-JP" altLang="en-US" sz="1400" dirty="0">
                <a:latin typeface="Meiryo UI" panose="020B0604030504040204" pitchFamily="50" charset="-128"/>
                <a:ea typeface="Meiryo UI" panose="020B0604030504040204" pitchFamily="50" charset="-128"/>
              </a:rPr>
              <a:t>んだ</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メンバー全員に意見を聞くと</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「台車の位置決めがなかなか合わないから</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難しい」</a:t>
            </a:r>
            <a:r>
              <a:rPr lang="ja-JP" altLang="en-US" sz="1400" dirty="0">
                <a:latin typeface="Meiryo UI" panose="020B0604030504040204" pitchFamily="50" charset="-128"/>
                <a:ea typeface="Meiryo UI" panose="020B0604030504040204" pitchFamily="50" charset="-128"/>
              </a:rPr>
              <a:t>　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「見ていて気づいたんだけど同じ人でもストッカからリフタまでの行き帰りの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動線が</a:t>
            </a:r>
            <a:r>
              <a:rPr lang="ja-JP" altLang="en-US" sz="1400" dirty="0">
                <a:latin typeface="Meiryo UI" panose="020B0604030504040204" pitchFamily="50" charset="-128"/>
                <a:ea typeface="Meiryo UI" panose="020B0604030504040204" pitchFamily="50" charset="-128"/>
              </a:rPr>
              <a:t>まちまち</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だと</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台車の位置決めと移動の動線のバラツキに着眼し全員で対策案を検討</a:t>
            </a:r>
            <a:r>
              <a:rPr lang="ja-JP" altLang="en-US" sz="1400" dirty="0">
                <a:latin typeface="Meiryo UI" panose="020B0604030504040204" pitchFamily="50" charset="-128"/>
                <a:ea typeface="Meiryo UI" panose="020B0604030504040204" pitchFamily="50" charset="-128"/>
              </a:rPr>
              <a:t>だ</a:t>
            </a:r>
            <a:r>
              <a:rPr lang="ja-JP" altLang="ja-JP" sz="1400" dirty="0">
                <a:latin typeface="Meiryo UI" panose="020B0604030504040204" pitchFamily="50" charset="-128"/>
                <a:ea typeface="Meiryo UI" panose="020B0604030504040204" pitchFamily="50" charset="-128"/>
              </a:rPr>
              <a:t>。</a:t>
            </a:r>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16</a:t>
            </a:fld>
            <a:endParaRPr kumimoji="1" lang="ja-JP" altLang="en-US" dirty="0"/>
          </a:p>
        </p:txBody>
      </p:sp>
    </p:spTree>
    <p:extLst>
      <p:ext uri="{BB962C8B-B14F-4D97-AF65-F5344CB8AC3E}">
        <p14:creationId xmlns:p14="http://schemas.microsoft.com/office/powerpoint/2010/main" val="91122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そこで、台車の簡単な位置決めと動線のバラツキをなくす、この２つの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条件を満たす方法はないか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「からくりを使ってできない？」という意見から、アドバイザーに相談し</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工場技術</a:t>
            </a:r>
            <a:r>
              <a:rPr lang="ja-JP" altLang="en-US" sz="1400" dirty="0">
                <a:latin typeface="Meiryo UI" panose="020B0604030504040204" pitchFamily="50" charset="-128"/>
                <a:ea typeface="Meiryo UI" panose="020B0604030504040204" pitchFamily="50" charset="-128"/>
              </a:rPr>
              <a:t>に</a:t>
            </a:r>
            <a:r>
              <a:rPr lang="ja-JP" altLang="ja-JP" sz="1400" dirty="0">
                <a:latin typeface="Meiryo UI" panose="020B0604030504040204" pitchFamily="50" charset="-128"/>
                <a:ea typeface="Meiryo UI" panose="020B0604030504040204" pitchFamily="50" charset="-128"/>
              </a:rPr>
              <a:t>お願いして、からくり勉強会を開催、からくりについて学</a:t>
            </a:r>
            <a:r>
              <a:rPr lang="ja-JP" altLang="en-US" sz="1400" dirty="0">
                <a:latin typeface="Meiryo UI" panose="020B0604030504040204" pitchFamily="50" charset="-128"/>
                <a:ea typeface="Meiryo UI" panose="020B0604030504040204" pitchFamily="50" charset="-128"/>
              </a:rPr>
              <a:t>だと</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そんな中、この前テレビで、流れてきたボールがクルッとまわって別のレーンに流れていく、</a:t>
            </a:r>
            <a:r>
              <a:rPr lang="ja-JP" altLang="en-US" sz="1400" dirty="0">
                <a:latin typeface="Meiryo UI" panose="020B0604030504040204" pitchFamily="50" charset="-128"/>
                <a:ea typeface="Meiryo UI" panose="020B0604030504040204" pitchFamily="50" charset="-128"/>
              </a:rPr>
              <a:t>ピタゴラスイッチの</a:t>
            </a:r>
            <a:r>
              <a:rPr lang="ja-JP" altLang="ja-JP" sz="1400" dirty="0">
                <a:latin typeface="Meiryo UI" panose="020B0604030504040204" pitchFamily="50" charset="-128"/>
                <a:ea typeface="Meiryo UI" panose="020B0604030504040204" pitchFamily="50" charset="-128"/>
              </a:rPr>
              <a:t>からくりをやっていたことを思い出し、</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勉強会で教わったことを参考にしながらメンバーで話し合い、３つのからくり</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案が出ましたが、</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評価をした結果、軸を中心に台車が回転する軸固定型回転式２段台車に決定しました。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自ら学んだからくりで物流班独自のリフター化を目指すことに</a:t>
            </a:r>
            <a:r>
              <a:rPr lang="ja-JP" altLang="en-US" sz="1400" dirty="0">
                <a:latin typeface="Meiryo UI" panose="020B0604030504040204" pitchFamily="50" charset="-128"/>
                <a:ea typeface="Meiryo UI" panose="020B0604030504040204" pitchFamily="50" charset="-128"/>
              </a:rPr>
              <a:t>した</a:t>
            </a:r>
            <a:r>
              <a:rPr lang="ja-JP" altLang="ja-JP" sz="1400" dirty="0">
                <a:latin typeface="Meiryo UI" panose="020B0604030504040204" pitchFamily="50" charset="-128"/>
                <a:ea typeface="Meiryo UI" panose="020B0604030504040204" pitchFamily="50" charset="-128"/>
              </a:rPr>
              <a:t>。</a:t>
            </a:r>
          </a:p>
          <a:p>
            <a:endParaRPr lang="ja-JP" altLang="ja-JP" sz="1400" dirty="0">
              <a:latin typeface="Meiryo UI" panose="020B0604030504040204" pitchFamily="50" charset="-128"/>
              <a:ea typeface="Meiryo UI" panose="020B0604030504040204" pitchFamily="50" charset="-128"/>
            </a:endParaRPr>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17</a:t>
            </a:fld>
            <a:endParaRPr kumimoji="1" lang="ja-JP" altLang="en-US" dirty="0"/>
          </a:p>
        </p:txBody>
      </p:sp>
    </p:spTree>
    <p:extLst>
      <p:ext uri="{BB962C8B-B14F-4D97-AF65-F5344CB8AC3E}">
        <p14:creationId xmlns:p14="http://schemas.microsoft.com/office/powerpoint/2010/main" val="246881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まず、現地現物で軸固定型回転式２段台車の仕様を確認しました。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軸の位置の条件として、台車回転後リフターにずれなく位置決めできる場所、白線から２６</a:t>
            </a:r>
            <a:r>
              <a:rPr lang="en-US" altLang="ja-JP" sz="1400" dirty="0">
                <a:latin typeface="Meiryo UI" panose="020B0604030504040204" pitchFamily="50" charset="-128"/>
                <a:ea typeface="Meiryo UI" panose="020B0604030504040204" pitchFamily="50" charset="-128"/>
              </a:rPr>
              <a:t>mm</a:t>
            </a:r>
            <a:r>
              <a:rPr lang="ja-JP" altLang="ja-JP" sz="1400" dirty="0">
                <a:latin typeface="Meiryo UI" panose="020B0604030504040204" pitchFamily="50" charset="-128"/>
                <a:ea typeface="Meiryo UI" panose="020B0604030504040204" pitchFamily="50" charset="-128"/>
              </a:rPr>
              <a:t>ストッカーから４４０</a:t>
            </a:r>
            <a:r>
              <a:rPr lang="en-US" altLang="ja-JP" sz="1400" dirty="0">
                <a:latin typeface="Meiryo UI" panose="020B0604030504040204" pitchFamily="50" charset="-128"/>
                <a:ea typeface="Meiryo UI" panose="020B0604030504040204" pitchFamily="50" charset="-128"/>
              </a:rPr>
              <a:t>mm</a:t>
            </a:r>
            <a:r>
              <a:rPr lang="ja-JP" altLang="ja-JP" sz="1400" dirty="0">
                <a:latin typeface="Meiryo UI" panose="020B0604030504040204" pitchFamily="50" charset="-128"/>
                <a:ea typeface="Meiryo UI" panose="020B0604030504040204" pitchFamily="50" charset="-128"/>
              </a:rPr>
              <a:t>と決定。</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台車の下段高さは、完成品をスムーズに引き出せる高さ２９６ｍｍ、上段高さは、空箱がスムーズに投入できる高さ９４９ｍｍに決定、</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リフター化の実現に向けてイメージを具現化する事が出来た。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18</a:t>
            </a:fld>
            <a:endParaRPr kumimoji="1" lang="ja-JP" altLang="en-US" dirty="0"/>
          </a:p>
        </p:txBody>
      </p:sp>
    </p:spTree>
    <p:extLst>
      <p:ext uri="{BB962C8B-B14F-4D97-AF65-F5344CB8AC3E}">
        <p14:creationId xmlns:p14="http://schemas.microsoft.com/office/powerpoint/2010/main" val="132762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対策として、この様な荷受台と軸固定型回転式２段台車を</a:t>
            </a:r>
            <a:r>
              <a:rPr lang="en-US" altLang="ja-JP" sz="1400" dirty="0" err="1">
                <a:latin typeface="Meiryo UI" panose="020B0604030504040204" pitchFamily="50" charset="-128"/>
                <a:ea typeface="Meiryo UI" panose="020B0604030504040204" pitchFamily="50" charset="-128"/>
              </a:rPr>
              <a:t>製作しました</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作業手順は、</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１、空箱を投入しストッカから完成品を台車に引き出す、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２、台車をリフタ横に回転搬送する、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３、台車からリフタに完成品を引き出す、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４、完成品を１箱作業台にスライド移動する。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対策の</a:t>
            </a:r>
            <a:r>
              <a:rPr lang="en-US" altLang="ja-JP" sz="1400" dirty="0" err="1">
                <a:latin typeface="Meiryo UI" panose="020B0604030504040204" pitchFamily="50" charset="-128"/>
                <a:ea typeface="Meiryo UI" panose="020B0604030504040204" pitchFamily="50" charset="-128"/>
              </a:rPr>
              <a:t>評価をした結果、安全、生産性、品質に問題はなく</a:t>
            </a:r>
            <a:r>
              <a:rPr lang="en-US" altLang="ja-JP"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安全担当の山口さんに安全点検確認表を基に確認していただき、</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安全に問題がないと太鼓判をもらうことができました。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物流班独自のリフターが完成した事で、誰がやっても、安全で楽に作業できるようになりました。</a:t>
            </a:r>
          </a:p>
          <a:p>
            <a:endParaRPr lang="ja-JP"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19</a:t>
            </a:fld>
            <a:endParaRPr kumimoji="1" lang="ja-JP" altLang="en-US" dirty="0"/>
          </a:p>
        </p:txBody>
      </p:sp>
    </p:spTree>
    <p:extLst>
      <p:ext uri="{BB962C8B-B14F-4D97-AF65-F5344CB8AC3E}">
        <p14:creationId xmlns:p14="http://schemas.microsoft.com/office/powerpoint/2010/main" val="62302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170" indent="-288143" eaLnBrk="0" hangingPunct="0">
              <a:defRPr kumimoji="1" sz="2000">
                <a:solidFill>
                  <a:schemeClr val="tx1"/>
                </a:solidFill>
                <a:latin typeface="Arial" charset="0"/>
                <a:ea typeface="HGP創英角ﾎﾟｯﾌﾟ体" pitchFamily="50" charset="-128"/>
              </a:defRPr>
            </a:lvl2pPr>
            <a:lvl3pPr marL="1152569" indent="-230514" eaLnBrk="0" hangingPunct="0">
              <a:defRPr kumimoji="1" sz="2000">
                <a:solidFill>
                  <a:schemeClr val="tx1"/>
                </a:solidFill>
                <a:latin typeface="Arial" charset="0"/>
                <a:ea typeface="HGP創英角ﾎﾟｯﾌﾟ体" pitchFamily="50" charset="-128"/>
              </a:defRPr>
            </a:lvl3pPr>
            <a:lvl4pPr marL="1613596" indent="-230514" eaLnBrk="0" hangingPunct="0">
              <a:defRPr kumimoji="1" sz="2000">
                <a:solidFill>
                  <a:schemeClr val="tx1"/>
                </a:solidFill>
                <a:latin typeface="Arial" charset="0"/>
                <a:ea typeface="HGP創英角ﾎﾟｯﾌﾟ体" pitchFamily="50" charset="-128"/>
              </a:defRPr>
            </a:lvl4pPr>
            <a:lvl5pPr marL="2074624" indent="-230514" eaLnBrk="0" hangingPunct="0">
              <a:defRPr kumimoji="1" sz="2000">
                <a:solidFill>
                  <a:schemeClr val="tx1"/>
                </a:solidFill>
                <a:latin typeface="Arial" charset="0"/>
                <a:ea typeface="HGP創英角ﾎﾟｯﾌﾟ体" pitchFamily="50" charset="-128"/>
              </a:defRPr>
            </a:lvl5pPr>
            <a:lvl6pPr marL="2535650"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678"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706"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8732"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D9367EF4-DFB9-4DF2-8BB5-E974B3016D31}" type="slidenum">
              <a:rPr lang="ja-JP" altLang="en-US" sz="1200">
                <a:latin typeface="Times New Roman" pitchFamily="18" charset="0"/>
                <a:ea typeface="ＭＳ Ｐゴシック" charset="-128"/>
              </a:rPr>
              <a:pPr eaLnBrk="1" hangingPunct="1"/>
              <a:t>2</a:t>
            </a:fld>
            <a:endParaRPr lang="en-US" altLang="ja-JP" sz="1200" dirty="0">
              <a:latin typeface="Times New Roman" pitchFamily="18" charset="0"/>
              <a:ea typeface="ＭＳ Ｐゴシック"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ja-JP" dirty="0"/>
          </a:p>
          <a:p>
            <a:r>
              <a:rPr lang="ja-JP" altLang="ja-JP" sz="1400" dirty="0">
                <a:latin typeface="Meiryo UI" panose="020B0604030504040204" pitchFamily="50" charset="-128"/>
                <a:ea typeface="Meiryo UI" panose="020B0604030504040204" pitchFamily="50" charset="-128"/>
              </a:rPr>
              <a:t>ＡＧＶサークルが取り組んできた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テーマ　誰でも安全で楽に作業出来る環境を目指して</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サブテーマ　外観チェック作業の負荷軽減について</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という発表事例ですね。</a:t>
            </a:r>
            <a:endParaRPr lang="ja-JP"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効果の確認ですが、再度、疲労度アンケートを実施した結果、</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作業負荷レベル平均５．８と目標を達成することが出来ました。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外観チェック作業の、担当者別作業時間を見てみても差を少なくすることができています。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サークルレベルも、若干ではありますが向上し、今回の活動を通してメンバーとの絆を深め、</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安全と作業性にとことん</a:t>
            </a:r>
            <a:r>
              <a:rPr lang="en-US" altLang="ja-JP" sz="1400" dirty="0" err="1">
                <a:latin typeface="Meiryo UI" panose="020B0604030504040204" pitchFamily="50" charset="-128"/>
                <a:ea typeface="Meiryo UI" panose="020B0604030504040204" pitchFamily="50" charset="-128"/>
              </a:rPr>
              <a:t>拘り、目標を達成することが出来ました</a:t>
            </a:r>
            <a:r>
              <a:rPr lang="en-US" altLang="ja-JP"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20</a:t>
            </a:fld>
            <a:endParaRPr kumimoji="1" lang="ja-JP" altLang="en-US" dirty="0"/>
          </a:p>
        </p:txBody>
      </p:sp>
    </p:spTree>
    <p:extLst>
      <p:ext uri="{BB962C8B-B14F-4D97-AF65-F5344CB8AC3E}">
        <p14:creationId xmlns:p14="http://schemas.microsoft.com/office/powerpoint/2010/main" val="386747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最後に歯止めですが、作業要領手順書を７月末までに班長が改訂、</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作業指導を７月末までに現場で班長が作業要領手順書を基に作業指導、</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３か月に</a:t>
            </a:r>
            <a:r>
              <a:rPr lang="ja-JP" altLang="en-US" sz="1400" dirty="0">
                <a:latin typeface="Meiryo UI" panose="020B0604030504040204" pitchFamily="50" charset="-128"/>
                <a:ea typeface="Meiryo UI" panose="020B0604030504040204" pitchFamily="50" charset="-128"/>
              </a:rPr>
              <a:t>１</a:t>
            </a:r>
            <a:r>
              <a:rPr lang="ja-JP" altLang="ja-JP" sz="1400" dirty="0">
                <a:latin typeface="Meiryo UI" panose="020B0604030504040204" pitchFamily="50" charset="-128"/>
                <a:ea typeface="Meiryo UI" panose="020B0604030504040204" pitchFamily="50" charset="-128"/>
              </a:rPr>
              <a:t>回作業者が台車</a:t>
            </a:r>
            <a:r>
              <a:rPr lang="ja-JP" altLang="en-US" sz="1400" dirty="0">
                <a:latin typeface="Meiryo UI" panose="020B0604030504040204" pitchFamily="50" charset="-128"/>
                <a:ea typeface="Meiryo UI" panose="020B0604030504040204" pitchFamily="50" charset="-128"/>
              </a:rPr>
              <a:t>とリフター</a:t>
            </a:r>
            <a:r>
              <a:rPr lang="ja-JP" altLang="ja-JP" sz="1400" dirty="0">
                <a:latin typeface="Meiryo UI" panose="020B0604030504040204" pitchFamily="50" charset="-128"/>
                <a:ea typeface="Meiryo UI" panose="020B0604030504040204" pitchFamily="50" charset="-128"/>
              </a:rPr>
              <a:t>の定期点検を実施します。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今回の活動で良かった点は、メンバーの変化により今まで見えなかった問題点を見つけ出し解決する事が出来て良かったです。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今後もメンバーの困りごとを吸い上げ改善を進め誰でも安全で楽に作業できる環境を作り上げていく。</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今後の進め方ですが、目指すべき姿である、作業負荷ランク</a:t>
            </a:r>
            <a:r>
              <a:rPr lang="en-US" altLang="ja-JP" sz="1400" dirty="0">
                <a:latin typeface="Meiryo UI" panose="020B0604030504040204" pitchFamily="50" charset="-128"/>
                <a:ea typeface="Meiryo UI" panose="020B0604030504040204" pitchFamily="50" charset="-128"/>
              </a:rPr>
              <a:t>A</a:t>
            </a:r>
            <a:r>
              <a:rPr lang="ja-JP" altLang="ja-JP" sz="1400" dirty="0">
                <a:latin typeface="Meiryo UI" panose="020B0604030504040204" pitchFamily="50" charset="-128"/>
                <a:ea typeface="Meiryo UI" panose="020B0604030504040204" pitchFamily="50" charset="-128"/>
              </a:rPr>
              <a:t>の誰もが安全で快適な作業へ、ステップアップする為、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完成品</a:t>
            </a:r>
            <a:r>
              <a:rPr lang="ja-JP" altLang="ja-JP" sz="1400" dirty="0">
                <a:latin typeface="Meiryo UI" panose="020B0604030504040204" pitchFamily="50" charset="-128"/>
                <a:ea typeface="Meiryo UI" panose="020B0604030504040204" pitchFamily="50" charset="-128"/>
              </a:rPr>
              <a:t>出荷作業のリフター化実現に向けて活動を継続しています。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はい、以上です。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では、問題解決型の手順に沿って、良い点と修正すべき点を添削してください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時間</a:t>
            </a:r>
            <a:r>
              <a:rPr lang="ja-JP" altLang="en-US" sz="1400">
                <a:latin typeface="Meiryo UI" panose="020B0604030504040204" pitchFamily="50" charset="-128"/>
                <a:ea typeface="Meiryo UI" panose="020B0604030504040204" pitchFamily="50" charset="-128"/>
              </a:rPr>
              <a:t>は〇時までとします。</a:t>
            </a:r>
            <a:endParaRPr lang="ja-JP" altLang="ja-JP" sz="1400" dirty="0">
              <a:latin typeface="Meiryo UI" panose="020B0604030504040204" pitchFamily="50" charset="-128"/>
              <a:ea typeface="Meiryo UI" panose="020B0604030504040204" pitchFamily="50" charset="-128"/>
            </a:endParaRPr>
          </a:p>
          <a:p>
            <a:endParaRPr lang="en-US" altLang="ja-JP" dirty="0"/>
          </a:p>
          <a:p>
            <a:endParaRPr lang="ja-JP" altLang="ja-JP" dirty="0"/>
          </a:p>
          <a:p>
            <a:endParaRPr lang="ja-JP" altLang="ja-JP" dirty="0"/>
          </a:p>
          <a:p>
            <a:endParaRPr lang="ja-JP"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21</a:t>
            </a:fld>
            <a:endParaRPr kumimoji="1" lang="ja-JP" altLang="en-US" dirty="0"/>
          </a:p>
        </p:txBody>
      </p:sp>
    </p:spTree>
    <p:extLst>
      <p:ext uri="{BB962C8B-B14F-4D97-AF65-F5344CB8AC3E}">
        <p14:creationId xmlns:p14="http://schemas.microsoft.com/office/powerpoint/2010/main" val="52501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170" indent="-288143" eaLnBrk="0" hangingPunct="0">
              <a:defRPr kumimoji="1" sz="2000">
                <a:solidFill>
                  <a:schemeClr val="tx1"/>
                </a:solidFill>
                <a:latin typeface="Arial" charset="0"/>
                <a:ea typeface="HGP創英角ﾎﾟｯﾌﾟ体" pitchFamily="50" charset="-128"/>
              </a:defRPr>
            </a:lvl2pPr>
            <a:lvl3pPr marL="1152569" indent="-230514" eaLnBrk="0" hangingPunct="0">
              <a:defRPr kumimoji="1" sz="2000">
                <a:solidFill>
                  <a:schemeClr val="tx1"/>
                </a:solidFill>
                <a:latin typeface="Arial" charset="0"/>
                <a:ea typeface="HGP創英角ﾎﾟｯﾌﾟ体" pitchFamily="50" charset="-128"/>
              </a:defRPr>
            </a:lvl3pPr>
            <a:lvl4pPr marL="1613596" indent="-230514" eaLnBrk="0" hangingPunct="0">
              <a:defRPr kumimoji="1" sz="2000">
                <a:solidFill>
                  <a:schemeClr val="tx1"/>
                </a:solidFill>
                <a:latin typeface="Arial" charset="0"/>
                <a:ea typeface="HGP創英角ﾎﾟｯﾌﾟ体" pitchFamily="50" charset="-128"/>
              </a:defRPr>
            </a:lvl4pPr>
            <a:lvl5pPr marL="2074624" indent="-230514" eaLnBrk="0" hangingPunct="0">
              <a:defRPr kumimoji="1" sz="2000">
                <a:solidFill>
                  <a:schemeClr val="tx1"/>
                </a:solidFill>
                <a:latin typeface="Arial" charset="0"/>
                <a:ea typeface="HGP創英角ﾎﾟｯﾌﾟ体" pitchFamily="50" charset="-128"/>
              </a:defRPr>
            </a:lvl5pPr>
            <a:lvl6pPr marL="2535650"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678"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706"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8732" indent="-230514"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6758E107-C3B9-4513-8A4A-E9535CAB8D95}" type="slidenum">
              <a:rPr lang="ja-JP" altLang="en-US" sz="1200">
                <a:latin typeface="Times New Roman" pitchFamily="18" charset="0"/>
                <a:ea typeface="ＭＳ Ｐゴシック" charset="-128"/>
              </a:rPr>
              <a:pPr eaLnBrk="1" hangingPunct="1"/>
              <a:t>3</a:t>
            </a:fld>
            <a:endParaRPr lang="en-US" altLang="ja-JP" sz="1200" dirty="0">
              <a:latin typeface="Times New Roman" pitchFamily="18"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ja-JP" altLang="ja-JP" sz="1400" dirty="0">
                <a:latin typeface="Meiryo UI" panose="020B0604030504040204" pitchFamily="50" charset="-128"/>
                <a:ea typeface="Meiryo UI" panose="020B0604030504040204" pitchFamily="50" charset="-128"/>
              </a:rPr>
              <a:t>サークルの紹介です</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ＡＧＶサークルは</a:t>
            </a:r>
            <a:r>
              <a:rPr lang="ja-JP" altLang="en-US" sz="1400" dirty="0">
                <a:latin typeface="Meiryo UI" panose="020B0604030504040204" pitchFamily="50" charset="-128"/>
                <a:ea typeface="Meiryo UI" panose="020B0604030504040204" pitchFamily="50" charset="-128"/>
              </a:rPr>
              <a:t>こんなメンバーで</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平均年齢が４５才で３０代のワーキングママが含まれた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個性派集団だそうです。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サークルレベルも実力値平均２．１のまだまだ伸びしろ</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あるサークルで</a:t>
            </a:r>
            <a:r>
              <a:rPr lang="ja-JP" altLang="en-US" sz="1400" dirty="0">
                <a:latin typeface="Meiryo UI" panose="020B0604030504040204" pitchFamily="50" charset="-128"/>
                <a:ea typeface="Meiryo UI" panose="020B0604030504040204" pitchFamily="50" charset="-128"/>
              </a:rPr>
              <a:t>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私達は、問題に対し即行動しメンバーの知識技能を更に習得し喜びと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達成感を味わうと言う事から、“何事にもチャレンジ精神を忘れない”を</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モットーに日々取り組んでいるそうです。</a:t>
            </a:r>
            <a:endParaRPr lang="en-US"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a:p>
            <a:endParaRPr lang="ja-JP" altLang="ja-JP" dirty="0"/>
          </a:p>
          <a:p>
            <a:endParaRPr lang="ja-JP" altLang="ja-JP" dirty="0"/>
          </a:p>
          <a:p>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7416" y="9442372"/>
            <a:ext cx="2949787"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05" tIns="46103" rIns="92205" bIns="46103" anchor="b"/>
          <a:lstStyle>
            <a:lvl1pPr>
              <a:defRPr kumimoji="1" sz="1200">
                <a:solidFill>
                  <a:schemeClr val="tx1"/>
                </a:solidFill>
                <a:latin typeface="Times New Roman" pitchFamily="18" charset="0"/>
                <a:ea typeface="ＭＳ Ｐ明朝" charset="-128"/>
              </a:defRPr>
            </a:lvl1pPr>
            <a:lvl2pPr marL="742950" indent="-285750">
              <a:defRPr kumimoji="1" sz="1200">
                <a:solidFill>
                  <a:schemeClr val="tx1"/>
                </a:solidFill>
                <a:latin typeface="Times New Roman" pitchFamily="18" charset="0"/>
                <a:ea typeface="ＭＳ Ｐ明朝" charset="-128"/>
              </a:defRPr>
            </a:lvl2pPr>
            <a:lvl3pPr marL="1143000" indent="-228600">
              <a:defRPr kumimoji="1" sz="1200">
                <a:solidFill>
                  <a:schemeClr val="tx1"/>
                </a:solidFill>
                <a:latin typeface="Times New Roman" pitchFamily="18" charset="0"/>
                <a:ea typeface="ＭＳ Ｐ明朝" charset="-128"/>
              </a:defRPr>
            </a:lvl3pPr>
            <a:lvl4pPr marL="1600200" indent="-228600">
              <a:defRPr kumimoji="1" sz="1200">
                <a:solidFill>
                  <a:schemeClr val="tx1"/>
                </a:solidFill>
                <a:latin typeface="Times New Roman" pitchFamily="18" charset="0"/>
                <a:ea typeface="ＭＳ Ｐ明朝" charset="-128"/>
              </a:defRPr>
            </a:lvl4pPr>
            <a:lvl5pPr marL="2057400" indent="-228600">
              <a:defRPr kumimoji="1" sz="1200">
                <a:solidFill>
                  <a:schemeClr val="tx1"/>
                </a:solidFill>
                <a:latin typeface="Times New Roman" pitchFamily="18" charset="0"/>
                <a:ea typeface="ＭＳ Ｐ明朝"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lgn="r">
              <a:spcBef>
                <a:spcPct val="0"/>
              </a:spcBef>
            </a:pPr>
            <a:fld id="{4FD4F886-262A-4290-8082-265D54FA732D}" type="slidenum">
              <a:rPr lang="ja-JP" altLang="en-US">
                <a:ea typeface="ＭＳ Ｐゴシック" charset="-128"/>
              </a:rPr>
              <a:pPr algn="r">
                <a:spcBef>
                  <a:spcPct val="0"/>
                </a:spcBef>
              </a:pPr>
              <a:t>4</a:t>
            </a:fld>
            <a:endParaRPr lang="en-US" altLang="ja-JP" dirty="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ja-JP" altLang="ja-JP" sz="1400" dirty="0">
                <a:latin typeface="Meiryo UI" panose="020B0604030504040204" pitchFamily="50" charset="-128"/>
                <a:ea typeface="Meiryo UI" panose="020B0604030504040204" pitchFamily="50" charset="-128"/>
              </a:rPr>
              <a:t>次に職場の紹介で</a:t>
            </a:r>
            <a:r>
              <a:rPr lang="ja-JP" altLang="en-US" sz="1400" dirty="0">
                <a:latin typeface="Meiryo UI" panose="020B0604030504040204" pitchFamily="50" charset="-128"/>
                <a:ea typeface="Meiryo UI" panose="020B0604030504040204" pitchFamily="50" charset="-128"/>
              </a:rPr>
              <a:t>ね</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先ず、組織を言ってますね</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製品はクラッチ機構を搭載したＧＳ３４パワーウインドモータを月産６万台</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生産してい</a:t>
            </a:r>
            <a:r>
              <a:rPr lang="ja-JP" altLang="en-US" sz="1400" dirty="0">
                <a:latin typeface="Meiryo UI" panose="020B0604030504040204" pitchFamily="50" charset="-128"/>
                <a:ea typeface="Meiryo UI" panose="020B0604030504040204" pitchFamily="50" charset="-128"/>
              </a:rPr>
              <a:t>るそうです</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職場は、ＧＳ２次、ＣＫＤ、ＢＦシャフトラインのＴＲゾーンと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生産物流ゾーンで構成されており</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私たち物流班は生産計画から製品出荷</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err="1">
                <a:latin typeface="Meiryo UI" panose="020B0604030504040204" pitchFamily="50" charset="-128"/>
                <a:ea typeface="Meiryo UI" panose="020B0604030504040204" pitchFamily="50" charset="-128"/>
              </a:rPr>
              <a:t>まで</a:t>
            </a:r>
            <a:r>
              <a:rPr lang="ja-JP" altLang="ja-JP" sz="1400" dirty="0">
                <a:latin typeface="Meiryo UI" panose="020B0604030504040204" pitchFamily="50" charset="-128"/>
                <a:ea typeface="Meiryo UI" panose="020B0604030504040204" pitchFamily="50" charset="-128"/>
              </a:rPr>
              <a:t>すべて手扱い作業で行い、専用台車１１台をフル回転させ、</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お客様であるＴＲゾーンに日々タイムリーに部品を供給しています。</a:t>
            </a:r>
          </a:p>
          <a:p>
            <a:endParaRPr lang="ja-JP" altLang="ja-JP" dirty="0"/>
          </a:p>
          <a:p>
            <a:endParaRPr lang="ja-JP" altLang="ja-JP" dirty="0"/>
          </a:p>
          <a:p>
            <a:endParaRPr lang="ja-JP" altLang="en-US" dirty="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0760"/>
            <a:ext cx="5445760" cy="4472703"/>
          </a:xfrm>
        </p:spPr>
        <p:txBody>
          <a:bodyPr/>
          <a:lstStyle/>
          <a:p>
            <a:r>
              <a:rPr lang="ja-JP" altLang="ja-JP" sz="1400" dirty="0" err="1">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テーマ選定の背景です、本年度の課方針、機電一体に向けた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ＧＳラインの店じまい</a:t>
            </a:r>
            <a:r>
              <a:rPr lang="ja-JP" altLang="en-US" sz="1400" dirty="0">
                <a:latin typeface="Meiryo UI" panose="020B0604030504040204" pitchFamily="50" charset="-128"/>
                <a:ea typeface="Meiryo UI" panose="020B0604030504040204" pitchFamily="50" charset="-128"/>
              </a:rPr>
              <a:t>と</a:t>
            </a:r>
            <a:r>
              <a:rPr lang="ja-JP" altLang="ja-JP" sz="1400" dirty="0">
                <a:latin typeface="Meiryo UI" panose="020B0604030504040204" pitchFamily="50" charset="-128"/>
                <a:ea typeface="Meiryo UI" panose="020B0604030504040204" pitchFamily="50" charset="-128"/>
              </a:rPr>
              <a:t>電子・人材の確保、ムダの徹底排除に向けた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改善活動</a:t>
            </a:r>
            <a:r>
              <a:rPr lang="ja-JP" altLang="en-US" sz="1400" dirty="0">
                <a:latin typeface="Meiryo UI" panose="020B0604030504040204" pitchFamily="50" charset="-128"/>
                <a:ea typeface="Meiryo UI" panose="020B0604030504040204" pitchFamily="50" charset="-128"/>
              </a:rPr>
              <a:t>を上げてます。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生産動向を言ってます。減産して宮崎へ移管だそうです。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それに伴って、電子へと主力の人が移動していってる。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その為、</a:t>
            </a:r>
            <a:r>
              <a:rPr lang="ja-JP" altLang="ja-JP" sz="1400" dirty="0">
                <a:latin typeface="Meiryo UI" panose="020B0604030504040204" pitchFamily="50" charset="-128"/>
                <a:ea typeface="Meiryo UI" panose="020B0604030504040204" pitchFamily="50" charset="-128"/>
              </a:rPr>
              <a:t>班の人員構成が女性比率２０％増加し、５０歳以上の割合が</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約半分を占め一緒に働く仲間の環境が大きく</a:t>
            </a:r>
            <a:r>
              <a:rPr lang="ja-JP" altLang="en-US" sz="1400" dirty="0">
                <a:latin typeface="Meiryo UI" panose="020B0604030504040204" pitchFamily="50" charset="-128"/>
                <a:ea typeface="Meiryo UI" panose="020B0604030504040204" pitchFamily="50" charset="-128"/>
              </a:rPr>
              <a:t>変動していると言ってます</a:t>
            </a:r>
            <a:r>
              <a:rPr lang="ja-JP" altLang="ja-JP" sz="1400" dirty="0">
                <a:latin typeface="Meiryo UI" panose="020B0604030504040204" pitchFamily="50" charset="-128"/>
                <a:ea typeface="Meiryo UI" panose="020B0604030504040204" pitchFamily="50" charset="-128"/>
              </a:rPr>
              <a:t>。</a:t>
            </a:r>
          </a:p>
          <a:p>
            <a:endParaRPr lang="ja-JP" altLang="ja-JP" sz="1400" dirty="0">
              <a:latin typeface="Meiryo UI" panose="020B0604030504040204" pitchFamily="50" charset="-128"/>
              <a:ea typeface="Meiryo UI" panose="020B0604030504040204" pitchFamily="50" charset="-128"/>
            </a:endParaRPr>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5</a:t>
            </a:fld>
            <a:endParaRPr kumimoji="1" lang="ja-JP" altLang="en-US" dirty="0"/>
          </a:p>
        </p:txBody>
      </p:sp>
    </p:spTree>
    <p:extLst>
      <p:ext uri="{BB962C8B-B14F-4D97-AF65-F5344CB8AC3E}">
        <p14:creationId xmlns:p14="http://schemas.microsoft.com/office/powerpoint/2010/main" val="7070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テーマ選定の背景２です。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職場は、約５０種の部品を運搬しており、部品の約４割が９㎏以上の</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重量物となり</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重さの基準に問題はないが</a:t>
            </a:r>
            <a:r>
              <a:rPr lang="ja-JP" altLang="en-US" sz="1400" dirty="0">
                <a:latin typeface="Meiryo UI" panose="020B0604030504040204" pitchFamily="50" charset="-128"/>
                <a:ea typeface="Meiryo UI" panose="020B0604030504040204" pitchFamily="50" charset="-128"/>
              </a:rPr>
              <a:t>、</a:t>
            </a:r>
            <a:r>
              <a:rPr lang="ja-JP" altLang="en-US" sz="1400" dirty="0" err="1">
                <a:latin typeface="Meiryo UI" panose="020B0604030504040204" pitchFamily="50" charset="-128"/>
                <a:ea typeface="Meiryo UI" panose="020B0604030504040204" pitchFamily="50" charset="-128"/>
              </a:rPr>
              <a:t>ッ</a:t>
            </a:r>
            <a:r>
              <a:rPr lang="ja-JP" altLang="en-US" sz="1400" dirty="0">
                <a:latin typeface="Meiryo UI" panose="020B0604030504040204" pitchFamily="50" charset="-128"/>
                <a:ea typeface="Meiryo UI" panose="020B0604030504040204" pitchFamily="50" charset="-128"/>
              </a:rPr>
              <a:t>メンバーの</a:t>
            </a:r>
            <a:r>
              <a:rPr lang="ja-JP" altLang="ja-JP" sz="1400" dirty="0">
                <a:latin typeface="Meiryo UI" panose="020B0604030504040204" pitchFamily="50" charset="-128"/>
                <a:ea typeface="Meiryo UI" panose="020B0604030504040204" pitchFamily="50" charset="-128"/>
              </a:rPr>
              <a:t>体に少なからず</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負担が掛かってい</a:t>
            </a:r>
            <a:r>
              <a:rPr lang="ja-JP" altLang="en-US" sz="1400" dirty="0">
                <a:latin typeface="Meiryo UI" panose="020B0604030504040204" pitchFamily="50" charset="-128"/>
                <a:ea typeface="Meiryo UI" panose="020B0604030504040204" pitchFamily="50" charset="-128"/>
              </a:rPr>
              <a:t>る</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私たちは、安全最優先で作業を</a:t>
            </a:r>
            <a:r>
              <a:rPr lang="ja-JP" altLang="en-US" sz="1400" dirty="0">
                <a:latin typeface="Meiryo UI" panose="020B0604030504040204" pitchFamily="50" charset="-128"/>
                <a:ea typeface="Meiryo UI" panose="020B0604030504040204" pitchFamily="50" charset="-128"/>
              </a:rPr>
              <a:t>行い</a:t>
            </a:r>
            <a:r>
              <a:rPr lang="ja-JP" altLang="ja-JP" sz="1400" dirty="0">
                <a:latin typeface="Meiryo UI" panose="020B0604030504040204" pitchFamily="50" charset="-128"/>
                <a:ea typeface="Meiryo UI" panose="020B0604030504040204" pitchFamily="50" charset="-128"/>
              </a:rPr>
              <a:t>、その中で、良いものをやりやすい作業</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でＴＲに提供するとい</a:t>
            </a:r>
            <a:r>
              <a:rPr lang="ja-JP" altLang="en-US" sz="1400" dirty="0">
                <a:latin typeface="Meiryo UI" panose="020B0604030504040204" pitchFamily="50" charset="-128"/>
                <a:ea typeface="Meiryo UI" panose="020B0604030504040204" pitchFamily="50" charset="-128"/>
              </a:rPr>
              <a:t>う</a:t>
            </a:r>
            <a:r>
              <a:rPr lang="ja-JP" altLang="ja-JP" sz="1400" dirty="0">
                <a:latin typeface="Meiryo UI" panose="020B0604030504040204" pitchFamily="50" charset="-128"/>
                <a:ea typeface="Meiryo UI" panose="020B0604030504040204" pitchFamily="50" charset="-128"/>
              </a:rPr>
              <a:t>思い、考えで日々環境作りを進めています。</a:t>
            </a:r>
          </a:p>
          <a:p>
            <a:endParaRPr lang="ja-JP" altLang="ja-JP" sz="1400"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6</a:t>
            </a:fld>
            <a:endParaRPr kumimoji="1" lang="ja-JP" altLang="en-US" dirty="0"/>
          </a:p>
        </p:txBody>
      </p:sp>
    </p:spTree>
    <p:extLst>
      <p:ext uri="{BB962C8B-B14F-4D97-AF65-F5344CB8AC3E}">
        <p14:creationId xmlns:p14="http://schemas.microsoft.com/office/powerpoint/2010/main" val="402146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054">
              <a:defRPr/>
            </a:pPr>
            <a:r>
              <a:rPr lang="ja-JP" altLang="ja-JP" sz="1400" dirty="0">
                <a:latin typeface="Meiryo UI" panose="020B0604030504040204" pitchFamily="50" charset="-128"/>
                <a:ea typeface="Meiryo UI" panose="020B0604030504040204" pitchFamily="50" charset="-128"/>
              </a:rPr>
              <a:t>次にテーマの選定理由ですが、標準作業</a:t>
            </a:r>
            <a:r>
              <a:rPr lang="ja-JP" altLang="en-US" sz="1400" dirty="0">
                <a:latin typeface="Meiryo UI" panose="020B0604030504040204" pitchFamily="50" charset="-128"/>
                <a:ea typeface="Meiryo UI" panose="020B0604030504040204" pitchFamily="50" charset="-128"/>
              </a:rPr>
              <a:t>票</a:t>
            </a:r>
            <a:r>
              <a:rPr lang="ja-JP" altLang="ja-JP" sz="1400" dirty="0">
                <a:latin typeface="Meiryo UI" panose="020B0604030504040204" pitchFamily="50" charset="-128"/>
                <a:ea typeface="Meiryo UI" panose="020B0604030504040204" pitchFamily="50" charset="-128"/>
              </a:rPr>
              <a:t>を</a:t>
            </a:r>
            <a:r>
              <a:rPr lang="en-US" altLang="ja-JP" sz="1400" dirty="0" err="1">
                <a:latin typeface="Meiryo UI" panose="020B0604030504040204" pitchFamily="50" charset="-128"/>
                <a:ea typeface="Meiryo UI" panose="020B0604030504040204" pitchFamily="50" charset="-128"/>
              </a:rPr>
              <a:t>基にムリ・ムラ・ムダの観点から</a:t>
            </a:r>
            <a:endParaRPr lang="en-US" altLang="ja-JP" sz="1400" dirty="0">
              <a:latin typeface="Meiryo UI" panose="020B0604030504040204" pitchFamily="50" charset="-128"/>
              <a:ea typeface="Meiryo UI" panose="020B0604030504040204" pitchFamily="50" charset="-128"/>
            </a:endParaRPr>
          </a:p>
          <a:p>
            <a:pPr defTabSz="922054">
              <a:defRPr/>
            </a:pPr>
            <a:endParaRPr lang="en-US" altLang="ja-JP" sz="1400" dirty="0">
              <a:latin typeface="Meiryo UI" panose="020B0604030504040204" pitchFamily="50" charset="-128"/>
              <a:ea typeface="Meiryo UI" panose="020B0604030504040204" pitchFamily="50" charset="-128"/>
            </a:endParaRPr>
          </a:p>
          <a:p>
            <a:pPr defTabSz="922054">
              <a:defRPr/>
            </a:pPr>
            <a:r>
              <a:rPr lang="en-US" altLang="ja-JP" sz="1400" dirty="0" err="1">
                <a:latin typeface="Meiryo UI" panose="020B0604030504040204" pitchFamily="50" charset="-128"/>
                <a:ea typeface="Meiryo UI" panose="020B0604030504040204" pitchFamily="50" charset="-128"/>
              </a:rPr>
              <a:t>問題点を抽出し</a:t>
            </a:r>
            <a:r>
              <a:rPr lang="ja-JP" altLang="ja-JP" sz="1400" dirty="0" err="1">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メンバー全員で取り決めた対策案をチーム内で役割分担</a:t>
            </a:r>
            <a:endParaRPr lang="en-US" altLang="ja-JP" sz="1400" dirty="0">
              <a:latin typeface="Meiryo UI" panose="020B0604030504040204" pitchFamily="50" charset="-128"/>
              <a:ea typeface="Meiryo UI" panose="020B0604030504040204" pitchFamily="50" charset="-128"/>
            </a:endParaRPr>
          </a:p>
          <a:p>
            <a:pPr defTabSz="922054">
              <a:defRPr/>
            </a:pPr>
            <a:endParaRPr lang="en-US" altLang="ja-JP" sz="1400" dirty="0">
              <a:latin typeface="Meiryo UI" panose="020B0604030504040204" pitchFamily="50" charset="-128"/>
              <a:ea typeface="Meiryo UI" panose="020B0604030504040204" pitchFamily="50" charset="-128"/>
            </a:endParaRPr>
          </a:p>
          <a:p>
            <a:pPr defTabSz="922054">
              <a:defRPr/>
            </a:pPr>
            <a:r>
              <a:rPr lang="ja-JP" altLang="ja-JP" sz="1400" dirty="0">
                <a:latin typeface="Meiryo UI" panose="020B0604030504040204" pitchFamily="50" charset="-128"/>
                <a:ea typeface="Meiryo UI" panose="020B0604030504040204" pitchFamily="50" charset="-128"/>
              </a:rPr>
              <a:t>し改善を行っています。</a:t>
            </a:r>
          </a:p>
          <a:p>
            <a:pPr defTabSz="922054">
              <a:defRPr/>
            </a:pPr>
            <a:endParaRPr lang="ja-JP" altLang="ja-JP" dirty="0"/>
          </a:p>
          <a:p>
            <a:pPr defTabSz="922054">
              <a:defRPr/>
            </a:pP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7</a:t>
            </a:fld>
            <a:endParaRPr kumimoji="1" lang="ja-JP" altLang="en-US" dirty="0"/>
          </a:p>
        </p:txBody>
      </p:sp>
    </p:spTree>
    <p:extLst>
      <p:ext uri="{BB962C8B-B14F-4D97-AF65-F5344CB8AC3E}">
        <p14:creationId xmlns:p14="http://schemas.microsoft.com/office/powerpoint/2010/main" val="88001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テーマの選定理由２として、</a:t>
            </a:r>
            <a:r>
              <a:rPr lang="ja-JP" altLang="ja-JP" sz="1400" dirty="0">
                <a:latin typeface="Meiryo UI" panose="020B0604030504040204" pitchFamily="50" charset="-128"/>
                <a:ea typeface="Meiryo UI" panose="020B0604030504040204" pitchFamily="50" charset="-128"/>
              </a:rPr>
              <a:t>小さな改善から大きな改善まで年間</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１３２件</a:t>
            </a:r>
            <a:r>
              <a:rPr lang="ja-JP" altLang="en-US" sz="1400" dirty="0">
                <a:latin typeface="Meiryo UI" panose="020B0604030504040204" pitchFamily="50" charset="-128"/>
                <a:ea typeface="Meiryo UI" panose="020B0604030504040204" pitchFamily="50" charset="-128"/>
              </a:rPr>
              <a:t>も</a:t>
            </a:r>
            <a:r>
              <a:rPr lang="ja-JP" altLang="ja-JP" sz="1400" dirty="0">
                <a:latin typeface="Meiryo UI" panose="020B0604030504040204" pitchFamily="50" charset="-128"/>
                <a:ea typeface="Meiryo UI" panose="020B0604030504040204" pitchFamily="50" charset="-128"/>
              </a:rPr>
              <a:t>、コツコツと積み上げたことで</a:t>
            </a: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“誰でも安全で楽に作業できる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職場”へと一歩一歩進んで来ました。</a:t>
            </a:r>
            <a:r>
              <a:rPr lang="ja-JP" altLang="en-US" sz="1400" dirty="0">
                <a:latin typeface="Meiryo UI" panose="020B0604030504040204" pitchFamily="50" charset="-128"/>
                <a:ea typeface="Meiryo UI" panose="020B0604030504040204" pitchFamily="50" charset="-128"/>
              </a:rPr>
              <a:t>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その結果、運搬作業を５名で対応していましたが、ステータ運搬作業を</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抱き合わせたことで</a:t>
            </a:r>
            <a:r>
              <a:rPr lang="en-US" altLang="ja-JP" sz="1400" dirty="0">
                <a:latin typeface="Meiryo UI" panose="020B0604030504040204" pitchFamily="50" charset="-128"/>
                <a:ea typeface="Meiryo UI" panose="020B0604030504040204" pitchFamily="50" charset="-128"/>
              </a:rPr>
              <a:t>1人工削減といった大きな成果を上げることができ、</a:t>
            </a:r>
          </a:p>
          <a:p>
            <a:endParaRPr lang="en-US" altLang="ja-JP" sz="1400" dirty="0">
              <a:latin typeface="Meiryo UI" panose="020B0604030504040204" pitchFamily="50" charset="-128"/>
              <a:ea typeface="Meiryo UI" panose="020B0604030504040204" pitchFamily="50" charset="-128"/>
            </a:endParaRPr>
          </a:p>
          <a:p>
            <a:r>
              <a:rPr lang="en-US" altLang="ja-JP" sz="1400" dirty="0" err="1">
                <a:latin typeface="Meiryo UI" panose="020B0604030504040204" pitchFamily="50" charset="-128"/>
                <a:ea typeface="Meiryo UI" panose="020B0604030504040204" pitchFamily="50" charset="-128"/>
              </a:rPr>
              <a:t>メンバー全員で達成感と喜びを共有</a:t>
            </a:r>
            <a:r>
              <a:rPr lang="ja-JP" altLang="en-US" sz="1400" dirty="0">
                <a:latin typeface="Meiryo UI" panose="020B0604030504040204" pitchFamily="50" charset="-128"/>
                <a:ea typeface="Meiryo UI" panose="020B0604030504040204" pitchFamily="50" charset="-128"/>
              </a:rPr>
              <a:t>しましたと</a:t>
            </a:r>
            <a:r>
              <a:rPr lang="en-US" altLang="ja-JP"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8</a:t>
            </a:fld>
            <a:endParaRPr kumimoji="1" lang="ja-JP" altLang="en-US" dirty="0"/>
          </a:p>
        </p:txBody>
      </p:sp>
    </p:spTree>
    <p:extLst>
      <p:ext uri="{BB962C8B-B14F-4D97-AF65-F5344CB8AC3E}">
        <p14:creationId xmlns:p14="http://schemas.microsoft.com/office/powerpoint/2010/main" val="200828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latin typeface="Meiryo UI" panose="020B0604030504040204" pitchFamily="50" charset="-128"/>
                <a:ea typeface="Meiryo UI" panose="020B0604030504040204" pitchFamily="50" charset="-128"/>
              </a:rPr>
              <a:t>そんな中、サークル会合で今後の活動内容について話し合い、</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ベテラン</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木村さんより、「ママさん達が外観チェック作業をやると、</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フォローしないと間に合わないんだよ・・・」と、女性メンバー</a:t>
            </a:r>
            <a:r>
              <a:rPr lang="ja-JP" altLang="en-US" sz="1400" dirty="0">
                <a:latin typeface="Meiryo UI" panose="020B0604030504040204" pitchFamily="50" charset="-128"/>
                <a:ea typeface="Meiryo UI" panose="020B0604030504040204" pitchFamily="50" charset="-128"/>
              </a:rPr>
              <a:t>と話</a:t>
            </a:r>
            <a:r>
              <a:rPr lang="ja-JP" altLang="ja-JP" sz="1400" dirty="0">
                <a:latin typeface="Meiryo UI" panose="020B0604030504040204" pitchFamily="50" charset="-128"/>
                <a:ea typeface="Meiryo UI" panose="020B0604030504040204" pitchFamily="50" charset="-128"/>
              </a:rPr>
              <a:t>をすると、</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「作業が遅れ、慌てて品質チェックをするため、品質に不安がある」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「腰に負担がかかり腰痛が心配だ」との</a:t>
            </a:r>
            <a:r>
              <a:rPr lang="ja-JP" altLang="en-US" sz="1400" dirty="0">
                <a:latin typeface="Meiryo UI" panose="020B0604030504040204" pitchFamily="50" charset="-128"/>
                <a:ea typeface="Meiryo UI" panose="020B0604030504040204" pitchFamily="50" charset="-128"/>
              </a:rPr>
              <a:t>事</a:t>
            </a:r>
            <a:r>
              <a:rPr lang="ja-JP" altLang="ja-JP" sz="1400" dirty="0">
                <a:latin typeface="Meiryo UI" panose="020B0604030504040204" pitchFamily="50" charset="-128"/>
                <a:ea typeface="Meiryo UI" panose="020B0604030504040204" pitchFamily="50" charset="-128"/>
              </a:rPr>
              <a:t>でした。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このままでは品質、安全に重大な影響を与えてしまうと感じた、</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女性目線の、“誰でも安全で楽に作業できる環境”を作り、品質、安全を</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確保できるよう対策を始めることにしました。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そこで、物流班独自の疲労度アンケートを使用し、作業別の疲労度を確認したところ、外観検査の作業負荷が高くレベル表で確認すると女性陣の</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作業負荷レベルが平均９．３と高いことが分かりました。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作業負荷ランクＡの、目指すべき姿、</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誰もが安全で快適な作業</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にステップアップしていく為、まずは無理なく安全にできる作業、ランクＢを目標に</a:t>
            </a:r>
            <a:endParaRPr lang="en-US" altLang="ja-JP" sz="1400" dirty="0">
              <a:latin typeface="Meiryo UI" panose="020B0604030504040204" pitchFamily="50" charset="-128"/>
              <a:ea typeface="Meiryo UI" panose="020B0604030504040204" pitchFamily="50" charset="-128"/>
            </a:endParaRPr>
          </a:p>
          <a:p>
            <a:r>
              <a:rPr lang="ja-JP" altLang="ja-JP" sz="1400" dirty="0">
                <a:latin typeface="Meiryo UI" panose="020B0604030504040204" pitchFamily="50" charset="-128"/>
                <a:ea typeface="Meiryo UI" panose="020B0604030504040204" pitchFamily="50" charset="-128"/>
              </a:rPr>
              <a:t>外観チェック作業の負荷軽減に挑戦することにしました。</a:t>
            </a:r>
          </a:p>
          <a:p>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9</a:t>
            </a:fld>
            <a:endParaRPr kumimoji="1" lang="ja-JP" altLang="en-US" dirty="0"/>
          </a:p>
        </p:txBody>
      </p:sp>
    </p:spTree>
    <p:extLst>
      <p:ext uri="{BB962C8B-B14F-4D97-AF65-F5344CB8AC3E}">
        <p14:creationId xmlns:p14="http://schemas.microsoft.com/office/powerpoint/2010/main" val="288734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package" Target="../embeddings/Microsoft_Excel_Worksheet8.xlsx"/><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package" Target="../embeddings/Microsoft_Excel_Worksheet9.xlsx"/><Relationship Id="rId4" Type="http://schemas.openxmlformats.org/officeDocument/2006/relationships/image" Target="../media/image45.emf"/></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会社紹介</a:t>
            </a:r>
          </a:p>
        </p:txBody>
      </p:sp>
      <p:sp>
        <p:nvSpPr>
          <p:cNvPr id="7" name="角丸四角形 6"/>
          <p:cNvSpPr/>
          <p:nvPr/>
        </p:nvSpPr>
        <p:spPr>
          <a:xfrm>
            <a:off x="1829346" y="6309321"/>
            <a:ext cx="6055022" cy="4942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自動車用小型モータ専門の製作所</a:t>
            </a:r>
            <a:endPar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8" name="Picture 3"/>
          <p:cNvPicPr>
            <a:picLocks noChangeAspect="1" noChangeArrowheads="1"/>
          </p:cNvPicPr>
          <p:nvPr/>
        </p:nvPicPr>
        <p:blipFill>
          <a:blip r:embed="rId3">
            <a:lum bright="18000" contrast="72000"/>
            <a:extLst>
              <a:ext uri="{28A0092B-C50C-407E-A947-70E740481C1C}">
                <a14:useLocalDpi xmlns:a14="http://schemas.microsoft.com/office/drawing/2010/main" val="0"/>
              </a:ext>
            </a:extLst>
          </a:blip>
          <a:srcRect l="2351" t="-7037" r="1505" b="7037"/>
          <a:stretch>
            <a:fillRect/>
          </a:stretch>
        </p:blipFill>
        <p:spPr bwMode="auto">
          <a:xfrm>
            <a:off x="5036750" y="3587633"/>
            <a:ext cx="3656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グループ化 8"/>
          <p:cNvGrpSpPr/>
          <p:nvPr/>
        </p:nvGrpSpPr>
        <p:grpSpPr>
          <a:xfrm>
            <a:off x="4788061" y="5091806"/>
            <a:ext cx="1213619" cy="1217515"/>
            <a:chOff x="4672561" y="4935388"/>
            <a:chExt cx="1213619" cy="1217515"/>
          </a:xfrm>
        </p:grpSpPr>
        <p:pic>
          <p:nvPicPr>
            <p:cNvPr id="10" name="Picture 10" descr="http://www.external.asmo/product/safety/images/saf_index_photo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561" y="4939283"/>
              <a:ext cx="1213619" cy="12136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Text Box 25"/>
            <p:cNvSpPr txBox="1">
              <a:spLocks noChangeArrowheads="1"/>
            </p:cNvSpPr>
            <p:nvPr/>
          </p:nvSpPr>
          <p:spPr bwMode="auto">
            <a:xfrm>
              <a:off x="4772056" y="4935388"/>
              <a:ext cx="990600"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dirty="0">
                  <a:latin typeface="ＭＳ Ｐゴシック" charset="-128"/>
                </a:rPr>
                <a:t>ワイパモータ</a:t>
              </a:r>
            </a:p>
          </p:txBody>
        </p:sp>
      </p:grpSp>
      <p:grpSp>
        <p:nvGrpSpPr>
          <p:cNvPr id="12" name="グループ化 11"/>
          <p:cNvGrpSpPr/>
          <p:nvPr/>
        </p:nvGrpSpPr>
        <p:grpSpPr>
          <a:xfrm>
            <a:off x="6203224" y="5068540"/>
            <a:ext cx="1271588" cy="1209313"/>
            <a:chOff x="5944274" y="4919765"/>
            <a:chExt cx="1271588" cy="1209313"/>
          </a:xfrm>
        </p:grpSpPr>
        <p:pic>
          <p:nvPicPr>
            <p:cNvPr id="13" name="Picture 12" descr="http://www.external.asmo/product/convenience/images/con_index_photo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692" y="5070325"/>
              <a:ext cx="1058752" cy="10587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 Box 26"/>
            <p:cNvSpPr txBox="1">
              <a:spLocks noChangeArrowheads="1"/>
            </p:cNvSpPr>
            <p:nvPr/>
          </p:nvSpPr>
          <p:spPr bwMode="auto">
            <a:xfrm>
              <a:off x="5944274" y="4919765"/>
              <a:ext cx="1271588"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dirty="0">
                  <a:latin typeface="ＭＳ Ｐゴシック" charset="-128"/>
                </a:rPr>
                <a:t>ウインド</a:t>
              </a:r>
              <a:r>
                <a:rPr lang="ja-JP" altLang="en-US" sz="1100" b="1" u="sng" dirty="0"/>
                <a:t>ウ</a:t>
              </a:r>
              <a:r>
                <a:rPr lang="ja-JP" altLang="en-US" sz="1100" b="1" u="sng" dirty="0">
                  <a:latin typeface="ＭＳ Ｐゴシック" charset="-128"/>
                </a:rPr>
                <a:t>モータ</a:t>
              </a:r>
            </a:p>
          </p:txBody>
        </p:sp>
      </p:gr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2702"/>
          <a:stretch/>
        </p:blipFill>
        <p:spPr bwMode="auto">
          <a:xfrm>
            <a:off x="451850" y="1058780"/>
            <a:ext cx="3888178" cy="22474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5" name="Rectangle 50"/>
          <p:cNvSpPr>
            <a:spLocks noChangeArrowheads="1"/>
          </p:cNvSpPr>
          <p:nvPr/>
        </p:nvSpPr>
        <p:spPr bwMode="auto">
          <a:xfrm>
            <a:off x="446985" y="630091"/>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本社　</a:t>
            </a:r>
            <a:r>
              <a:rPr lang="en-US" altLang="ja-JP"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愛知県刈谷市</a:t>
            </a:r>
            <a:r>
              <a:rPr lang="en-US" altLang="ja-JP" sz="1600" dirty="0">
                <a:latin typeface="HGP創英角ｺﾞｼｯｸUB" panose="020B0900000000000000" pitchFamily="50" charset="-128"/>
                <a:ea typeface="HGP創英角ｺﾞｼｯｸUB" panose="020B0900000000000000" pitchFamily="50" charset="-128"/>
              </a:rPr>
              <a:t>】</a:t>
            </a:r>
          </a:p>
        </p:txBody>
      </p:sp>
      <p:grpSp>
        <p:nvGrpSpPr>
          <p:cNvPr id="2" name="グループ化 1"/>
          <p:cNvGrpSpPr/>
          <p:nvPr/>
        </p:nvGrpSpPr>
        <p:grpSpPr>
          <a:xfrm>
            <a:off x="4658455" y="640156"/>
            <a:ext cx="4293279" cy="2649690"/>
            <a:chOff x="4658455" y="640156"/>
            <a:chExt cx="4293279" cy="2649690"/>
          </a:xfrm>
        </p:grpSpPr>
        <p:pic>
          <p:nvPicPr>
            <p:cNvPr id="4" name="Picture 30" descr="image2"/>
            <p:cNvPicPr>
              <a:picLocks noChangeAspect="1" noChangeArrowheads="1"/>
            </p:cNvPicPr>
            <p:nvPr/>
          </p:nvPicPr>
          <p:blipFill rotWithShape="1">
            <a:blip r:embed="rId7">
              <a:lum bright="18000" contrast="12000"/>
            </a:blip>
            <a:srcRect l="2299" t="20642" b="3777"/>
            <a:stretch/>
          </p:blipFill>
          <p:spPr bwMode="auto">
            <a:xfrm>
              <a:off x="4658455" y="1075187"/>
              <a:ext cx="4293279" cy="2214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 name="Rectangle 50"/>
            <p:cNvSpPr>
              <a:spLocks noChangeArrowheads="1"/>
            </p:cNvSpPr>
            <p:nvPr/>
          </p:nvSpPr>
          <p:spPr bwMode="auto">
            <a:xfrm>
              <a:off x="5172850" y="640156"/>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湖西製作所　</a:t>
              </a:r>
              <a:r>
                <a:rPr lang="en-US" altLang="ja-JP"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静岡県湖西市梅田</a:t>
              </a:r>
              <a:r>
                <a:rPr lang="en-US" altLang="ja-JP" sz="1600" dirty="0">
                  <a:latin typeface="HGP創英角ｺﾞｼｯｸUB" panose="020B0900000000000000" pitchFamily="50" charset="-128"/>
                  <a:ea typeface="HGP創英角ｺﾞｼｯｸUB" panose="020B0900000000000000" pitchFamily="50" charset="-128"/>
                </a:rPr>
                <a:t>】</a:t>
              </a:r>
            </a:p>
          </p:txBody>
        </p:sp>
      </p:grpSp>
      <p:sp>
        <p:nvSpPr>
          <p:cNvPr id="27" name="テキスト ボックス 26"/>
          <p:cNvSpPr txBox="1"/>
          <p:nvPr/>
        </p:nvSpPr>
        <p:spPr>
          <a:xfrm>
            <a:off x="8336318" y="35332"/>
            <a:ext cx="700178" cy="369332"/>
          </a:xfrm>
          <a:prstGeom prst="rect">
            <a:avLst/>
          </a:prstGeom>
          <a:noFill/>
        </p:spPr>
        <p:txBody>
          <a:bodyPr wrap="square" rtlCol="0">
            <a:spAutoFit/>
          </a:bodyPr>
          <a:lstStyle/>
          <a:p>
            <a:r>
              <a:rPr kumimoji="1" lang="en-US" altLang="ja-JP" dirty="0"/>
              <a:t>1/21</a:t>
            </a:r>
            <a:endParaRPr kumimoji="1" lang="ja-JP" altLang="en-US" dirty="0"/>
          </a:p>
        </p:txBody>
      </p:sp>
      <p:grpSp>
        <p:nvGrpSpPr>
          <p:cNvPr id="33" name="グループ化 32"/>
          <p:cNvGrpSpPr/>
          <p:nvPr/>
        </p:nvGrpSpPr>
        <p:grpSpPr>
          <a:xfrm>
            <a:off x="283927" y="3394017"/>
            <a:ext cx="4121140" cy="2700799"/>
            <a:chOff x="347100" y="3427901"/>
            <a:chExt cx="4121140" cy="2700799"/>
          </a:xfrm>
        </p:grpSpPr>
        <p:grpSp>
          <p:nvGrpSpPr>
            <p:cNvPr id="15" name="グループ化 14"/>
            <p:cNvGrpSpPr/>
            <p:nvPr/>
          </p:nvGrpSpPr>
          <p:grpSpPr>
            <a:xfrm>
              <a:off x="451850" y="3842700"/>
              <a:ext cx="4016390" cy="2286000"/>
              <a:chOff x="459554" y="1153244"/>
              <a:chExt cx="4112446" cy="2286000"/>
            </a:xfrm>
          </p:grpSpPr>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54" y="1153244"/>
                <a:ext cx="4112446" cy="228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7" name="テキスト ボックス 16"/>
              <p:cNvSpPr txBox="1"/>
              <p:nvPr/>
            </p:nvSpPr>
            <p:spPr>
              <a:xfrm>
                <a:off x="3203848" y="2852936"/>
                <a:ext cx="675545" cy="261610"/>
              </a:xfrm>
              <a:prstGeom prst="rect">
                <a:avLst/>
              </a:prstGeom>
              <a:noFill/>
            </p:spPr>
            <p:txBody>
              <a:bodyPr wrap="square"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浜松市</a:t>
                </a:r>
              </a:p>
            </p:txBody>
          </p:sp>
        </p:grpSp>
        <p:sp>
          <p:nvSpPr>
            <p:cNvPr id="28" name="Rectangle 50"/>
            <p:cNvSpPr>
              <a:spLocks noChangeArrowheads="1"/>
            </p:cNvSpPr>
            <p:nvPr/>
          </p:nvSpPr>
          <p:spPr bwMode="auto">
            <a:xfrm>
              <a:off x="347100" y="3427901"/>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湖西製作所　所在地</a:t>
              </a:r>
              <a:endParaRPr lang="en-US" altLang="ja-JP" sz="1600" dirty="0">
                <a:latin typeface="HGP創英角ｺﾞｼｯｸUB" panose="020B0900000000000000" pitchFamily="50" charset="-128"/>
                <a:ea typeface="HGP創英角ｺﾞｼｯｸUB" panose="020B0900000000000000" pitchFamily="50" charset="-128"/>
              </a:endParaRPr>
            </a:p>
          </p:txBody>
        </p:sp>
      </p:grpSp>
      <p:sp>
        <p:nvSpPr>
          <p:cNvPr id="29" name="Rectangle 18"/>
          <p:cNvSpPr>
            <a:spLocks noChangeArrowheads="1"/>
          </p:cNvSpPr>
          <p:nvPr/>
        </p:nvSpPr>
        <p:spPr bwMode="auto">
          <a:xfrm>
            <a:off x="4271236" y="3414649"/>
            <a:ext cx="1931988" cy="365125"/>
          </a:xfrm>
          <a:prstGeom prst="rect">
            <a:avLst/>
          </a:prstGeom>
          <a:noFill/>
          <a:ln>
            <a:noFill/>
          </a:ln>
          <a:effectLst/>
          <a:extLst>
            <a:ext uri="{909E8E84-426E-40DD-AFC4-6F175D3DCCD1}">
              <a14:hiddenFill xmlns:a14="http://schemas.microsoft.com/office/drawing/2010/main">
                <a:gradFill rotWithShape="0">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■生産品目等</a:t>
            </a:r>
          </a:p>
        </p:txBody>
      </p:sp>
      <p:sp>
        <p:nvSpPr>
          <p:cNvPr id="30" name="正方形/長方形 29"/>
          <p:cNvSpPr/>
          <p:nvPr/>
        </p:nvSpPr>
        <p:spPr>
          <a:xfrm>
            <a:off x="4627551" y="4619243"/>
            <a:ext cx="3859809" cy="366457"/>
          </a:xfrm>
          <a:prstGeom prst="rect">
            <a:avLst/>
          </a:prstGeom>
          <a:noFill/>
        </p:spPr>
        <p:txBody>
          <a:bodyPr wrap="none" lIns="91440" tIns="45720" rIns="91440" bIns="45720">
            <a:prstTxWarp prst="textPlain">
              <a:avLst/>
            </a:prstTxWarp>
            <a:spAutoFit/>
          </a:bodyPr>
          <a:lstStyle/>
          <a:p>
            <a:pPr algn="ctr"/>
            <a:r>
              <a:rPr lang="ja-JP" altLang="en-US" sz="5400" b="1" dirty="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モータ約</a:t>
            </a:r>
            <a:r>
              <a:rPr lang="en-US" altLang="ja-JP" sz="5400" b="1" dirty="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50</a:t>
            </a:r>
            <a:r>
              <a:rPr lang="ja-JP" altLang="en-US" sz="5400" b="1" dirty="0">
                <a:ln w="19050" cmpd="sng">
                  <a:solidFill>
                    <a:schemeClr val="tx1"/>
                  </a:solidFill>
                  <a:prstDash val="solid"/>
                </a:ln>
                <a:solidFill>
                  <a:srgbClr val="FFCC00"/>
                </a:solidFill>
                <a:latin typeface="HGP創英角ﾎﾟｯﾌﾟ体" panose="040B0A00000000000000" pitchFamily="50" charset="-128"/>
                <a:ea typeface="HGP創英角ﾎﾟｯﾌﾟ体" panose="040B0A00000000000000" pitchFamily="50" charset="-128"/>
              </a:rPr>
              <a:t>種装備</a:t>
            </a:r>
            <a:endParaRPr lang="ja-JP" altLang="en-US" sz="5400" b="1" cap="none" spc="0" dirty="0">
              <a:ln w="19050" cmpd="sng">
                <a:solidFill>
                  <a:schemeClr val="tx1"/>
                </a:solidFill>
                <a:prstDash val="solid"/>
              </a:ln>
              <a:solidFill>
                <a:srgbClr val="FFCC00"/>
              </a:solidFill>
              <a:effectLst/>
              <a:latin typeface="HGP創英角ﾎﾟｯﾌﾟ体" panose="040B0A00000000000000" pitchFamily="50" charset="-128"/>
              <a:ea typeface="HGP創英角ﾎﾟｯﾌﾟ体" panose="040B0A00000000000000" pitchFamily="50" charset="-128"/>
            </a:endParaRPr>
          </a:p>
        </p:txBody>
      </p:sp>
      <p:pic>
        <p:nvPicPr>
          <p:cNvPr id="31" name="Picture 3" descr="d0094245_114596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69168" flipH="1">
            <a:off x="4756610" y="3790801"/>
            <a:ext cx="280570" cy="5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43"/>
          <p:cNvSpPr>
            <a:spLocks noChangeArrowheads="1"/>
          </p:cNvSpPr>
          <p:nvPr/>
        </p:nvSpPr>
        <p:spPr bwMode="auto">
          <a:xfrm>
            <a:off x="7461528" y="5415804"/>
            <a:ext cx="1595059" cy="733425"/>
          </a:xfrm>
          <a:prstGeom prst="roundRect">
            <a:avLst>
              <a:gd name="adj" fmla="val 16667"/>
            </a:avLst>
          </a:prstGeom>
          <a:solidFill>
            <a:srgbClr val="FFFF99"/>
          </a:solidFill>
          <a:ln w="9525">
            <a:solidFill>
              <a:schemeClr val="tx1"/>
            </a:solidFill>
            <a:round/>
            <a:headEnd/>
            <a:tailEnd/>
          </a:ln>
          <a:effec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a:latin typeface="HGP創英角ﾎﾟｯﾌﾟ体" pitchFamily="50" charset="-128"/>
                <a:ea typeface="HGP創英角ﾎﾟｯﾌﾟ体" pitchFamily="50" charset="-128"/>
              </a:rPr>
              <a:t>世界中に</a:t>
            </a:r>
            <a:endParaRPr lang="en-US" altLang="ja-JP" sz="1600" b="1" dirty="0">
              <a:latin typeface="HGP創英角ﾎﾟｯﾌﾟ体" pitchFamily="50" charset="-128"/>
              <a:ea typeface="HGP創英角ﾎﾟｯﾌﾟ体" pitchFamily="50" charset="-128"/>
            </a:endParaRPr>
          </a:p>
          <a:p>
            <a:pPr algn="ctr" eaLnBrk="1" hangingPunct="1">
              <a:spcBef>
                <a:spcPct val="0"/>
              </a:spcBef>
              <a:buFontTx/>
              <a:buNone/>
            </a:pPr>
            <a:r>
              <a:rPr lang="ja-JP" altLang="en-US" sz="1600" b="1" dirty="0">
                <a:latin typeface="HGP創英角ﾎﾟｯﾌﾟ体" pitchFamily="50" charset="-128"/>
                <a:ea typeface="HGP創英角ﾎﾟｯﾌﾟ体" pitchFamily="50" charset="-128"/>
              </a:rPr>
              <a:t>嬉しさを</a:t>
            </a:r>
            <a:endParaRPr lang="en-US" altLang="ja-JP" sz="1600" b="1" dirty="0">
              <a:latin typeface="HGP創英角ﾎﾟｯﾌﾟ体" pitchFamily="50" charset="-128"/>
              <a:ea typeface="HGP創英角ﾎﾟｯﾌﾟ体" pitchFamily="50" charset="-128"/>
            </a:endParaRPr>
          </a:p>
          <a:p>
            <a:pPr algn="ctr" eaLnBrk="1" hangingPunct="1">
              <a:spcBef>
                <a:spcPct val="0"/>
              </a:spcBef>
              <a:buFontTx/>
              <a:buNone/>
            </a:pPr>
            <a:r>
              <a:rPr lang="ja-JP" altLang="en-US" sz="1600" b="1" dirty="0">
                <a:latin typeface="HGP創英角ﾎﾟｯﾌﾟ体" pitchFamily="50" charset="-128"/>
                <a:ea typeface="HGP創英角ﾎﾟｯﾌﾟ体" pitchFamily="50" charset="-128"/>
              </a:rPr>
              <a:t>ご提供してます</a:t>
            </a:r>
            <a:r>
              <a:rPr lang="ja-JP" altLang="en-US" sz="1600" b="1" dirty="0">
                <a:latin typeface="Times New Roman" pitchFamily="18" charset="0"/>
              </a:rPr>
              <a:t>　</a:t>
            </a:r>
          </a:p>
        </p:txBody>
      </p:sp>
      <p:sp>
        <p:nvSpPr>
          <p:cNvPr id="18" name="AutoShape 36"/>
          <p:cNvSpPr>
            <a:spLocks noChangeArrowheads="1"/>
          </p:cNvSpPr>
          <p:nvPr/>
        </p:nvSpPr>
        <p:spPr bwMode="auto">
          <a:xfrm>
            <a:off x="3249377" y="4795200"/>
            <a:ext cx="1052512" cy="381000"/>
          </a:xfrm>
          <a:prstGeom prst="wedgeEllipseCallout">
            <a:avLst>
              <a:gd name="adj1" fmla="val -79385"/>
              <a:gd name="adj2" fmla="val 61250"/>
            </a:avLst>
          </a:prstGeom>
          <a:gradFill rotWithShape="0">
            <a:gsLst>
              <a:gs pos="0">
                <a:srgbClr val="CC9900"/>
              </a:gs>
              <a:gs pos="50000">
                <a:srgbClr val="FFFF66"/>
              </a:gs>
              <a:gs pos="100000">
                <a:srgbClr val="CC99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eaLnBrk="0" hangingPunct="0">
              <a:spcBef>
                <a:spcPct val="20000"/>
              </a:spcBef>
              <a:buChar char="•"/>
              <a:defRPr kumimoji="1" sz="3200">
                <a:solidFill>
                  <a:schemeClr val="tx1"/>
                </a:solidFill>
                <a:latin typeface="Arial" charset="0"/>
                <a:ea typeface="ＭＳ Ｐゴシック" charset="-128"/>
              </a:defRPr>
            </a:lvl1pPr>
            <a:lvl2pPr marL="742950" indent="-285750" defTabSz="762000" eaLnBrk="0" hangingPunct="0">
              <a:spcBef>
                <a:spcPct val="20000"/>
              </a:spcBef>
              <a:buChar char="–"/>
              <a:defRPr kumimoji="1" sz="2800">
                <a:solidFill>
                  <a:schemeClr val="tx1"/>
                </a:solidFill>
                <a:latin typeface="Arial" charset="0"/>
                <a:ea typeface="ＭＳ Ｐゴシック" charset="-128"/>
              </a:defRPr>
            </a:lvl2pPr>
            <a:lvl3pPr marL="1143000" indent="-228600" defTabSz="762000" eaLnBrk="0" hangingPunct="0">
              <a:spcBef>
                <a:spcPct val="20000"/>
              </a:spcBef>
              <a:buChar char="•"/>
              <a:defRPr kumimoji="1" sz="2400">
                <a:solidFill>
                  <a:schemeClr val="tx1"/>
                </a:solidFill>
                <a:latin typeface="Arial" charset="0"/>
                <a:ea typeface="ＭＳ Ｐゴシック" charset="-128"/>
              </a:defRPr>
            </a:lvl3pPr>
            <a:lvl4pPr marL="1600200" indent="-228600" defTabSz="762000" eaLnBrk="0" hangingPunct="0">
              <a:spcBef>
                <a:spcPct val="20000"/>
              </a:spcBef>
              <a:buChar char="–"/>
              <a:defRPr kumimoji="1" sz="2000">
                <a:solidFill>
                  <a:schemeClr val="tx1"/>
                </a:solidFill>
                <a:latin typeface="Arial" charset="0"/>
                <a:ea typeface="ＭＳ Ｐゴシック" charset="-128"/>
              </a:defRPr>
            </a:lvl4pPr>
            <a:lvl5pPr marL="2057400" indent="-228600" defTabSz="762000" eaLnBrk="0" hangingPunct="0">
              <a:spcBef>
                <a:spcPct val="20000"/>
              </a:spcBef>
              <a:buChar char="»"/>
              <a:defRPr kumimoji="1" sz="2000">
                <a:solidFill>
                  <a:schemeClr val="tx1"/>
                </a:solidFill>
                <a:latin typeface="Arial" charset="0"/>
                <a:ea typeface="ＭＳ Ｐゴシック" charset="-128"/>
              </a:defRPr>
            </a:lvl5pPr>
            <a:lvl6pPr marL="25146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00" dirty="0">
                <a:latin typeface="Arial Black" pitchFamily="34" charset="0"/>
                <a:ea typeface="HGP創英角ﾎﾟｯﾌﾟ体" pitchFamily="50" charset="-128"/>
              </a:rPr>
              <a:t>浜名湖</a:t>
            </a:r>
          </a:p>
        </p:txBody>
      </p:sp>
      <p:pic>
        <p:nvPicPr>
          <p:cNvPr id="19" name="Picture 46" descr="m_1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0088" y="4478342"/>
            <a:ext cx="432098" cy="30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5776" y="5666419"/>
            <a:ext cx="470793" cy="42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7" descr="ANd9GcSWWrvIOHDmuqcRMtlbQAWscW2ZADWxZHtUTCr8Z82zqM1-Lzts&amp;t=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9331" y="5275109"/>
            <a:ext cx="480882" cy="41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グループ化 33"/>
          <p:cNvGrpSpPr/>
          <p:nvPr/>
        </p:nvGrpSpPr>
        <p:grpSpPr>
          <a:xfrm>
            <a:off x="893953" y="4806205"/>
            <a:ext cx="1563815" cy="522625"/>
            <a:chOff x="893953" y="4806205"/>
            <a:chExt cx="1563815" cy="522625"/>
          </a:xfrm>
        </p:grpSpPr>
        <p:sp>
          <p:nvSpPr>
            <p:cNvPr id="22" name="AutoShape 49"/>
            <p:cNvSpPr>
              <a:spLocks noChangeArrowheads="1"/>
            </p:cNvSpPr>
            <p:nvPr/>
          </p:nvSpPr>
          <p:spPr bwMode="auto">
            <a:xfrm>
              <a:off x="893953" y="4806205"/>
              <a:ext cx="1217612" cy="344487"/>
            </a:xfrm>
            <a:prstGeom prst="wedgeRectCallout">
              <a:avLst>
                <a:gd name="adj1" fmla="val 72945"/>
                <a:gd name="adj2" fmla="val 8732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a:solidFill>
                    <a:srgbClr val="FF0000"/>
                  </a:solidFill>
                  <a:latin typeface="Times New Roman" pitchFamily="18" charset="0"/>
                  <a:ea typeface="HGP創英角ﾎﾟｯﾌﾟ体" pitchFamily="50" charset="-128"/>
                </a:rPr>
                <a:t>湖西製作所</a:t>
              </a:r>
            </a:p>
          </p:txBody>
        </p:sp>
        <p:sp>
          <p:nvSpPr>
            <p:cNvPr id="23" name="AutoShape 51"/>
            <p:cNvSpPr>
              <a:spLocks noChangeArrowheads="1"/>
            </p:cNvSpPr>
            <p:nvPr/>
          </p:nvSpPr>
          <p:spPr bwMode="auto">
            <a:xfrm>
              <a:off x="2314893" y="5192305"/>
              <a:ext cx="142875" cy="136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0 w 21600"/>
                <a:gd name="T25" fmla="*/ 3265 h 21600"/>
                <a:gd name="T26" fmla="*/ 18480 w 21600"/>
                <a:gd name="T27" fmla="*/ 183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4" name="正方形/長方形 23"/>
          <p:cNvSpPr/>
          <p:nvPr/>
        </p:nvSpPr>
        <p:spPr>
          <a:xfrm>
            <a:off x="1967186" y="5415804"/>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a:ln w="10541" cmpd="sng">
                  <a:solidFill>
                    <a:schemeClr val="tx1"/>
                  </a:solidFill>
                  <a:prstDash val="solid"/>
                </a:ln>
                <a:solidFill>
                  <a:schemeClr val="accent6">
                    <a:lumMod val="75000"/>
                  </a:schemeClr>
                </a:solidFill>
                <a:effectLst/>
                <a:latin typeface="HGP創英角ｺﾞｼｯｸUB" panose="020B0900000000000000" pitchFamily="50" charset="-128"/>
                <a:ea typeface="HGP創英角ｺﾞｼｯｸUB" panose="020B0900000000000000" pitchFamily="50" charset="-128"/>
              </a:rPr>
              <a:t>湖西市</a:t>
            </a:r>
            <a:endParaRPr lang="ja-JP" altLang="en-US" sz="5400" b="1" cap="none" spc="0" dirty="0">
              <a:ln w="10541" cmpd="sng">
                <a:solidFill>
                  <a:schemeClr val="tx1"/>
                </a:solidFill>
                <a:prstDash val="solid"/>
              </a:ln>
              <a:solidFill>
                <a:schemeClr val="accent6">
                  <a:lumMod val="75000"/>
                </a:schemeClr>
              </a:solidFill>
              <a:effectLst/>
              <a:latin typeface="HGP創英角ｺﾞｼｯｸUB" panose="020B0900000000000000" pitchFamily="50" charset="-128"/>
              <a:ea typeface="HGP創英角ｺﾞｼｯｸUB" panose="020B0900000000000000" pitchFamily="50" charset="-128"/>
            </a:endParaRPr>
          </a:p>
        </p:txBody>
      </p:sp>
      <p:grpSp>
        <p:nvGrpSpPr>
          <p:cNvPr id="36" name="グループ化 35"/>
          <p:cNvGrpSpPr/>
          <p:nvPr/>
        </p:nvGrpSpPr>
        <p:grpSpPr>
          <a:xfrm>
            <a:off x="2265647" y="3808816"/>
            <a:ext cx="1967460" cy="293321"/>
            <a:chOff x="2316508" y="1412776"/>
            <a:chExt cx="1967460" cy="293321"/>
          </a:xfrm>
        </p:grpSpPr>
        <p:grpSp>
          <p:nvGrpSpPr>
            <p:cNvPr id="37" name="グループ化 36"/>
            <p:cNvGrpSpPr/>
            <p:nvPr/>
          </p:nvGrpSpPr>
          <p:grpSpPr>
            <a:xfrm>
              <a:off x="3563938" y="1412776"/>
              <a:ext cx="720030" cy="293321"/>
              <a:chOff x="3563938" y="1412776"/>
              <a:chExt cx="720030" cy="293321"/>
            </a:xfrm>
          </p:grpSpPr>
          <p:sp>
            <p:nvSpPr>
              <p:cNvPr id="41" name="正方形/長方形 40"/>
              <p:cNvSpPr/>
              <p:nvPr/>
            </p:nvSpPr>
            <p:spPr>
              <a:xfrm>
                <a:off x="3563938"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42" name="正方形/長方形 41"/>
              <p:cNvSpPr/>
              <p:nvPr/>
            </p:nvSpPr>
            <p:spPr>
              <a:xfrm>
                <a:off x="3597754" y="1448779"/>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a:ln w="10541" cmpd="sng">
                      <a:noFill/>
                      <a:prstDash val="solid"/>
                    </a:ln>
                    <a:solidFill>
                      <a:schemeClr val="tx2">
                        <a:lumMod val="20000"/>
                        <a:lumOff val="80000"/>
                      </a:schemeClr>
                    </a:solidFill>
                    <a:effectLst/>
                  </a:rPr>
                  <a:t>静岡県</a:t>
                </a:r>
                <a:endParaRPr lang="ja-JP" altLang="en-US" sz="5400" b="1" cap="none" spc="0" dirty="0">
                  <a:ln w="10541" cmpd="sng">
                    <a:noFill/>
                    <a:prstDash val="solid"/>
                  </a:ln>
                  <a:solidFill>
                    <a:schemeClr val="tx2">
                      <a:lumMod val="20000"/>
                      <a:lumOff val="80000"/>
                    </a:schemeClr>
                  </a:solidFill>
                  <a:effectLst/>
                </a:endParaRPr>
              </a:p>
            </p:txBody>
          </p:sp>
        </p:grpSp>
        <p:grpSp>
          <p:nvGrpSpPr>
            <p:cNvPr id="38" name="グループ化 37"/>
            <p:cNvGrpSpPr/>
            <p:nvPr/>
          </p:nvGrpSpPr>
          <p:grpSpPr>
            <a:xfrm>
              <a:off x="2316508" y="1412776"/>
              <a:ext cx="720030" cy="293321"/>
              <a:chOff x="2285206" y="1412776"/>
              <a:chExt cx="720030" cy="293321"/>
            </a:xfrm>
          </p:grpSpPr>
          <p:sp>
            <p:nvSpPr>
              <p:cNvPr id="39" name="正方形/長方形 38"/>
              <p:cNvSpPr/>
              <p:nvPr/>
            </p:nvSpPr>
            <p:spPr>
              <a:xfrm>
                <a:off x="2285206"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40" name="正方形/長方形 39"/>
              <p:cNvSpPr/>
              <p:nvPr/>
            </p:nvSpPr>
            <p:spPr>
              <a:xfrm>
                <a:off x="2339752" y="1449758"/>
                <a:ext cx="648022" cy="221313"/>
              </a:xfrm>
              <a:prstGeom prst="rect">
                <a:avLst/>
              </a:prstGeom>
              <a:noFill/>
            </p:spPr>
            <p:txBody>
              <a:bodyPr wrap="none" lIns="91440" tIns="45720" rIns="91440" bIns="45720">
                <a:prstTxWarp prst="textPlain">
                  <a:avLst/>
                </a:prstTxWarp>
                <a:spAutoFit/>
              </a:bodyPr>
              <a:lstStyle/>
              <a:p>
                <a:pPr algn="ctr"/>
                <a:r>
                  <a:rPr lang="ja-JP" altLang="en-US" sz="5400" b="1" dirty="0">
                    <a:ln w="10541" cmpd="sng">
                      <a:noFill/>
                      <a:prstDash val="solid"/>
                    </a:ln>
                    <a:solidFill>
                      <a:schemeClr val="tx2">
                        <a:lumMod val="20000"/>
                        <a:lumOff val="80000"/>
                      </a:schemeClr>
                    </a:solidFill>
                    <a:effectLst/>
                  </a:rPr>
                  <a:t>愛知県</a:t>
                </a:r>
                <a:endParaRPr lang="ja-JP" altLang="en-US" sz="5400" b="1" cap="none" spc="0" dirty="0">
                  <a:ln w="10541" cmpd="sng">
                    <a:noFill/>
                    <a:prstDash val="solid"/>
                  </a:ln>
                  <a:solidFill>
                    <a:schemeClr val="tx2">
                      <a:lumMod val="20000"/>
                      <a:lumOff val="80000"/>
                    </a:schemeClr>
                  </a:solidFill>
                  <a:effectLst/>
                </a:endParaRPr>
              </a:p>
            </p:txBody>
          </p:sp>
        </p:grpSp>
      </p:grpSp>
    </p:spTree>
    <p:extLst>
      <p:ext uri="{BB962C8B-B14F-4D97-AF65-F5344CB8AC3E}">
        <p14:creationId xmlns:p14="http://schemas.microsoft.com/office/powerpoint/2010/main" val="134768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par>
                          <p:cTn id="45" fill="hold">
                            <p:stCondLst>
                              <p:cond delay="4500"/>
                            </p:stCondLst>
                            <p:childTnLst>
                              <p:par>
                                <p:cTn id="46" presetID="1"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par>
                          <p:cTn id="48" fill="hold">
                            <p:stCondLst>
                              <p:cond delay="4500"/>
                            </p:stCondLst>
                            <p:childTnLst>
                              <p:par>
                                <p:cTn id="49" presetID="1"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par>
                          <p:cTn id="54" fill="hold">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500"/>
                                        <p:tgtEl>
                                          <p:spTgt spid="30"/>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par>
                          <p:cTn id="62" fill="hold">
                            <p:stCondLst>
                              <p:cond delay="6000"/>
                            </p:stCondLst>
                            <p:childTnLst>
                              <p:par>
                                <p:cTn id="63" presetID="0" presetClass="path" presetSubtype="0" accel="50000" decel="50000" fill="hold" nodeType="afterEffect">
                                  <p:stCondLst>
                                    <p:cond delay="0"/>
                                  </p:stCondLst>
                                  <p:childTnLst>
                                    <p:animMotion origin="layout" path="M -1.38889E-6 -6.66667E-6 C 0.0059 0.00092 0.00886 0.00115 0.01389 0.0037 C 0.0191 0.00323 0.02535 0.00532 0.02952 0.00115 C 0.03368 -0.00302 0.0375 -0.01274 0.04254 -0.01482 C 0.04809 -0.01991 0.04896 -0.02061 0.05556 -0.02223 C 0.06198 -0.02547 0.06788 -0.02524 0.075 -0.02593 C 0.08941 -0.02894 0.10295 -0.03403 0.11754 -0.03589 C 0.14462 -0.03519 0.16511 -0.03681 0.18976 -0.02964 C 0.19115 -0.02385 0.19306 -0.01783 0.19618 -0.01366 C 0.19792 -0.00741 0.19965 -0.00464 0.20452 -0.00255 C 0.20938 0.00184 0.21354 0.00809 0.2184 0.01226 C 0.22431 0.01735 0.23872 0.0162 0.24618 0.01712 C 0.24983 0.01897 0.25347 0.02083 0.25729 0.02083 " pathEditMode="relative" ptsTypes="ffffffffffffA">
                                      <p:cBhvr>
                                        <p:cTn id="64" dur="1000" fill="hold"/>
                                        <p:tgtEl>
                                          <p:spTgt spid="31"/>
                                        </p:tgtEl>
                                        <p:attrNameLst>
                                          <p:attrName>ppt_x</p:attrName>
                                          <p:attrName>ppt_y</p:attrName>
                                        </p:attrNameLst>
                                      </p:cBhvr>
                                    </p:animMotion>
                                  </p:childTnLst>
                                </p:cTn>
                              </p:par>
                              <p:par>
                                <p:cTn id="65" presetID="10" presetClass="exit" presetSubtype="0" fill="hold" nodeType="withEffect">
                                  <p:stCondLst>
                                    <p:cond delay="0"/>
                                  </p:stCondLst>
                                  <p:childTnLst>
                                    <p:animEffect transition="out" filter="fade">
                                      <p:cBhvr>
                                        <p:cTn id="66" dur="1000"/>
                                        <p:tgtEl>
                                          <p:spTgt spid="31"/>
                                        </p:tgtEl>
                                      </p:cBhvr>
                                    </p:animEffect>
                                    <p:set>
                                      <p:cBhvr>
                                        <p:cTn id="67" dur="1" fill="hold">
                                          <p:stCondLst>
                                            <p:cond delay="999"/>
                                          </p:stCondLst>
                                        </p:cTn>
                                        <p:tgtEl>
                                          <p:spTgt spid="31"/>
                                        </p:tgtEl>
                                        <p:attrNameLst>
                                          <p:attrName>style.visibility</p:attrName>
                                        </p:attrNameLst>
                                      </p:cBhvr>
                                      <p:to>
                                        <p:strVal val="hidden"/>
                                      </p:to>
                                    </p:se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p:bldP spid="30" grpId="0"/>
      <p:bldP spid="32" grpId="0" animBg="1"/>
      <p:bldP spid="18"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59" y="921420"/>
            <a:ext cx="4747297" cy="564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AutoShape 3"/>
          <p:cNvSpPr>
            <a:spLocks noChangeArrowheads="1"/>
          </p:cNvSpPr>
          <p:nvPr/>
        </p:nvSpPr>
        <p:spPr bwMode="auto">
          <a:xfrm>
            <a:off x="5215771" y="330200"/>
            <a:ext cx="3703637" cy="6400800"/>
          </a:xfrm>
          <a:prstGeom prst="roundRect">
            <a:avLst>
              <a:gd name="adj" fmla="val 4519"/>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a:p>
        </p:txBody>
      </p:sp>
      <p:sp>
        <p:nvSpPr>
          <p:cNvPr id="10244" name="AutoShape 5"/>
          <p:cNvSpPr>
            <a:spLocks noChangeArrowheads="1"/>
          </p:cNvSpPr>
          <p:nvPr/>
        </p:nvSpPr>
        <p:spPr bwMode="auto">
          <a:xfrm>
            <a:off x="5417383" y="3656481"/>
            <a:ext cx="3310937" cy="1932759"/>
          </a:xfrm>
          <a:prstGeom prst="horizontalScroll">
            <a:avLst>
              <a:gd name="adj" fmla="val 5662"/>
            </a:avLst>
          </a:prstGeom>
          <a:solidFill>
            <a:schemeClr val="bg1"/>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0247" name="Text Box 8"/>
          <p:cNvSpPr txBox="1">
            <a:spLocks noChangeArrowheads="1"/>
          </p:cNvSpPr>
          <p:nvPr/>
        </p:nvSpPr>
        <p:spPr bwMode="auto">
          <a:xfrm>
            <a:off x="5745996" y="5024046"/>
            <a:ext cx="160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a:latin typeface="Times New Roman" pitchFamily="18" charset="0"/>
              </a:rPr>
              <a:t>どうする：</a:t>
            </a:r>
          </a:p>
        </p:txBody>
      </p:sp>
      <p:sp>
        <p:nvSpPr>
          <p:cNvPr id="10250" name="Text Box 11"/>
          <p:cNvSpPr txBox="1">
            <a:spLocks noChangeArrowheads="1"/>
          </p:cNvSpPr>
          <p:nvPr/>
        </p:nvSpPr>
        <p:spPr bwMode="auto">
          <a:xfrm>
            <a:off x="6727071" y="4952609"/>
            <a:ext cx="1892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a:latin typeface="HGP創英角ﾎﾟｯﾌﾟ体" pitchFamily="50" charset="-128"/>
              </a:rPr>
              <a:t>平均６にする</a:t>
            </a:r>
          </a:p>
        </p:txBody>
      </p:sp>
      <p:sp>
        <p:nvSpPr>
          <p:cNvPr id="10242" name="AutoShape 2"/>
          <p:cNvSpPr>
            <a:spLocks noChangeArrowheads="1"/>
          </p:cNvSpPr>
          <p:nvPr/>
        </p:nvSpPr>
        <p:spPr bwMode="auto">
          <a:xfrm>
            <a:off x="247144" y="332656"/>
            <a:ext cx="4897438" cy="6398344"/>
          </a:xfrm>
          <a:prstGeom prst="roundRect">
            <a:avLst>
              <a:gd name="adj" fmla="val 3722"/>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0501" name="Line 12"/>
          <p:cNvSpPr>
            <a:spLocks noChangeShapeType="1"/>
          </p:cNvSpPr>
          <p:nvPr/>
        </p:nvSpPr>
        <p:spPr bwMode="auto">
          <a:xfrm>
            <a:off x="678696" y="82427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02" name="Line 13"/>
          <p:cNvSpPr>
            <a:spLocks noChangeShapeType="1"/>
          </p:cNvSpPr>
          <p:nvPr/>
        </p:nvSpPr>
        <p:spPr bwMode="auto">
          <a:xfrm>
            <a:off x="2212611" y="815601"/>
            <a:ext cx="838200"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03" name="Text Box 14"/>
          <p:cNvSpPr txBox="1">
            <a:spLocks noChangeArrowheads="1"/>
          </p:cNvSpPr>
          <p:nvPr/>
        </p:nvSpPr>
        <p:spPr bwMode="auto">
          <a:xfrm>
            <a:off x="2974611" y="647961"/>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計画</a:t>
            </a:r>
          </a:p>
        </p:txBody>
      </p:sp>
      <p:sp>
        <p:nvSpPr>
          <p:cNvPr id="10504" name="Text Box 15"/>
          <p:cNvSpPr txBox="1">
            <a:spLocks noChangeArrowheads="1"/>
          </p:cNvSpPr>
          <p:nvPr/>
        </p:nvSpPr>
        <p:spPr bwMode="auto">
          <a:xfrm>
            <a:off x="1440696" y="65917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実施</a:t>
            </a:r>
          </a:p>
        </p:txBody>
      </p:sp>
      <p:sp>
        <p:nvSpPr>
          <p:cNvPr id="10347" name="Text Box 14"/>
          <p:cNvSpPr txBox="1">
            <a:spLocks noChangeArrowheads="1"/>
          </p:cNvSpPr>
          <p:nvPr/>
        </p:nvSpPr>
        <p:spPr bwMode="auto">
          <a:xfrm>
            <a:off x="4516091" y="590392"/>
            <a:ext cx="527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全員</a:t>
            </a:r>
          </a:p>
        </p:txBody>
      </p:sp>
      <p:sp>
        <p:nvSpPr>
          <p:cNvPr id="326" name="Rectangle 49"/>
          <p:cNvSpPr>
            <a:spLocks noChangeArrowheads="1"/>
          </p:cNvSpPr>
          <p:nvPr/>
        </p:nvSpPr>
        <p:spPr bwMode="auto">
          <a:xfrm>
            <a:off x="5248513" y="5689914"/>
            <a:ext cx="3639591" cy="892552"/>
          </a:xfrm>
          <a:prstGeom prst="rect">
            <a:avLst/>
          </a:prstGeom>
          <a:solidFill>
            <a:srgbClr val="CCFFCC"/>
          </a:solidFill>
          <a:ln w="1905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ja-JP" altLang="en-US" sz="2600" dirty="0">
                <a:solidFill>
                  <a:srgbClr val="FF0066"/>
                </a:solidFill>
                <a:latin typeface="HGP創英角ﾎﾟｯﾌﾟ体" pitchFamily="50" charset="-128"/>
              </a:rPr>
              <a:t>合言葉</a:t>
            </a:r>
            <a:endParaRPr lang="en-US" altLang="ja-JP" sz="2600" dirty="0">
              <a:solidFill>
                <a:srgbClr val="FF0066"/>
              </a:solidFill>
              <a:latin typeface="HGP創英角ﾎﾟｯﾌﾟ体" pitchFamily="50" charset="-128"/>
            </a:endParaRPr>
          </a:p>
          <a:p>
            <a:pPr>
              <a:spcBef>
                <a:spcPct val="0"/>
              </a:spcBef>
            </a:pPr>
            <a:r>
              <a:rPr lang="ja-JP" altLang="en-US" sz="2600" dirty="0">
                <a:solidFill>
                  <a:srgbClr val="FF0066"/>
                </a:solidFill>
                <a:latin typeface="HGP創英角ﾎﾟｯﾌﾟ体" pitchFamily="50" charset="-128"/>
              </a:rPr>
              <a:t>　　全員の力でやりきる</a:t>
            </a:r>
            <a:r>
              <a:rPr lang="en-US" altLang="ja-JP" sz="2600" dirty="0">
                <a:solidFill>
                  <a:srgbClr val="FF0066"/>
                </a:solidFill>
                <a:latin typeface="HGP創英角ﾎﾟｯﾌﾟ体" pitchFamily="50" charset="-128"/>
              </a:rPr>
              <a:t>!!</a:t>
            </a:r>
            <a:endParaRPr lang="ja-JP" altLang="en-US" sz="2600" dirty="0">
              <a:solidFill>
                <a:srgbClr val="FF0066"/>
              </a:solidFill>
              <a:latin typeface="HGP創英角ﾎﾟｯﾌﾟ体" pitchFamily="50" charset="-128"/>
            </a:endParaRPr>
          </a:p>
        </p:txBody>
      </p:sp>
      <p:sp>
        <p:nvSpPr>
          <p:cNvPr id="10245" name="Text Box 6"/>
          <p:cNvSpPr txBox="1">
            <a:spLocks noChangeArrowheads="1"/>
          </p:cNvSpPr>
          <p:nvPr/>
        </p:nvSpPr>
        <p:spPr bwMode="auto">
          <a:xfrm>
            <a:off x="6012930" y="3866302"/>
            <a:ext cx="944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何を：</a:t>
            </a:r>
          </a:p>
        </p:txBody>
      </p:sp>
      <p:sp>
        <p:nvSpPr>
          <p:cNvPr id="10246" name="Text Box 7"/>
          <p:cNvSpPr txBox="1">
            <a:spLocks noChangeArrowheads="1"/>
          </p:cNvSpPr>
          <p:nvPr/>
        </p:nvSpPr>
        <p:spPr bwMode="auto">
          <a:xfrm>
            <a:off x="5525559" y="4531921"/>
            <a:ext cx="1890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いつまでに：</a:t>
            </a:r>
          </a:p>
        </p:txBody>
      </p:sp>
      <p:sp>
        <p:nvSpPr>
          <p:cNvPr id="10248" name="Text Box 9"/>
          <p:cNvSpPr txBox="1">
            <a:spLocks noChangeArrowheads="1"/>
          </p:cNvSpPr>
          <p:nvPr/>
        </p:nvSpPr>
        <p:spPr bwMode="auto">
          <a:xfrm>
            <a:off x="6804248" y="3748764"/>
            <a:ext cx="1754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a:latin typeface="HGP創英角ﾎﾟｯﾌﾟ体" pitchFamily="50" charset="-128"/>
              </a:rPr>
              <a:t>外観チェック</a:t>
            </a:r>
          </a:p>
        </p:txBody>
      </p:sp>
      <p:sp>
        <p:nvSpPr>
          <p:cNvPr id="10249" name="Text Box 10"/>
          <p:cNvSpPr txBox="1">
            <a:spLocks noChangeArrowheads="1"/>
          </p:cNvSpPr>
          <p:nvPr/>
        </p:nvSpPr>
        <p:spPr bwMode="auto">
          <a:xfrm>
            <a:off x="6655633" y="4437112"/>
            <a:ext cx="2100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a:latin typeface="HGP創英角ﾎﾟｯﾌﾟ体" pitchFamily="50" charset="-128"/>
              </a:rPr>
              <a:t>７月末までに</a:t>
            </a:r>
          </a:p>
        </p:txBody>
      </p:sp>
      <p:sp>
        <p:nvSpPr>
          <p:cNvPr id="10288" name="Text Box 66"/>
          <p:cNvSpPr txBox="1">
            <a:spLocks noChangeArrowheads="1"/>
          </p:cNvSpPr>
          <p:nvPr/>
        </p:nvSpPr>
        <p:spPr bwMode="auto">
          <a:xfrm>
            <a:off x="5145286" y="732231"/>
            <a:ext cx="9074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（レベル）</a:t>
            </a:r>
          </a:p>
        </p:txBody>
      </p:sp>
      <p:graphicFrame>
        <p:nvGraphicFramePr>
          <p:cNvPr id="270" name="グラフ 269"/>
          <p:cNvGraphicFramePr>
            <a:graphicFrameLocks/>
          </p:cNvGraphicFramePr>
          <p:nvPr>
            <p:extLst>
              <p:ext uri="{D42A27DB-BD31-4B8C-83A1-F6EECF244321}">
                <p14:modId xmlns:p14="http://schemas.microsoft.com/office/powerpoint/2010/main" val="1090825089"/>
              </p:ext>
            </p:extLst>
          </p:nvPr>
        </p:nvGraphicFramePr>
        <p:xfrm>
          <a:off x="5318165" y="993208"/>
          <a:ext cx="3437731" cy="2600325"/>
        </p:xfrm>
        <a:graphic>
          <a:graphicData uri="http://schemas.openxmlformats.org/drawingml/2006/chart">
            <c:chart xmlns:c="http://schemas.openxmlformats.org/drawingml/2006/chart" xmlns:r="http://schemas.openxmlformats.org/officeDocument/2006/relationships" r:id="rId4"/>
          </a:graphicData>
        </a:graphic>
      </p:graphicFrame>
      <p:sp>
        <p:nvSpPr>
          <p:cNvPr id="10279" name="AutoShape 55"/>
          <p:cNvSpPr>
            <a:spLocks noChangeArrowheads="1"/>
          </p:cNvSpPr>
          <p:nvPr/>
        </p:nvSpPr>
        <p:spPr bwMode="auto">
          <a:xfrm rot="711612">
            <a:off x="6180811" y="1409062"/>
            <a:ext cx="1964239" cy="412792"/>
          </a:xfrm>
          <a:prstGeom prst="rightArrow">
            <a:avLst>
              <a:gd name="adj1" fmla="val 50000"/>
              <a:gd name="adj2" fmla="val 97758"/>
            </a:avLst>
          </a:prstGeom>
          <a:solidFill>
            <a:schemeClr val="tx1"/>
          </a:solidFill>
          <a:ln w="9525">
            <a:solidFill>
              <a:schemeClr val="tx1"/>
            </a:solidFill>
            <a:miter lim="800000"/>
            <a:headEnd/>
            <a:tailEnd/>
          </a:ln>
          <a:effectLst>
            <a:outerShdw dist="107763" dir="8100000" algn="ctr" rotWithShape="0">
              <a:schemeClr val="bg2"/>
            </a:outerShdw>
          </a:effectLst>
        </p:spPr>
        <p:txBody>
          <a:bodyPr wrap="none" anchor="ctr"/>
          <a:lstStyle/>
          <a:p>
            <a:endParaRPr lang="ja-JP" altLang="en-US" sz="1600"/>
          </a:p>
        </p:txBody>
      </p:sp>
      <p:sp>
        <p:nvSpPr>
          <p:cNvPr id="271" name="Text Box 65"/>
          <p:cNvSpPr txBox="1">
            <a:spLocks noChangeArrowheads="1"/>
          </p:cNvSpPr>
          <p:nvPr/>
        </p:nvSpPr>
        <p:spPr bwMode="auto">
          <a:xfrm>
            <a:off x="8158210" y="1736157"/>
            <a:ext cx="4973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272" name="Text Box 65"/>
          <p:cNvSpPr txBox="1">
            <a:spLocks noChangeArrowheads="1"/>
          </p:cNvSpPr>
          <p:nvPr/>
        </p:nvSpPr>
        <p:spPr bwMode="auto">
          <a:xfrm>
            <a:off x="5696306" y="1039343"/>
            <a:ext cx="5499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９．３</a:t>
            </a:r>
          </a:p>
        </p:txBody>
      </p:sp>
      <p:sp>
        <p:nvSpPr>
          <p:cNvPr id="273" name="Text Box 9"/>
          <p:cNvSpPr txBox="1">
            <a:spLocks noChangeArrowheads="1"/>
          </p:cNvSpPr>
          <p:nvPr/>
        </p:nvSpPr>
        <p:spPr bwMode="auto">
          <a:xfrm>
            <a:off x="6799872" y="4030887"/>
            <a:ext cx="1941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a:latin typeface="HGP創英角ﾎﾟｯﾌﾟ体" pitchFamily="50" charset="-128"/>
              </a:rPr>
              <a:t>作業負荷レベル</a:t>
            </a:r>
          </a:p>
        </p:txBody>
      </p:sp>
      <p:sp>
        <p:nvSpPr>
          <p:cNvPr id="10290" name="Text Box 68"/>
          <p:cNvSpPr txBox="1">
            <a:spLocks noChangeArrowheads="1"/>
          </p:cNvSpPr>
          <p:nvPr/>
        </p:nvSpPr>
        <p:spPr bwMode="auto">
          <a:xfrm>
            <a:off x="8484966" y="3275918"/>
            <a:ext cx="738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（月）</a:t>
            </a:r>
          </a:p>
        </p:txBody>
      </p:sp>
      <p:sp>
        <p:nvSpPr>
          <p:cNvPr id="10291" name="Text Box 69"/>
          <p:cNvSpPr txBox="1">
            <a:spLocks noChangeArrowheads="1"/>
          </p:cNvSpPr>
          <p:nvPr/>
        </p:nvSpPr>
        <p:spPr bwMode="auto">
          <a:xfrm>
            <a:off x="5807232" y="3275010"/>
            <a:ext cx="471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３</a:t>
            </a:r>
          </a:p>
        </p:txBody>
      </p:sp>
      <p:sp>
        <p:nvSpPr>
          <p:cNvPr id="10292" name="Text Box 70"/>
          <p:cNvSpPr txBox="1">
            <a:spLocks noChangeArrowheads="1"/>
          </p:cNvSpPr>
          <p:nvPr/>
        </p:nvSpPr>
        <p:spPr bwMode="auto">
          <a:xfrm>
            <a:off x="6411125" y="3279319"/>
            <a:ext cx="58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４</a:t>
            </a:r>
          </a:p>
        </p:txBody>
      </p:sp>
      <p:sp>
        <p:nvSpPr>
          <p:cNvPr id="10293" name="Text Box 71"/>
          <p:cNvSpPr txBox="1">
            <a:spLocks noChangeArrowheads="1"/>
          </p:cNvSpPr>
          <p:nvPr/>
        </p:nvSpPr>
        <p:spPr bwMode="auto">
          <a:xfrm>
            <a:off x="6989795" y="3276606"/>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５</a:t>
            </a:r>
          </a:p>
        </p:txBody>
      </p:sp>
      <p:sp>
        <p:nvSpPr>
          <p:cNvPr id="10296" name="Text Box 74"/>
          <p:cNvSpPr txBox="1">
            <a:spLocks noChangeArrowheads="1"/>
          </p:cNvSpPr>
          <p:nvPr/>
        </p:nvSpPr>
        <p:spPr bwMode="auto">
          <a:xfrm>
            <a:off x="7590806" y="3275918"/>
            <a:ext cx="585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10369" name="Text Box 74"/>
          <p:cNvSpPr txBox="1">
            <a:spLocks noChangeArrowheads="1"/>
          </p:cNvSpPr>
          <p:nvPr/>
        </p:nvSpPr>
        <p:spPr bwMode="auto">
          <a:xfrm>
            <a:off x="8184449" y="327115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７</a:t>
            </a:r>
          </a:p>
        </p:txBody>
      </p:sp>
      <p:sp>
        <p:nvSpPr>
          <p:cNvPr id="10287" name="Text Box 65"/>
          <p:cNvSpPr txBox="1">
            <a:spLocks noChangeArrowheads="1"/>
          </p:cNvSpPr>
          <p:nvPr/>
        </p:nvSpPr>
        <p:spPr bwMode="auto">
          <a:xfrm>
            <a:off x="5330074" y="2684482"/>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２</a:t>
            </a:r>
          </a:p>
        </p:txBody>
      </p:sp>
      <p:sp>
        <p:nvSpPr>
          <p:cNvPr id="275" name="Text Box 65"/>
          <p:cNvSpPr txBox="1">
            <a:spLocks noChangeArrowheads="1"/>
          </p:cNvSpPr>
          <p:nvPr/>
        </p:nvSpPr>
        <p:spPr bwMode="auto">
          <a:xfrm>
            <a:off x="5332088" y="2264588"/>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４</a:t>
            </a:r>
          </a:p>
        </p:txBody>
      </p:sp>
      <p:sp>
        <p:nvSpPr>
          <p:cNvPr id="276" name="Text Box 65"/>
          <p:cNvSpPr txBox="1">
            <a:spLocks noChangeArrowheads="1"/>
          </p:cNvSpPr>
          <p:nvPr/>
        </p:nvSpPr>
        <p:spPr bwMode="auto">
          <a:xfrm>
            <a:off x="5327054" y="3117947"/>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０</a:t>
            </a:r>
          </a:p>
        </p:txBody>
      </p:sp>
      <p:sp>
        <p:nvSpPr>
          <p:cNvPr id="277" name="Text Box 65"/>
          <p:cNvSpPr txBox="1">
            <a:spLocks noChangeArrowheads="1"/>
          </p:cNvSpPr>
          <p:nvPr/>
        </p:nvSpPr>
        <p:spPr bwMode="auto">
          <a:xfrm>
            <a:off x="5324995" y="1831881"/>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278" name="Text Box 65"/>
          <p:cNvSpPr txBox="1">
            <a:spLocks noChangeArrowheads="1"/>
          </p:cNvSpPr>
          <p:nvPr/>
        </p:nvSpPr>
        <p:spPr bwMode="auto">
          <a:xfrm>
            <a:off x="5327274" y="1415433"/>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８</a:t>
            </a:r>
          </a:p>
        </p:txBody>
      </p:sp>
      <p:sp>
        <p:nvSpPr>
          <p:cNvPr id="279" name="Text Box 65"/>
          <p:cNvSpPr txBox="1">
            <a:spLocks noChangeArrowheads="1"/>
          </p:cNvSpPr>
          <p:nvPr/>
        </p:nvSpPr>
        <p:spPr bwMode="auto">
          <a:xfrm>
            <a:off x="5238390" y="984476"/>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１０</a:t>
            </a:r>
          </a:p>
        </p:txBody>
      </p:sp>
      <p:sp>
        <p:nvSpPr>
          <p:cNvPr id="330" name="Rectangle 219"/>
          <p:cNvSpPr>
            <a:spLocks noChangeArrowheads="1"/>
          </p:cNvSpPr>
          <p:nvPr/>
        </p:nvSpPr>
        <p:spPr bwMode="auto">
          <a:xfrm>
            <a:off x="1509564" y="2387228"/>
            <a:ext cx="911514"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a:t>原田・白井</a:t>
            </a:r>
          </a:p>
          <a:p>
            <a:r>
              <a:rPr lang="ja-JP" altLang="en-US" sz="1400" b="1" dirty="0"/>
              <a:t>中村・木村</a:t>
            </a:r>
          </a:p>
        </p:txBody>
      </p:sp>
      <p:sp>
        <p:nvSpPr>
          <p:cNvPr id="333" name="Rectangle 220"/>
          <p:cNvSpPr>
            <a:spLocks noChangeArrowheads="1"/>
          </p:cNvSpPr>
          <p:nvPr/>
        </p:nvSpPr>
        <p:spPr bwMode="auto">
          <a:xfrm>
            <a:off x="1697774" y="3107060"/>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a:t>全員</a:t>
            </a:r>
            <a:endParaRPr lang="en-US" altLang="ja-JP" sz="1400" b="1" dirty="0"/>
          </a:p>
        </p:txBody>
      </p:sp>
      <p:grpSp>
        <p:nvGrpSpPr>
          <p:cNvPr id="2" name="グループ化 1"/>
          <p:cNvGrpSpPr/>
          <p:nvPr/>
        </p:nvGrpSpPr>
        <p:grpSpPr>
          <a:xfrm>
            <a:off x="2497480" y="1698327"/>
            <a:ext cx="566737" cy="290513"/>
            <a:chOff x="10210765" y="4700196"/>
            <a:chExt cx="566737" cy="290513"/>
          </a:xfrm>
        </p:grpSpPr>
        <p:sp>
          <p:nvSpPr>
            <p:cNvPr id="403" name="Line 232"/>
            <p:cNvSpPr>
              <a:spLocks noChangeShapeType="1"/>
            </p:cNvSpPr>
            <p:nvPr/>
          </p:nvSpPr>
          <p:spPr bwMode="auto">
            <a:xfrm>
              <a:off x="10210765" y="4749409"/>
              <a:ext cx="2159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4" name="Line 233"/>
            <p:cNvSpPr>
              <a:spLocks noChangeShapeType="1"/>
            </p:cNvSpPr>
            <p:nvPr/>
          </p:nvSpPr>
          <p:spPr bwMode="auto">
            <a:xfrm>
              <a:off x="10210765" y="4892284"/>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5" name="Oval 176"/>
            <p:cNvSpPr>
              <a:spLocks noChangeArrowheads="1"/>
            </p:cNvSpPr>
            <p:nvPr/>
          </p:nvSpPr>
          <p:spPr bwMode="auto">
            <a:xfrm>
              <a:off x="10517152" y="4700196"/>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grpSp>
      <p:sp>
        <p:nvSpPr>
          <p:cNvPr id="407" name="Line 232"/>
          <p:cNvSpPr>
            <a:spLocks noChangeShapeType="1"/>
          </p:cNvSpPr>
          <p:nvPr/>
        </p:nvSpPr>
        <p:spPr bwMode="auto">
          <a:xfrm flipV="1">
            <a:off x="2665896" y="2451621"/>
            <a:ext cx="39949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8" name="Line 233"/>
          <p:cNvSpPr>
            <a:spLocks noChangeShapeType="1"/>
          </p:cNvSpPr>
          <p:nvPr/>
        </p:nvSpPr>
        <p:spPr bwMode="auto">
          <a:xfrm>
            <a:off x="2643266" y="2624042"/>
            <a:ext cx="8442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 name="Oval 176"/>
          <p:cNvSpPr>
            <a:spLocks noChangeArrowheads="1"/>
          </p:cNvSpPr>
          <p:nvPr/>
        </p:nvSpPr>
        <p:spPr bwMode="auto">
          <a:xfrm>
            <a:off x="3536147" y="2477715"/>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11" name="Line 232"/>
          <p:cNvSpPr>
            <a:spLocks noChangeShapeType="1"/>
          </p:cNvSpPr>
          <p:nvPr/>
        </p:nvSpPr>
        <p:spPr bwMode="auto">
          <a:xfrm flipV="1">
            <a:off x="3466879" y="3905175"/>
            <a:ext cx="56361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2" name="Line 233"/>
          <p:cNvSpPr>
            <a:spLocks noChangeShapeType="1"/>
          </p:cNvSpPr>
          <p:nvPr/>
        </p:nvSpPr>
        <p:spPr bwMode="auto">
          <a:xfrm>
            <a:off x="3758968" y="4073188"/>
            <a:ext cx="4559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3" name="Oval 176"/>
          <p:cNvSpPr>
            <a:spLocks noChangeArrowheads="1"/>
          </p:cNvSpPr>
          <p:nvPr/>
        </p:nvSpPr>
        <p:spPr bwMode="auto">
          <a:xfrm>
            <a:off x="4247116" y="3943275"/>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17" name="Oval 176"/>
          <p:cNvSpPr>
            <a:spLocks noChangeArrowheads="1"/>
          </p:cNvSpPr>
          <p:nvPr/>
        </p:nvSpPr>
        <p:spPr bwMode="auto">
          <a:xfrm>
            <a:off x="4728947" y="465484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424" name="Line 233"/>
          <p:cNvSpPr>
            <a:spLocks noChangeShapeType="1"/>
          </p:cNvSpPr>
          <p:nvPr/>
        </p:nvSpPr>
        <p:spPr bwMode="auto">
          <a:xfrm>
            <a:off x="4687176" y="6232465"/>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5" name="Oval 176"/>
          <p:cNvSpPr>
            <a:spLocks noChangeArrowheads="1"/>
          </p:cNvSpPr>
          <p:nvPr/>
        </p:nvSpPr>
        <p:spPr bwMode="auto">
          <a:xfrm>
            <a:off x="4855656" y="609500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28" name="Rectangle 220"/>
          <p:cNvSpPr>
            <a:spLocks noChangeArrowheads="1"/>
          </p:cNvSpPr>
          <p:nvPr/>
        </p:nvSpPr>
        <p:spPr bwMode="auto">
          <a:xfrm>
            <a:off x="1697774" y="383532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a:t>全員</a:t>
            </a:r>
            <a:endParaRPr lang="en-US" altLang="ja-JP" sz="1400" b="1" dirty="0"/>
          </a:p>
        </p:txBody>
      </p:sp>
      <p:sp>
        <p:nvSpPr>
          <p:cNvPr id="329" name="Rectangle 219"/>
          <p:cNvSpPr>
            <a:spLocks noChangeArrowheads="1"/>
          </p:cNvSpPr>
          <p:nvPr/>
        </p:nvSpPr>
        <p:spPr bwMode="auto">
          <a:xfrm>
            <a:off x="1509564" y="4564360"/>
            <a:ext cx="921915"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a:t>内藤・　辻</a:t>
            </a:r>
          </a:p>
          <a:p>
            <a:r>
              <a:rPr lang="ja-JP" altLang="en-US" sz="1400" b="1" dirty="0"/>
              <a:t>白井・木村</a:t>
            </a:r>
          </a:p>
        </p:txBody>
      </p:sp>
      <p:sp>
        <p:nvSpPr>
          <p:cNvPr id="335" name="Rectangle 219"/>
          <p:cNvSpPr>
            <a:spLocks noChangeArrowheads="1"/>
          </p:cNvSpPr>
          <p:nvPr/>
        </p:nvSpPr>
        <p:spPr bwMode="auto">
          <a:xfrm>
            <a:off x="1509564" y="5271740"/>
            <a:ext cx="937795"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00" b="1" dirty="0"/>
              <a:t>原田・白井</a:t>
            </a:r>
          </a:p>
          <a:p>
            <a:r>
              <a:rPr lang="ja-JP" altLang="en-US" sz="1400" b="1" dirty="0"/>
              <a:t>中村・木村</a:t>
            </a:r>
          </a:p>
        </p:txBody>
      </p:sp>
      <p:sp>
        <p:nvSpPr>
          <p:cNvPr id="336" name="Rectangle 220"/>
          <p:cNvSpPr>
            <a:spLocks noChangeArrowheads="1"/>
          </p:cNvSpPr>
          <p:nvPr/>
        </p:nvSpPr>
        <p:spPr bwMode="auto">
          <a:xfrm>
            <a:off x="1692052" y="599556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a:t>全員</a:t>
            </a:r>
            <a:endParaRPr lang="en-US" altLang="ja-JP" sz="1400" b="1" dirty="0"/>
          </a:p>
        </p:txBody>
      </p:sp>
      <p:sp>
        <p:nvSpPr>
          <p:cNvPr id="337" name="Line 232"/>
          <p:cNvSpPr>
            <a:spLocks noChangeShapeType="1"/>
          </p:cNvSpPr>
          <p:nvPr/>
        </p:nvSpPr>
        <p:spPr bwMode="auto">
          <a:xfrm flipV="1">
            <a:off x="3129674" y="3200970"/>
            <a:ext cx="354939"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8" name="Line 233"/>
          <p:cNvSpPr>
            <a:spLocks noChangeShapeType="1"/>
          </p:cNvSpPr>
          <p:nvPr/>
        </p:nvSpPr>
        <p:spPr bwMode="auto">
          <a:xfrm>
            <a:off x="3447246" y="3346720"/>
            <a:ext cx="28936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9" name="Oval 176"/>
          <p:cNvSpPr>
            <a:spLocks noChangeArrowheads="1"/>
          </p:cNvSpPr>
          <p:nvPr/>
        </p:nvSpPr>
        <p:spPr bwMode="auto">
          <a:xfrm>
            <a:off x="3796279" y="317658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40" name="Line 232"/>
          <p:cNvSpPr>
            <a:spLocks noChangeShapeType="1"/>
          </p:cNvSpPr>
          <p:nvPr/>
        </p:nvSpPr>
        <p:spPr bwMode="auto">
          <a:xfrm flipV="1">
            <a:off x="4042657" y="4639199"/>
            <a:ext cx="56361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1" name="Line 232"/>
          <p:cNvSpPr>
            <a:spLocks noChangeShapeType="1"/>
          </p:cNvSpPr>
          <p:nvPr/>
        </p:nvSpPr>
        <p:spPr bwMode="auto">
          <a:xfrm flipV="1">
            <a:off x="4529296" y="5372670"/>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2" name="Line 232"/>
          <p:cNvSpPr>
            <a:spLocks noChangeShapeType="1"/>
          </p:cNvSpPr>
          <p:nvPr/>
        </p:nvSpPr>
        <p:spPr bwMode="auto">
          <a:xfrm flipV="1">
            <a:off x="4567624" y="6059961"/>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3" name="Line 233"/>
          <p:cNvSpPr>
            <a:spLocks noChangeShapeType="1"/>
          </p:cNvSpPr>
          <p:nvPr/>
        </p:nvSpPr>
        <p:spPr bwMode="auto">
          <a:xfrm>
            <a:off x="4687176" y="5523490"/>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4" name="Oval 176"/>
          <p:cNvSpPr>
            <a:spLocks noChangeArrowheads="1"/>
          </p:cNvSpPr>
          <p:nvPr/>
        </p:nvSpPr>
        <p:spPr bwMode="auto">
          <a:xfrm>
            <a:off x="4855656" y="5336827"/>
            <a:ext cx="260350" cy="290513"/>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345" name="Line 233"/>
          <p:cNvSpPr>
            <a:spLocks noChangeShapeType="1"/>
          </p:cNvSpPr>
          <p:nvPr/>
        </p:nvSpPr>
        <p:spPr bwMode="auto">
          <a:xfrm>
            <a:off x="4235876" y="4812807"/>
            <a:ext cx="4512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3" name="Text Box 13"/>
          <p:cNvSpPr txBox="1">
            <a:spLocks noChangeArrowheads="1"/>
          </p:cNvSpPr>
          <p:nvPr/>
        </p:nvSpPr>
        <p:spPr bwMode="auto">
          <a:xfrm>
            <a:off x="4355976" y="37782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a:t>
            </a:r>
            <a:r>
              <a:rPr lang="en-US" altLang="ja-JP" sz="1200" dirty="0">
                <a:latin typeface="+mj-ea"/>
                <a:ea typeface="+mj-ea"/>
              </a:rPr>
              <a:t>18.5.12</a:t>
            </a:r>
          </a:p>
        </p:txBody>
      </p:sp>
      <p:sp>
        <p:nvSpPr>
          <p:cNvPr id="316" name="Text Box 14"/>
          <p:cNvSpPr txBox="1">
            <a:spLocks noChangeArrowheads="1"/>
          </p:cNvSpPr>
          <p:nvPr/>
        </p:nvSpPr>
        <p:spPr bwMode="auto">
          <a:xfrm>
            <a:off x="8344740" y="590392"/>
            <a:ext cx="527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全員</a:t>
            </a:r>
          </a:p>
        </p:txBody>
      </p:sp>
      <p:sp>
        <p:nvSpPr>
          <p:cNvPr id="317" name="Text Box 13"/>
          <p:cNvSpPr txBox="1">
            <a:spLocks noChangeArrowheads="1"/>
          </p:cNvSpPr>
          <p:nvPr/>
        </p:nvSpPr>
        <p:spPr bwMode="auto">
          <a:xfrm>
            <a:off x="8184625" y="37782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a:t>
            </a:r>
            <a:r>
              <a:rPr lang="en-US" altLang="ja-JP" sz="1200" dirty="0">
                <a:latin typeface="+mj-ea"/>
                <a:ea typeface="+mj-ea"/>
              </a:rPr>
              <a:t>18.5.12</a:t>
            </a:r>
          </a:p>
        </p:txBody>
      </p:sp>
      <p:sp>
        <p:nvSpPr>
          <p:cNvPr id="309" name="Rectangle 220"/>
          <p:cNvSpPr>
            <a:spLocks noChangeArrowheads="1"/>
          </p:cNvSpPr>
          <p:nvPr/>
        </p:nvSpPr>
        <p:spPr bwMode="auto">
          <a:xfrm>
            <a:off x="1695878" y="1662385"/>
            <a:ext cx="647700" cy="3603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b="1" dirty="0"/>
              <a:t>全員</a:t>
            </a:r>
            <a:endParaRPr lang="en-US" altLang="ja-JP" sz="1400" b="1" dirty="0"/>
          </a:p>
        </p:txBody>
      </p:sp>
      <p:sp>
        <p:nvSpPr>
          <p:cNvPr id="71" name="Rectangle 5"/>
          <p:cNvSpPr>
            <a:spLocks noChangeArrowheads="1"/>
          </p:cNvSpPr>
          <p:nvPr/>
        </p:nvSpPr>
        <p:spPr bwMode="auto">
          <a:xfrm>
            <a:off x="326918" y="132156"/>
            <a:ext cx="298022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１０</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活動計画表</a:t>
            </a:r>
          </a:p>
        </p:txBody>
      </p:sp>
      <p:sp>
        <p:nvSpPr>
          <p:cNvPr id="72" name="テキスト ボックス 71"/>
          <p:cNvSpPr txBox="1"/>
          <p:nvPr/>
        </p:nvSpPr>
        <p:spPr>
          <a:xfrm>
            <a:off x="8230345" y="35332"/>
            <a:ext cx="851871" cy="369332"/>
          </a:xfrm>
          <a:prstGeom prst="rect">
            <a:avLst/>
          </a:prstGeom>
          <a:noFill/>
        </p:spPr>
        <p:txBody>
          <a:bodyPr wrap="square" rtlCol="0">
            <a:spAutoFit/>
          </a:bodyPr>
          <a:lstStyle/>
          <a:p>
            <a:r>
              <a:rPr kumimoji="1" lang="en-US" altLang="ja-JP" dirty="0"/>
              <a:t>10/21</a:t>
            </a:r>
            <a:endParaRPr kumimoji="1" lang="ja-JP" altLang="en-US" dirty="0"/>
          </a:p>
        </p:txBody>
      </p:sp>
      <p:sp>
        <p:nvSpPr>
          <p:cNvPr id="73" name="Rectangle 5"/>
          <p:cNvSpPr>
            <a:spLocks noChangeArrowheads="1"/>
          </p:cNvSpPr>
          <p:nvPr/>
        </p:nvSpPr>
        <p:spPr bwMode="auto">
          <a:xfrm>
            <a:off x="5294848"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１１</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目標設定</a:t>
            </a:r>
          </a:p>
        </p:txBody>
      </p:sp>
    </p:spTree>
    <p:extLst>
      <p:ext uri="{BB962C8B-B14F-4D97-AF65-F5344CB8AC3E}">
        <p14:creationId xmlns:p14="http://schemas.microsoft.com/office/powerpoint/2010/main" val="209308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66" y="963027"/>
            <a:ext cx="1171575" cy="202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1131849" y="2202971"/>
            <a:ext cx="396000" cy="64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902386" y="2202972"/>
            <a:ext cx="1714163" cy="650042"/>
          </a:xfrm>
          <a:prstGeom prst="wedgeRectCallout">
            <a:avLst>
              <a:gd name="adj1" fmla="val -68775"/>
              <a:gd name="adj2" fmla="val -1063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外観チェック作業</a:t>
            </a:r>
          </a:p>
        </p:txBody>
      </p:sp>
      <p:sp>
        <p:nvSpPr>
          <p:cNvPr id="9" name="四角形吹き出し 8"/>
          <p:cNvSpPr/>
          <p:nvPr/>
        </p:nvSpPr>
        <p:spPr>
          <a:xfrm>
            <a:off x="3851920" y="444613"/>
            <a:ext cx="4911080" cy="5516059"/>
          </a:xfrm>
          <a:prstGeom prst="wedgeRectCallout">
            <a:avLst>
              <a:gd name="adj1" fmla="val -55673"/>
              <a:gd name="adj2" fmla="val -100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平行四辺形 358"/>
          <p:cNvSpPr>
            <a:spLocks noChangeArrowheads="1"/>
          </p:cNvSpPr>
          <p:nvPr/>
        </p:nvSpPr>
        <p:spPr bwMode="auto">
          <a:xfrm rot="5400000" flipH="1">
            <a:off x="2470804" y="5348605"/>
            <a:ext cx="430104" cy="164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1" name="テキスト ボックス 10"/>
          <p:cNvSpPr txBox="1"/>
          <p:nvPr/>
        </p:nvSpPr>
        <p:spPr>
          <a:xfrm>
            <a:off x="420759" y="3246930"/>
            <a:ext cx="2537874" cy="369332"/>
          </a:xfrm>
          <a:prstGeom prst="rect">
            <a:avLst/>
          </a:prstGeom>
          <a:noFill/>
        </p:spPr>
        <p:txBody>
          <a:bodyPr wrap="none" rtlCol="0">
            <a:spAutoFit/>
          </a:bodyPr>
          <a:lstStyle/>
          <a:p>
            <a:r>
              <a:rPr lang="ja-JP" altLang="en-US" dirty="0"/>
              <a:t>外観チェック工程の概要</a:t>
            </a:r>
            <a:endParaRPr kumimoji="1" lang="ja-JP" altLang="en-US" dirty="0"/>
          </a:p>
        </p:txBody>
      </p:sp>
      <p:sp>
        <p:nvSpPr>
          <p:cNvPr id="37" name="AutoShape 928"/>
          <p:cNvSpPr>
            <a:spLocks noChangeArrowheads="1"/>
          </p:cNvSpPr>
          <p:nvPr/>
        </p:nvSpPr>
        <p:spPr bwMode="auto">
          <a:xfrm>
            <a:off x="404044" y="6100222"/>
            <a:ext cx="833265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男性と女性では完成品を作業台にのせる作業時間に差がある</a:t>
            </a:r>
            <a:endParaRPr lang="en-US" altLang="ja-JP" sz="2400" dirty="0">
              <a:latin typeface="HGP創英角ｺﾞｼｯｸUB" pitchFamily="50" charset="-128"/>
              <a:ea typeface="HGP創英角ｺﾞｼｯｸUB" pitchFamily="50" charset="-128"/>
            </a:endParaRPr>
          </a:p>
        </p:txBody>
      </p:sp>
      <p:sp>
        <p:nvSpPr>
          <p:cNvPr id="43" name="テキスト ボックス 42"/>
          <p:cNvSpPr txBox="1"/>
          <p:nvPr/>
        </p:nvSpPr>
        <p:spPr>
          <a:xfrm>
            <a:off x="840631" y="2882306"/>
            <a:ext cx="1005403" cy="338554"/>
          </a:xfrm>
          <a:prstGeom prst="rect">
            <a:avLst/>
          </a:prstGeom>
          <a:noFill/>
        </p:spPr>
        <p:txBody>
          <a:bodyPr wrap="none" rtlCol="0">
            <a:spAutoFit/>
          </a:bodyPr>
          <a:lstStyle/>
          <a:p>
            <a:r>
              <a:rPr kumimoji="1" lang="ja-JP" altLang="en-US" sz="1600" dirty="0"/>
              <a:t>外観検査</a:t>
            </a:r>
          </a:p>
        </p:txBody>
      </p:sp>
      <p:sp>
        <p:nvSpPr>
          <p:cNvPr id="44" name="テキスト ボックス 43"/>
          <p:cNvSpPr txBox="1"/>
          <p:nvPr/>
        </p:nvSpPr>
        <p:spPr>
          <a:xfrm>
            <a:off x="556376" y="2699995"/>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45" name="テキスト ボックス 44"/>
          <p:cNvSpPr txBox="1"/>
          <p:nvPr/>
        </p:nvSpPr>
        <p:spPr>
          <a:xfrm>
            <a:off x="321871" y="2333987"/>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46" name="テキスト ボックス 45"/>
          <p:cNvSpPr txBox="1"/>
          <p:nvPr/>
        </p:nvSpPr>
        <p:spPr>
          <a:xfrm>
            <a:off x="321871" y="1934526"/>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47" name="テキスト ボックス 46"/>
          <p:cNvSpPr txBox="1"/>
          <p:nvPr/>
        </p:nvSpPr>
        <p:spPr>
          <a:xfrm>
            <a:off x="321103" y="1595431"/>
            <a:ext cx="554960" cy="307777"/>
          </a:xfrm>
          <a:prstGeom prst="rect">
            <a:avLst/>
          </a:prstGeom>
          <a:noFill/>
        </p:spPr>
        <p:txBody>
          <a:bodyPr wrap="none" rtlCol="0">
            <a:spAutoFit/>
          </a:bodyPr>
          <a:lstStyle/>
          <a:p>
            <a:r>
              <a:rPr lang="ja-JP" altLang="en-US" sz="1400" dirty="0"/>
              <a:t>３００</a:t>
            </a:r>
            <a:endParaRPr kumimoji="1" lang="ja-JP" altLang="en-US" sz="1400" dirty="0"/>
          </a:p>
        </p:txBody>
      </p:sp>
      <p:sp>
        <p:nvSpPr>
          <p:cNvPr id="48" name="テキスト ボックス 47"/>
          <p:cNvSpPr txBox="1"/>
          <p:nvPr/>
        </p:nvSpPr>
        <p:spPr>
          <a:xfrm>
            <a:off x="330544" y="1219187"/>
            <a:ext cx="554960" cy="307777"/>
          </a:xfrm>
          <a:prstGeom prst="rect">
            <a:avLst/>
          </a:prstGeom>
          <a:noFill/>
        </p:spPr>
        <p:txBody>
          <a:bodyPr wrap="none" rtlCol="0">
            <a:spAutoFit/>
          </a:bodyPr>
          <a:lstStyle/>
          <a:p>
            <a:r>
              <a:rPr lang="ja-JP" altLang="en-US" sz="1400" dirty="0"/>
              <a:t>４００</a:t>
            </a:r>
            <a:endParaRPr kumimoji="1" lang="ja-JP" altLang="en-US" sz="1400" dirty="0"/>
          </a:p>
        </p:txBody>
      </p:sp>
      <p:sp>
        <p:nvSpPr>
          <p:cNvPr id="49" name="テキスト ボックス 48"/>
          <p:cNvSpPr txBox="1"/>
          <p:nvPr/>
        </p:nvSpPr>
        <p:spPr>
          <a:xfrm>
            <a:off x="333460" y="845585"/>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50" name="テキスト ボックス 49"/>
          <p:cNvSpPr txBox="1"/>
          <p:nvPr/>
        </p:nvSpPr>
        <p:spPr>
          <a:xfrm>
            <a:off x="441100" y="681240"/>
            <a:ext cx="543739" cy="307777"/>
          </a:xfrm>
          <a:prstGeom prst="rect">
            <a:avLst/>
          </a:prstGeom>
          <a:noFill/>
        </p:spPr>
        <p:txBody>
          <a:bodyPr wrap="none" rtlCol="0">
            <a:spAutoFit/>
          </a:bodyPr>
          <a:lstStyle/>
          <a:p>
            <a:r>
              <a:rPr lang="ja-JP" altLang="en-US" sz="1400" dirty="0"/>
              <a:t>（分）</a:t>
            </a:r>
            <a:endParaRPr kumimoji="1" lang="ja-JP" altLang="en-US" sz="1400" dirty="0"/>
          </a:p>
        </p:txBody>
      </p:sp>
      <p:sp>
        <p:nvSpPr>
          <p:cNvPr id="51" name="テキスト ボックス 50"/>
          <p:cNvSpPr txBox="1"/>
          <p:nvPr/>
        </p:nvSpPr>
        <p:spPr>
          <a:xfrm>
            <a:off x="1045893" y="660110"/>
            <a:ext cx="2031325" cy="338554"/>
          </a:xfrm>
          <a:prstGeom prst="rect">
            <a:avLst/>
          </a:prstGeom>
          <a:noFill/>
        </p:spPr>
        <p:txBody>
          <a:bodyPr wrap="none" rtlCol="0">
            <a:spAutoFit/>
          </a:bodyPr>
          <a:lstStyle/>
          <a:p>
            <a:r>
              <a:rPr lang="ja-JP" altLang="en-US" sz="1600" dirty="0"/>
              <a:t>外観検査作業山積表</a:t>
            </a:r>
            <a:endParaRPr kumimoji="1" lang="ja-JP" altLang="en-US" sz="1600" dirty="0"/>
          </a:p>
        </p:txBody>
      </p:sp>
      <p:cxnSp>
        <p:nvCxnSpPr>
          <p:cNvPr id="52" name="直線コネクタ 51"/>
          <p:cNvCxnSpPr/>
          <p:nvPr/>
        </p:nvCxnSpPr>
        <p:spPr>
          <a:xfrm>
            <a:off x="838587" y="1077722"/>
            <a:ext cx="9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087937" y="917966"/>
            <a:ext cx="21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267209" y="784983"/>
            <a:ext cx="492443" cy="276999"/>
          </a:xfrm>
          <a:prstGeom prst="rect">
            <a:avLst/>
          </a:prstGeom>
          <a:noFill/>
        </p:spPr>
        <p:txBody>
          <a:bodyPr wrap="none" rtlCol="0">
            <a:spAutoFit/>
          </a:bodyPr>
          <a:lstStyle/>
          <a:p>
            <a:r>
              <a:rPr lang="ja-JP" altLang="en-US" sz="1200" dirty="0"/>
              <a:t>定時</a:t>
            </a:r>
            <a:endParaRPr kumimoji="1" lang="ja-JP" altLang="en-US" sz="1200" dirty="0"/>
          </a:p>
        </p:txBody>
      </p:sp>
      <p:sp>
        <p:nvSpPr>
          <p:cNvPr id="56" name="直方体 233"/>
          <p:cNvSpPr>
            <a:spLocks noChangeArrowheads="1"/>
          </p:cNvSpPr>
          <p:nvPr/>
        </p:nvSpPr>
        <p:spPr bwMode="auto">
          <a:xfrm>
            <a:off x="1904253" y="4426797"/>
            <a:ext cx="863465" cy="1009682"/>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57" name="正方形/長方形 21"/>
          <p:cNvSpPr>
            <a:spLocks noChangeArrowheads="1"/>
          </p:cNvSpPr>
          <p:nvPr/>
        </p:nvSpPr>
        <p:spPr bwMode="auto">
          <a:xfrm>
            <a:off x="434739" y="5438678"/>
            <a:ext cx="2167635" cy="20516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60" name="平行四辺形 288"/>
          <p:cNvSpPr>
            <a:spLocks noChangeArrowheads="1"/>
          </p:cNvSpPr>
          <p:nvPr/>
        </p:nvSpPr>
        <p:spPr bwMode="auto">
          <a:xfrm rot="5400000" flipH="1">
            <a:off x="2211867" y="4878233"/>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63" name="直方体 7"/>
          <p:cNvSpPr>
            <a:spLocks noChangeArrowheads="1"/>
          </p:cNvSpPr>
          <p:nvPr/>
        </p:nvSpPr>
        <p:spPr bwMode="auto">
          <a:xfrm>
            <a:off x="434739" y="3649386"/>
            <a:ext cx="2329737" cy="997226"/>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64" name="平行四辺形 8"/>
          <p:cNvSpPr>
            <a:spLocks noChangeArrowheads="1"/>
          </p:cNvSpPr>
          <p:nvPr/>
        </p:nvSpPr>
        <p:spPr bwMode="auto">
          <a:xfrm rot="5400000" flipH="1">
            <a:off x="2210246" y="4081015"/>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65" name="グループ化 12"/>
          <p:cNvGrpSpPr>
            <a:grpSpLocks/>
          </p:cNvGrpSpPr>
          <p:nvPr/>
        </p:nvGrpSpPr>
        <p:grpSpPr bwMode="auto">
          <a:xfrm>
            <a:off x="2608857" y="5235738"/>
            <a:ext cx="138868" cy="62281"/>
            <a:chOff x="6584462" y="3663520"/>
            <a:chExt cx="407290" cy="134758"/>
          </a:xfrm>
        </p:grpSpPr>
        <p:sp>
          <p:nvSpPr>
            <p:cNvPr id="66" name="直方体 65"/>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7" name="フローチャート : 直接アクセス記憶 66"/>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 name="フローチャート : 直接アクセス記憶 67"/>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 name="フローチャート : 直接アクセス記憶 68"/>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 name="フローチャート : 直接アクセス記憶 69"/>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 name="正方形/長方形 70"/>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2" name="グループ化 88"/>
          <p:cNvGrpSpPr>
            <a:grpSpLocks/>
          </p:cNvGrpSpPr>
          <p:nvPr/>
        </p:nvGrpSpPr>
        <p:grpSpPr bwMode="auto">
          <a:xfrm>
            <a:off x="2493765" y="5322176"/>
            <a:ext cx="186418" cy="63746"/>
            <a:chOff x="6890401" y="5072404"/>
            <a:chExt cx="552609" cy="142496"/>
          </a:xfrm>
        </p:grpSpPr>
        <p:sp>
          <p:nvSpPr>
            <p:cNvPr id="73" name="直方体 72"/>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 name="フローチャート : 直接アクセス記憶 73"/>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 name="フローチャート : 直接アクセス記憶 74"/>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 name="フローチャート : 直接アクセス記憶 75"/>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 name="フローチャート : 直接アクセス記憶 76"/>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 name="フローチャート : 直接アクセス記憶 8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 name="フローチャート : 直接アクセス記憶 83"/>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 name="正方形/長方形 89"/>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4" name="正方形/長方形 18"/>
          <p:cNvSpPr>
            <a:spLocks noChangeArrowheads="1"/>
          </p:cNvSpPr>
          <p:nvPr/>
        </p:nvSpPr>
        <p:spPr bwMode="auto">
          <a:xfrm>
            <a:off x="2468909" y="5149988"/>
            <a:ext cx="130763" cy="261580"/>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105" name="直線コネクタ 20"/>
          <p:cNvCxnSpPr>
            <a:cxnSpLocks noChangeShapeType="1"/>
          </p:cNvCxnSpPr>
          <p:nvPr/>
        </p:nvCxnSpPr>
        <p:spPr bwMode="auto">
          <a:xfrm flipH="1">
            <a:off x="2616422" y="5034242"/>
            <a:ext cx="540" cy="3905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コネクタ 363"/>
          <p:cNvCxnSpPr>
            <a:cxnSpLocks noChangeShapeType="1"/>
          </p:cNvCxnSpPr>
          <p:nvPr/>
        </p:nvCxnSpPr>
        <p:spPr bwMode="auto">
          <a:xfrm flipH="1">
            <a:off x="2602913" y="5048163"/>
            <a:ext cx="541"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7" name="グループ化 365"/>
          <p:cNvGrpSpPr>
            <a:grpSpLocks/>
          </p:cNvGrpSpPr>
          <p:nvPr/>
        </p:nvGrpSpPr>
        <p:grpSpPr bwMode="auto">
          <a:xfrm>
            <a:off x="2604535" y="4441474"/>
            <a:ext cx="138327" cy="62281"/>
            <a:chOff x="6584462" y="3663520"/>
            <a:chExt cx="407290" cy="134758"/>
          </a:xfrm>
        </p:grpSpPr>
        <p:sp>
          <p:nvSpPr>
            <p:cNvPr id="108" name="直方体 10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 name="フローチャート : 直接アクセス記憶 10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 name="フローチャート : 直接アクセス記憶 10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 name="フローチャート : 直接アクセス記憶 11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 name="フローチャート : 直接アクセス記憶 11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 name="正方形/長方形 11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14" name="グループ化 88"/>
          <p:cNvGrpSpPr>
            <a:grpSpLocks/>
          </p:cNvGrpSpPr>
          <p:nvPr/>
        </p:nvGrpSpPr>
        <p:grpSpPr bwMode="auto">
          <a:xfrm>
            <a:off x="2488902" y="4527912"/>
            <a:ext cx="186958" cy="63746"/>
            <a:chOff x="6890401" y="5072404"/>
            <a:chExt cx="552609" cy="142496"/>
          </a:xfrm>
        </p:grpSpPr>
        <p:sp>
          <p:nvSpPr>
            <p:cNvPr id="115" name="直方体 114"/>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 name="フローチャート : 直接アクセス記憶 115"/>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 name="フローチャート : 直接アクセス記憶 116"/>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 name="フローチャート : 直接アクセス記憶 117"/>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 name="フローチャート : 直接アクセス記憶 118"/>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 name="フローチャート : 直接アクセス記憶 119"/>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 name="フローチャート : 直接アクセス記憶 120"/>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 name="正方形/長方形 121"/>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23" name="正方形/長方形 32"/>
          <p:cNvSpPr>
            <a:spLocks noChangeArrowheads="1"/>
          </p:cNvSpPr>
          <p:nvPr/>
        </p:nvSpPr>
        <p:spPr bwMode="auto">
          <a:xfrm>
            <a:off x="2486741" y="4404816"/>
            <a:ext cx="105907" cy="208091"/>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24" name="直線コネクタ 385"/>
          <p:cNvCxnSpPr>
            <a:cxnSpLocks noChangeShapeType="1"/>
          </p:cNvCxnSpPr>
          <p:nvPr/>
        </p:nvCxnSpPr>
        <p:spPr bwMode="auto">
          <a:xfrm flipH="1">
            <a:off x="2600212" y="4256074"/>
            <a:ext cx="540"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386"/>
          <p:cNvCxnSpPr>
            <a:cxnSpLocks noChangeShapeType="1"/>
          </p:cNvCxnSpPr>
          <p:nvPr/>
        </p:nvCxnSpPr>
        <p:spPr bwMode="auto">
          <a:xfrm flipH="1">
            <a:off x="2616422" y="4225300"/>
            <a:ext cx="540" cy="3905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コネクタ 34"/>
          <p:cNvCxnSpPr>
            <a:cxnSpLocks noChangeShapeType="1"/>
          </p:cNvCxnSpPr>
          <p:nvPr/>
        </p:nvCxnSpPr>
        <p:spPr bwMode="auto">
          <a:xfrm>
            <a:off x="1903172" y="3870034"/>
            <a:ext cx="1621" cy="102496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391"/>
          <p:cNvCxnSpPr>
            <a:cxnSpLocks noChangeShapeType="1"/>
          </p:cNvCxnSpPr>
          <p:nvPr/>
        </p:nvCxnSpPr>
        <p:spPr bwMode="auto">
          <a:xfrm flipH="1">
            <a:off x="1904186" y="3649386"/>
            <a:ext cx="163676" cy="22064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正方形/長方形 127"/>
          <p:cNvSpPr/>
          <p:nvPr/>
        </p:nvSpPr>
        <p:spPr bwMode="auto">
          <a:xfrm>
            <a:off x="434739" y="4657425"/>
            <a:ext cx="2166063" cy="784600"/>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 name="平行四辺形 128"/>
          <p:cNvSpPr/>
          <p:nvPr/>
        </p:nvSpPr>
        <p:spPr>
          <a:xfrm>
            <a:off x="1903173" y="3649386"/>
            <a:ext cx="851578" cy="213832"/>
          </a:xfrm>
          <a:prstGeom prst="parallelogram">
            <a:avLst>
              <a:gd name="adj" fmla="val 80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直方体 140"/>
          <p:cNvSpPr/>
          <p:nvPr/>
        </p:nvSpPr>
        <p:spPr>
          <a:xfrm rot="561136" flipH="1">
            <a:off x="358892" y="4797777"/>
            <a:ext cx="162483" cy="155307"/>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rot="5400000">
            <a:off x="1580232" y="4767127"/>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rot="5400000">
            <a:off x="-23191" y="5492298"/>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rot="5400000">
            <a:off x="1257374" y="5269101"/>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rot="5400000">
            <a:off x="206032" y="5273829"/>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平行四辺形 160"/>
          <p:cNvSpPr/>
          <p:nvPr/>
        </p:nvSpPr>
        <p:spPr>
          <a:xfrm>
            <a:off x="373784" y="4853438"/>
            <a:ext cx="1311408" cy="223959"/>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391408" y="5081052"/>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rot="18950422" flipV="1">
            <a:off x="1377661" y="4975607"/>
            <a:ext cx="345771"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rot="5400000">
            <a:off x="1011786" y="5487248"/>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634671" y="4005064"/>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rot="5400000">
            <a:off x="463378" y="4814814"/>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rot="5400000">
            <a:off x="536370" y="4767127"/>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平行四辺形 145"/>
          <p:cNvSpPr/>
          <p:nvPr/>
        </p:nvSpPr>
        <p:spPr>
          <a:xfrm>
            <a:off x="537115" y="4667587"/>
            <a:ext cx="1151841" cy="67651"/>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569255" y="4730818"/>
            <a:ext cx="1028577"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rot="18950422" flipV="1">
            <a:off x="1592706" y="4699203"/>
            <a:ext cx="108143"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rot="5400000">
            <a:off x="1508602" y="4814814"/>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rot="5400000">
            <a:off x="297908" y="4337279"/>
            <a:ext cx="659510"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rot="5400000">
            <a:off x="1336921" y="4324607"/>
            <a:ext cx="677256"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平行四辺形 153"/>
          <p:cNvSpPr/>
          <p:nvPr/>
        </p:nvSpPr>
        <p:spPr>
          <a:xfrm>
            <a:off x="1339029" y="4446314"/>
            <a:ext cx="274190" cy="277787"/>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直方体 154"/>
          <p:cNvSpPr/>
          <p:nvPr/>
        </p:nvSpPr>
        <p:spPr>
          <a:xfrm>
            <a:off x="461019" y="4921768"/>
            <a:ext cx="115241" cy="63767"/>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直方体 155"/>
          <p:cNvSpPr/>
          <p:nvPr/>
        </p:nvSpPr>
        <p:spPr>
          <a:xfrm rot="21421185" flipH="1" flipV="1">
            <a:off x="378528" y="4610698"/>
            <a:ext cx="197937" cy="18143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フローチャート : 直接アクセス記憶 156"/>
          <p:cNvSpPr/>
          <p:nvPr/>
        </p:nvSpPr>
        <p:spPr>
          <a:xfrm rot="18476787">
            <a:off x="593051" y="4568276"/>
            <a:ext cx="79848" cy="200332"/>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963119" y="4827398"/>
            <a:ext cx="748637" cy="482131"/>
            <a:chOff x="2708327" y="2230748"/>
            <a:chExt cx="748637" cy="482131"/>
          </a:xfrm>
        </p:grpSpPr>
        <p:sp>
          <p:nvSpPr>
            <p:cNvPr id="131" name="直方体 130"/>
            <p:cNvSpPr/>
            <p:nvPr/>
          </p:nvSpPr>
          <p:spPr>
            <a:xfrm>
              <a:off x="2741557" y="2465410"/>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直方体 131"/>
            <p:cNvSpPr/>
            <p:nvPr/>
          </p:nvSpPr>
          <p:spPr>
            <a:xfrm>
              <a:off x="2717637" y="2431831"/>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直方体 132"/>
            <p:cNvSpPr/>
            <p:nvPr/>
          </p:nvSpPr>
          <p:spPr>
            <a:xfrm>
              <a:off x="2741557" y="225923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直方体 133"/>
            <p:cNvSpPr/>
            <p:nvPr/>
          </p:nvSpPr>
          <p:spPr>
            <a:xfrm>
              <a:off x="2708327" y="2230748"/>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2823537" y="2319660"/>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39" name="テキスト ボックス 138"/>
            <p:cNvSpPr txBox="1"/>
            <p:nvPr/>
          </p:nvSpPr>
          <p:spPr>
            <a:xfrm>
              <a:off x="2823537" y="2512824"/>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5" name="グループ化 4"/>
          <p:cNvGrpSpPr/>
          <p:nvPr/>
        </p:nvGrpSpPr>
        <p:grpSpPr>
          <a:xfrm>
            <a:off x="1973495" y="4622867"/>
            <a:ext cx="739327" cy="295235"/>
            <a:chOff x="2710618" y="2026217"/>
            <a:chExt cx="739327" cy="295235"/>
          </a:xfrm>
        </p:grpSpPr>
        <p:sp>
          <p:nvSpPr>
            <p:cNvPr id="135" name="直方体 134"/>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直方体 135"/>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2823537" y="2121397"/>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166" name="正方形/長方形 165"/>
          <p:cNvSpPr/>
          <p:nvPr/>
        </p:nvSpPr>
        <p:spPr>
          <a:xfrm>
            <a:off x="1903172" y="4650674"/>
            <a:ext cx="693578" cy="78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1903172" y="3870035"/>
            <a:ext cx="693578" cy="7765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p:cNvGrpSpPr/>
          <p:nvPr/>
        </p:nvGrpSpPr>
        <p:grpSpPr>
          <a:xfrm>
            <a:off x="2673987" y="4448091"/>
            <a:ext cx="1031692" cy="1065183"/>
            <a:chOff x="7780180" y="2384039"/>
            <a:chExt cx="2264463" cy="2354479"/>
          </a:xfrm>
        </p:grpSpPr>
        <p:sp>
          <p:nvSpPr>
            <p:cNvPr id="169" name="正方形/長方形 168"/>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170"/>
            <p:cNvGrpSpPr/>
            <p:nvPr/>
          </p:nvGrpSpPr>
          <p:grpSpPr>
            <a:xfrm>
              <a:off x="9588852" y="4142234"/>
              <a:ext cx="301731" cy="315214"/>
              <a:chOff x="3910231" y="5138394"/>
              <a:chExt cx="301729" cy="315214"/>
            </a:xfrm>
          </p:grpSpPr>
          <p:sp>
            <p:nvSpPr>
              <p:cNvPr id="258" name="フローチャート : 結合子 25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フローチャート : 結合子 25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ローチャート : 結合子 25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ローチャート: 手作業 260"/>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2" name="正方形/長方形 171"/>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3" name="グループ化 172"/>
            <p:cNvGrpSpPr/>
            <p:nvPr/>
          </p:nvGrpSpPr>
          <p:grpSpPr>
            <a:xfrm>
              <a:off x="7876499" y="4419412"/>
              <a:ext cx="301731" cy="319102"/>
              <a:chOff x="999802" y="4983409"/>
              <a:chExt cx="301729" cy="319103"/>
            </a:xfrm>
          </p:grpSpPr>
          <p:grpSp>
            <p:nvGrpSpPr>
              <p:cNvPr id="253" name="グループ化 252"/>
              <p:cNvGrpSpPr/>
              <p:nvPr/>
            </p:nvGrpSpPr>
            <p:grpSpPr>
              <a:xfrm>
                <a:off x="999802" y="4988192"/>
                <a:ext cx="301729" cy="314320"/>
                <a:chOff x="2792769" y="4986888"/>
                <a:chExt cx="301729" cy="314320"/>
              </a:xfrm>
            </p:grpSpPr>
            <p:sp>
              <p:nvSpPr>
                <p:cNvPr id="255" name="フローチャート : 結合子 25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フローチャート : 結合子 25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ローチャート : 結合子 25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4" name="フローチャート: 手作業 25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4" name="正方形/長方形 173"/>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平行四辺形 176"/>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平行四辺形 177"/>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平行四辺形 178"/>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 name="グループ化 179"/>
            <p:cNvGrpSpPr/>
            <p:nvPr/>
          </p:nvGrpSpPr>
          <p:grpSpPr>
            <a:xfrm>
              <a:off x="9432478" y="4206769"/>
              <a:ext cx="598166" cy="324975"/>
              <a:chOff x="3148620" y="4589298"/>
              <a:chExt cx="598163" cy="324975"/>
            </a:xfrm>
          </p:grpSpPr>
          <p:sp>
            <p:nvSpPr>
              <p:cNvPr id="249" name="円柱 24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柱 24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直方体 25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平行四辺形 25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1" name="正方形/長方形 180"/>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6" name="グループ化 185"/>
            <p:cNvGrpSpPr/>
            <p:nvPr/>
          </p:nvGrpSpPr>
          <p:grpSpPr>
            <a:xfrm>
              <a:off x="9342542" y="4423304"/>
              <a:ext cx="301731" cy="315214"/>
              <a:chOff x="2792769" y="4985994"/>
              <a:chExt cx="301729" cy="315214"/>
            </a:xfrm>
          </p:grpSpPr>
          <p:grpSp>
            <p:nvGrpSpPr>
              <p:cNvPr id="244" name="グループ化 243"/>
              <p:cNvGrpSpPr/>
              <p:nvPr/>
            </p:nvGrpSpPr>
            <p:grpSpPr>
              <a:xfrm>
                <a:off x="2792769" y="4986888"/>
                <a:ext cx="301729" cy="314320"/>
                <a:chOff x="2792769" y="4986888"/>
                <a:chExt cx="301729" cy="314320"/>
              </a:xfrm>
            </p:grpSpPr>
            <p:sp>
              <p:nvSpPr>
                <p:cNvPr id="246" name="フローチャート : 結合子 24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フローチャート : 結合子 24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ローチャート : 結合子 24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5" name="フローチャート: 手作業 24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7" name="グループ化 186"/>
            <p:cNvGrpSpPr/>
            <p:nvPr/>
          </p:nvGrpSpPr>
          <p:grpSpPr>
            <a:xfrm>
              <a:off x="7839339" y="4063299"/>
              <a:ext cx="2008373" cy="324433"/>
              <a:chOff x="962635" y="4616735"/>
              <a:chExt cx="2008365" cy="324433"/>
            </a:xfrm>
          </p:grpSpPr>
          <p:grpSp>
            <p:nvGrpSpPr>
              <p:cNvPr id="192" name="グループ化 191"/>
              <p:cNvGrpSpPr/>
              <p:nvPr/>
            </p:nvGrpSpPr>
            <p:grpSpPr>
              <a:xfrm>
                <a:off x="962635" y="4787750"/>
                <a:ext cx="1866457" cy="153418"/>
                <a:chOff x="5575944" y="5070012"/>
                <a:chExt cx="1866457" cy="153418"/>
              </a:xfrm>
            </p:grpSpPr>
            <p:sp>
              <p:nvSpPr>
                <p:cNvPr id="219" name="直方体 21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ローチャート : 直接アクセス記憶 21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ローチャート : 直接アクセス記憶 22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ローチャート : 直接アクセス記憶 22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ローチャート : 直接アクセス記憶 22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ローチャート : 直接アクセス記憶 22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フローチャート : 直接アクセス記憶 22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ローチャート : 直接アクセス記憶 22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ローチャート : 直接アクセス記憶 22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ローチャート : 直接アクセス記憶 22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フローチャート : 直接アクセス記憶 22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ローチャート : 直接アクセス記憶 22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ローチャート : 直接アクセス記憶 23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フローチャート : 直接アクセス記憶 23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ローチャート : 直接アクセス記憶 23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フローチャート : 直接アクセス記憶 23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フローチャート : 直接アクセス記憶 23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ローチャート : 直接アクセス記憶 23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ローチャート : 直接アクセス記憶 23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フローチャート : 直接アクセス記憶 23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フローチャート : 直接アクセス記憶 23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フローチャート : 直接アクセス記憶 23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ローチャート : 直接アクセス記憶 24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ローチャート : 直接アクセス記憶 24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192"/>
              <p:cNvGrpSpPr/>
              <p:nvPr/>
            </p:nvGrpSpPr>
            <p:grpSpPr>
              <a:xfrm>
                <a:off x="1104543" y="4616735"/>
                <a:ext cx="1866457" cy="153418"/>
                <a:chOff x="5575944" y="5070012"/>
                <a:chExt cx="1866457" cy="153418"/>
              </a:xfrm>
            </p:grpSpPr>
            <p:sp>
              <p:nvSpPr>
                <p:cNvPr id="194" name="直方体 19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ローチャート : 直接アクセス記憶 19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ローチャート : 直接アクセス記憶 19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フローチャート : 直接アクセス記憶 19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フローチャート : 直接アクセス記憶 19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フローチャート : 直接アクセス記憶 19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フローチャート : 直接アクセス記憶 19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フローチャート : 直接アクセス記憶 20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フローチャート : 直接アクセス記憶 20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フローチャート : 直接アクセス記憶 20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フローチャート : 直接アクセス記憶 20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フローチャート : 直接アクセス記憶 20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フローチャート : 直接アクセス記憶 20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フローチャート : 直接アクセス記憶 20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ローチャート : 直接アクセス記憶 20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ローチャート : 直接アクセス記憶 20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フローチャート : 直接アクセス記憶 20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ローチャート : 直接アクセス記憶 21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ローチャート : 直接アクセス記憶 21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ローチャート : 直接アクセス記憶 21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フローチャート : 直接アクセス記憶 21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ローチャート : 直接アクセス記憶 21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ローチャート : 直接アクセス記憶 21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ローチャート : 直接アクセス記憶 21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8" name="正方形/長方形 187"/>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771124" y="5021930"/>
            <a:ext cx="739327" cy="281048"/>
            <a:chOff x="2707624" y="2425280"/>
            <a:chExt cx="739327" cy="281048"/>
          </a:xfrm>
        </p:grpSpPr>
        <p:sp>
          <p:nvSpPr>
            <p:cNvPr id="281" name="直方体 280"/>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直方体 281"/>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2813524" y="2506273"/>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278" name="正方形/長方形 277"/>
          <p:cNvSpPr/>
          <p:nvPr/>
        </p:nvSpPr>
        <p:spPr>
          <a:xfrm>
            <a:off x="2696000" y="5211443"/>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p:cNvSpPr/>
          <p:nvPr/>
        </p:nvSpPr>
        <p:spPr>
          <a:xfrm rot="5400000">
            <a:off x="2612439" y="5280579"/>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761814" y="4820847"/>
            <a:ext cx="739327" cy="288967"/>
            <a:chOff x="2698314" y="2224197"/>
            <a:chExt cx="739327" cy="288967"/>
          </a:xfrm>
        </p:grpSpPr>
        <p:sp>
          <p:nvSpPr>
            <p:cNvPr id="283" name="直方体 282"/>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直方体 283"/>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テキスト ボックス 284"/>
            <p:cNvSpPr txBox="1"/>
            <p:nvPr/>
          </p:nvSpPr>
          <p:spPr>
            <a:xfrm>
              <a:off x="2813524" y="2313109"/>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287" name="グループ化 286"/>
          <p:cNvGrpSpPr/>
          <p:nvPr/>
        </p:nvGrpSpPr>
        <p:grpSpPr>
          <a:xfrm>
            <a:off x="2768346" y="4616316"/>
            <a:ext cx="739327" cy="295235"/>
            <a:chOff x="2710618" y="2026217"/>
            <a:chExt cx="739327" cy="295235"/>
          </a:xfrm>
        </p:grpSpPr>
        <p:sp>
          <p:nvSpPr>
            <p:cNvPr id="288" name="直方体 287"/>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9" name="直方体 288"/>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テキスト ボックス 289"/>
            <p:cNvSpPr txBox="1"/>
            <p:nvPr/>
          </p:nvSpPr>
          <p:spPr>
            <a:xfrm>
              <a:off x="2823537" y="2121397"/>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205" y="1001527"/>
            <a:ext cx="1804011" cy="120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左中かっこ 17"/>
          <p:cNvSpPr/>
          <p:nvPr/>
        </p:nvSpPr>
        <p:spPr>
          <a:xfrm flipH="1">
            <a:off x="1593228" y="1071323"/>
            <a:ext cx="326718" cy="1146555"/>
          </a:xfrm>
          <a:prstGeom prst="leftBrace">
            <a:avLst>
              <a:gd name="adj1" fmla="val 8333"/>
              <a:gd name="adj2" fmla="val 50896"/>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Text Box 880"/>
          <p:cNvSpPr txBox="1">
            <a:spLocks noChangeArrowheads="1"/>
          </p:cNvSpPr>
          <p:nvPr/>
        </p:nvSpPr>
        <p:spPr bwMode="auto">
          <a:xfrm>
            <a:off x="4068887" y="569424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58" name="テキスト ボックス 57"/>
          <p:cNvSpPr txBox="1"/>
          <p:nvPr/>
        </p:nvSpPr>
        <p:spPr>
          <a:xfrm>
            <a:off x="4612954" y="716743"/>
            <a:ext cx="3302507" cy="338554"/>
          </a:xfrm>
          <a:prstGeom prst="rect">
            <a:avLst/>
          </a:prstGeom>
          <a:noFill/>
        </p:spPr>
        <p:txBody>
          <a:bodyPr wrap="none" rtlCol="0">
            <a:spAutoFit/>
          </a:bodyPr>
          <a:lstStyle/>
          <a:p>
            <a:r>
              <a:rPr lang="ja-JP" altLang="en-US" sz="1600" dirty="0"/>
              <a:t>外観チェック担当者別要素作業時間</a:t>
            </a:r>
            <a:endParaRPr kumimoji="1" lang="ja-JP" altLang="en-US" sz="1600" dirty="0"/>
          </a:p>
        </p:txBody>
      </p:sp>
      <p:sp>
        <p:nvSpPr>
          <p:cNvPr id="262" name="テキスト ボックス 261"/>
          <p:cNvSpPr txBox="1"/>
          <p:nvPr/>
        </p:nvSpPr>
        <p:spPr>
          <a:xfrm>
            <a:off x="7856718" y="448428"/>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18.5.15</a:t>
            </a:r>
            <a:endParaRPr kumimoji="1" lang="ja-JP" altLang="en-US" sz="1200" dirty="0"/>
          </a:p>
        </p:txBody>
      </p:sp>
      <p:sp>
        <p:nvSpPr>
          <p:cNvPr id="263" name="Rectangle 219"/>
          <p:cNvSpPr>
            <a:spLocks noChangeArrowheads="1"/>
          </p:cNvSpPr>
          <p:nvPr/>
        </p:nvSpPr>
        <p:spPr bwMode="auto">
          <a:xfrm>
            <a:off x="7888685" y="688146"/>
            <a:ext cx="97273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原田・白井</a:t>
            </a:r>
          </a:p>
          <a:p>
            <a:r>
              <a:rPr lang="ja-JP" altLang="en-US" sz="1200" dirty="0"/>
              <a:t>中村・木村</a:t>
            </a:r>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31" y="3989185"/>
            <a:ext cx="7715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23"/>
          <p:cNvSpPr/>
          <p:nvPr/>
        </p:nvSpPr>
        <p:spPr>
          <a:xfrm>
            <a:off x="416356" y="4009591"/>
            <a:ext cx="3281668"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0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品質上非常に</a:t>
            </a:r>
            <a:endParaRPr lang="en-US" altLang="ja-JP" sz="40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endParaRPr>
          </a:p>
          <a:p>
            <a:pPr algn="ctr"/>
            <a:r>
              <a:rPr lang="ja-JP" altLang="en-US" sz="4000" b="1" cap="none"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76200" dist="50800" dir="5400000" algn="tl" rotWithShape="0">
                    <a:srgbClr val="000000">
                      <a:alpha val="65000"/>
                    </a:srgbClr>
                  </a:outerShdw>
                </a:effectLst>
              </a:rPr>
              <a:t>重要な工程</a:t>
            </a: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284" y="1125545"/>
            <a:ext cx="4780761" cy="431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4274214" y="5543629"/>
            <a:ext cx="490463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原田君と</a:t>
            </a:r>
            <a:r>
              <a:rPr lang="ja-JP" alt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中村さん</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で</a:t>
            </a:r>
            <a:r>
              <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rPr>
              <a:t>4.6</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秒の差がある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正方形/長方形 14"/>
          <p:cNvSpPr/>
          <p:nvPr/>
        </p:nvSpPr>
        <p:spPr>
          <a:xfrm>
            <a:off x="3921622" y="3481717"/>
            <a:ext cx="4760775" cy="4631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919446" y="3980611"/>
            <a:ext cx="4762951" cy="427007"/>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6903552" y="4857434"/>
            <a:ext cx="436091" cy="48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813639" y="4852011"/>
            <a:ext cx="436091" cy="4902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786468" y="4492583"/>
            <a:ext cx="942188" cy="1248318"/>
            <a:chOff x="9972600" y="2780928"/>
            <a:chExt cx="1812924" cy="2055413"/>
          </a:xfrm>
        </p:grpSpPr>
        <p:sp>
          <p:nvSpPr>
            <p:cNvPr id="83" name="Freeform 851"/>
            <p:cNvSpPr>
              <a:spLocks/>
            </p:cNvSpPr>
            <p:nvPr/>
          </p:nvSpPr>
          <p:spPr bwMode="auto">
            <a:xfrm>
              <a:off x="10277574" y="4141071"/>
              <a:ext cx="1330587" cy="670595"/>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grpSp>
          <p:nvGrpSpPr>
            <p:cNvPr id="6" name="グループ化 5"/>
            <p:cNvGrpSpPr/>
            <p:nvPr/>
          </p:nvGrpSpPr>
          <p:grpSpPr>
            <a:xfrm>
              <a:off x="9972600" y="4035115"/>
              <a:ext cx="572836" cy="801226"/>
              <a:chOff x="9972600" y="4035115"/>
              <a:chExt cx="572836" cy="801226"/>
            </a:xfrm>
          </p:grpSpPr>
          <p:sp>
            <p:nvSpPr>
              <p:cNvPr id="78" name="Freeform 1376"/>
              <p:cNvSpPr>
                <a:spLocks/>
              </p:cNvSpPr>
              <p:nvPr/>
            </p:nvSpPr>
            <p:spPr bwMode="auto">
              <a:xfrm rot="6070552">
                <a:off x="9858405" y="4149310"/>
                <a:ext cx="801226" cy="572836"/>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79" name="Freeform 1377"/>
              <p:cNvSpPr>
                <a:spLocks/>
              </p:cNvSpPr>
              <p:nvPr/>
            </p:nvSpPr>
            <p:spPr bwMode="auto">
              <a:xfrm rot="5819503">
                <a:off x="10159777" y="4169838"/>
                <a:ext cx="117951" cy="84599"/>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0" name="Freeform 1378"/>
              <p:cNvSpPr>
                <a:spLocks/>
              </p:cNvSpPr>
              <p:nvPr/>
            </p:nvSpPr>
            <p:spPr bwMode="auto">
              <a:xfrm rot="5819503">
                <a:off x="10149236" y="4386132"/>
                <a:ext cx="155695" cy="129390"/>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1" name="Line 1379"/>
              <p:cNvSpPr>
                <a:spLocks noChangeShapeType="1"/>
              </p:cNvSpPr>
              <p:nvPr/>
            </p:nvSpPr>
            <p:spPr bwMode="auto">
              <a:xfrm rot="5819503" flipH="1">
                <a:off x="10087996" y="4276402"/>
                <a:ext cx="103797" cy="9455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85" name="Freeform 222"/>
            <p:cNvSpPr>
              <a:spLocks/>
            </p:cNvSpPr>
            <p:nvPr/>
          </p:nvSpPr>
          <p:spPr bwMode="auto">
            <a:xfrm flipH="1">
              <a:off x="11368007" y="4052439"/>
              <a:ext cx="138239" cy="162082"/>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Oval 226"/>
            <p:cNvSpPr>
              <a:spLocks noChangeArrowheads="1"/>
            </p:cNvSpPr>
            <p:nvPr/>
          </p:nvSpPr>
          <p:spPr bwMode="auto">
            <a:xfrm flipH="1">
              <a:off x="10699424" y="3766022"/>
              <a:ext cx="62836" cy="954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87" name="Freeform 227"/>
            <p:cNvSpPr>
              <a:spLocks/>
            </p:cNvSpPr>
            <p:nvPr/>
          </p:nvSpPr>
          <p:spPr bwMode="auto">
            <a:xfrm flipH="1">
              <a:off x="11156875" y="4052439"/>
              <a:ext cx="55295" cy="73270"/>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Line 228"/>
            <p:cNvSpPr>
              <a:spLocks noChangeShapeType="1"/>
            </p:cNvSpPr>
            <p:nvPr/>
          </p:nvSpPr>
          <p:spPr bwMode="auto">
            <a:xfrm>
              <a:off x="11066390" y="4039117"/>
              <a:ext cx="27648" cy="4218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Oval 229"/>
            <p:cNvSpPr>
              <a:spLocks noChangeArrowheads="1"/>
            </p:cNvSpPr>
            <p:nvPr/>
          </p:nvSpPr>
          <p:spPr bwMode="auto">
            <a:xfrm flipH="1">
              <a:off x="10744669" y="4074642"/>
              <a:ext cx="138239" cy="175404"/>
            </a:xfrm>
            <a:prstGeom prst="ellipse">
              <a:avLst/>
            </a:prstGeom>
            <a:solidFill>
              <a:srgbClr val="CC0000"/>
            </a:solidFill>
            <a:ln w="23813" cap="rnd">
              <a:solidFill>
                <a:srgbClr val="000000"/>
              </a:solidFill>
              <a:round/>
              <a:headEnd/>
              <a:tailEnd/>
            </a:ln>
          </p:spPr>
          <p:txBody>
            <a:bodyPr/>
            <a:lstStyle/>
            <a:p>
              <a:endParaRPr lang="ja-JP" altLang="en-US" sz="1600"/>
            </a:p>
          </p:txBody>
        </p:sp>
        <p:sp>
          <p:nvSpPr>
            <p:cNvPr id="91" name="Line 748"/>
            <p:cNvSpPr>
              <a:spLocks noChangeShapeType="1"/>
            </p:cNvSpPr>
            <p:nvPr/>
          </p:nvSpPr>
          <p:spPr bwMode="auto">
            <a:xfrm>
              <a:off x="10082338" y="3345079"/>
              <a:ext cx="0" cy="2069"/>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2" name="Freeform 696"/>
            <p:cNvSpPr>
              <a:spLocks/>
            </p:cNvSpPr>
            <p:nvPr/>
          </p:nvSpPr>
          <p:spPr bwMode="auto">
            <a:xfrm>
              <a:off x="10284537" y="3005833"/>
              <a:ext cx="1441336" cy="122969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93" name="Freeform 697"/>
            <p:cNvSpPr>
              <a:spLocks/>
            </p:cNvSpPr>
            <p:nvPr/>
          </p:nvSpPr>
          <p:spPr bwMode="auto">
            <a:xfrm>
              <a:off x="10474539" y="3229412"/>
              <a:ext cx="996077" cy="108996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95" name="Freeform 699"/>
            <p:cNvSpPr>
              <a:spLocks/>
            </p:cNvSpPr>
            <p:nvPr/>
          </p:nvSpPr>
          <p:spPr bwMode="auto">
            <a:xfrm>
              <a:off x="10672220" y="3497245"/>
              <a:ext cx="136266" cy="8850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701"/>
            <p:cNvSpPr>
              <a:spLocks/>
            </p:cNvSpPr>
            <p:nvPr/>
          </p:nvSpPr>
          <p:spPr bwMode="auto">
            <a:xfrm>
              <a:off x="10971619" y="3359837"/>
              <a:ext cx="170810" cy="121109"/>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8" name="Freeform 702"/>
            <p:cNvSpPr>
              <a:spLocks/>
            </p:cNvSpPr>
            <p:nvPr/>
          </p:nvSpPr>
          <p:spPr bwMode="auto">
            <a:xfrm>
              <a:off x="10641513" y="3394771"/>
              <a:ext cx="165054" cy="8850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99" name="グループ化 98"/>
            <p:cNvGrpSpPr/>
            <p:nvPr/>
          </p:nvGrpSpPr>
          <p:grpSpPr>
            <a:xfrm>
              <a:off x="10261723" y="2780928"/>
              <a:ext cx="1523801" cy="895615"/>
              <a:chOff x="6718234" y="594578"/>
              <a:chExt cx="857503" cy="487920"/>
            </a:xfrm>
          </p:grpSpPr>
          <p:sp>
            <p:nvSpPr>
              <p:cNvPr id="100"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3" name="テキスト ボックス 102"/>
              <p:cNvSpPr txBox="1"/>
              <p:nvPr/>
            </p:nvSpPr>
            <p:spPr>
              <a:xfrm>
                <a:off x="6821515" y="652446"/>
                <a:ext cx="635606" cy="237479"/>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59" name="円/楕円 58"/>
            <p:cNvSpPr/>
            <p:nvPr/>
          </p:nvSpPr>
          <p:spPr>
            <a:xfrm>
              <a:off x="10917538" y="4052439"/>
              <a:ext cx="152248" cy="15155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円/楕円 6"/>
            <p:cNvSpPr/>
            <p:nvPr/>
          </p:nvSpPr>
          <p:spPr>
            <a:xfrm>
              <a:off x="10699424" y="3663933"/>
              <a:ext cx="143912" cy="143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1094038" y="3663933"/>
              <a:ext cx="143912" cy="1439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5"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１２</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現状把握１</a:t>
            </a:r>
          </a:p>
        </p:txBody>
      </p:sp>
      <p:sp>
        <p:nvSpPr>
          <p:cNvPr id="267" name="テキスト ボックス 266"/>
          <p:cNvSpPr txBox="1"/>
          <p:nvPr/>
        </p:nvSpPr>
        <p:spPr>
          <a:xfrm>
            <a:off x="8230345" y="35332"/>
            <a:ext cx="851871" cy="369332"/>
          </a:xfrm>
          <a:prstGeom prst="rect">
            <a:avLst/>
          </a:prstGeom>
          <a:noFill/>
        </p:spPr>
        <p:txBody>
          <a:bodyPr wrap="square" rtlCol="0">
            <a:spAutoFit/>
          </a:bodyPr>
          <a:lstStyle/>
          <a:p>
            <a:r>
              <a:rPr kumimoji="1" lang="en-US" altLang="ja-JP" dirty="0"/>
              <a:t>11/21</a:t>
            </a:r>
            <a:endParaRPr kumimoji="1" lang="ja-JP" altLang="en-US" dirty="0"/>
          </a:p>
        </p:txBody>
      </p:sp>
    </p:spTree>
    <p:extLst>
      <p:ext uri="{BB962C8B-B14F-4D97-AF65-F5344CB8AC3E}">
        <p14:creationId xmlns:p14="http://schemas.microsoft.com/office/powerpoint/2010/main" val="362529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1.85185E-6 L 0.08524 1.85185E-6 " pathEditMode="relative" rAng="0" ptsTypes="AA">
                                      <p:cBhvr>
                                        <p:cTn id="6" dur="2000" fill="hold"/>
                                        <p:tgtEl>
                                          <p:spTgt spid="5"/>
                                        </p:tgtEl>
                                        <p:attrNameLst>
                                          <p:attrName>ppt_x</p:attrName>
                                          <p:attrName>ppt_y</p:attrName>
                                        </p:attrNameLst>
                                      </p:cBhvr>
                                      <p:rCtr x="4253" y="0"/>
                                    </p:animMotion>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63" presetClass="path" presetSubtype="0" accel="50000" decel="50000" fill="hold" nodeType="withEffect">
                                  <p:stCondLst>
                                    <p:cond delay="0"/>
                                  </p:stCondLst>
                                  <p:childTnLst>
                                    <p:animMotion origin="layout" path="M 8.33333E-7 3.33333E-6 L 0.08507 3.33333E-6 " pathEditMode="relative" rAng="0" ptsTypes="AA">
                                      <p:cBhvr>
                                        <p:cTn id="8" dur="2000" fill="hold"/>
                                        <p:tgtEl>
                                          <p:spTgt spid="4"/>
                                        </p:tgtEl>
                                        <p:attrNameLst>
                                          <p:attrName>ppt_x</p:attrName>
                                          <p:attrName>ppt_y</p:attrName>
                                        </p:attrNameLst>
                                      </p:cBhvr>
                                      <p:rCtr x="4253" y="0"/>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287"/>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2000"/>
                            </p:stCondLst>
                            <p:childTnLst>
                              <p:par>
                                <p:cTn id="19" presetID="0" presetClass="path" presetSubtype="0" accel="50000" decel="50000" fill="hold" nodeType="afterEffect">
                                  <p:stCondLst>
                                    <p:cond delay="0"/>
                                  </p:stCondLst>
                                  <p:childTnLst>
                                    <p:animMotion origin="layout" path="M 0 0 C -0.00069 0.03517 0.00625 0.05807 -0.01909 0.0694 C -0.05347 0.06778 -0.08715 0.06477 -0.1217 0.06477 " pathEditMode="relative" ptsTypes="ffA">
                                      <p:cBhvr>
                                        <p:cTn id="20" dur="2000" fill="hold"/>
                                        <p:tgtEl>
                                          <p:spTgt spid="287"/>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22" dur="2000" fill="hold"/>
                                        <p:tgtEl>
                                          <p:spTgt spid="14"/>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24" dur="2000" fill="hold"/>
                                        <p:tgtEl>
                                          <p:spTgt spid="17"/>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26" dur="2000" fill="hold"/>
                                        <p:tgtEl>
                                          <p:spTgt spid="279"/>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28" dur="2000" fill="hold"/>
                                        <p:tgtEl>
                                          <p:spTgt spid="27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30" dur="2000" fill="hold"/>
                                        <p:tgtEl>
                                          <p:spTgt spid="168"/>
                                        </p:tgtEl>
                                        <p:attrNameLst>
                                          <p:attrName>ppt_x</p:attrName>
                                          <p:attrName>ppt_y</p:attrName>
                                        </p:attrNameLst>
                                      </p:cBhvr>
                                    </p:animMotion>
                                  </p:childTnLst>
                                </p:cTn>
                              </p:par>
                            </p:childTnLst>
                          </p:cTn>
                        </p:par>
                        <p:par>
                          <p:cTn id="31" fill="hold">
                            <p:stCondLst>
                              <p:cond delay="4000"/>
                            </p:stCondLst>
                            <p:childTnLst>
                              <p:par>
                                <p:cTn id="32" presetID="0" presetClass="path" presetSubtype="0" accel="50000" decel="50000" fill="hold" nodeType="afterEffect">
                                  <p:stCondLst>
                                    <p:cond delay="0"/>
                                  </p:stCondLst>
                                  <p:childTnLst>
                                    <p:animMotion origin="layout" path="M -0.1217 0.06477 C -0.12326 0.05159 -0.12951 0.04164 -0.13993 0.03748 C -0.1427 0.03655 -0.1427 0.03424 -0.14513 0.03239 C -0.15121 0.0273 -0.15868 0.02522 -0.16597 0.02383 C -0.1868 0.01596 -0.2052 0.01874 -0.22864 0.01874 " pathEditMode="relative" rAng="0" ptsTypes="ffffA">
                                      <p:cBhvr>
                                        <p:cTn id="33" dur="2000" fill="hold"/>
                                        <p:tgtEl>
                                          <p:spTgt spid="287"/>
                                        </p:tgtEl>
                                        <p:attrNameLst>
                                          <p:attrName>ppt_x</p:attrName>
                                          <p:attrName>ppt_y</p:attrName>
                                        </p:attrNameLst>
                                      </p:cBhvr>
                                      <p:rCtr x="-5347" y="-2452"/>
                                    </p:animMotion>
                                  </p:childTnLst>
                                  <p:subTnLst>
                                    <p:set>
                                      <p:cBhvr override="childStyle">
                                        <p:cTn dur="1" fill="hold" display="0" masterRel="sameClick" afterEffect="1">
                                          <p:stCondLst>
                                            <p:cond evt="end" delay="0">
                                              <p:tn val="32"/>
                                            </p:cond>
                                          </p:stCondLst>
                                        </p:cTn>
                                        <p:tgtEl>
                                          <p:spTgt spid="287"/>
                                        </p:tgtEl>
                                        <p:attrNameLst>
                                          <p:attrName>style.visibility</p:attrName>
                                        </p:attrNameLst>
                                      </p:cBhvr>
                                      <p:to>
                                        <p:strVal val="hidden"/>
                                      </p:to>
                                    </p:set>
                                  </p:subTnLst>
                                </p:cTn>
                              </p:par>
                            </p:childTnLst>
                          </p:cTn>
                        </p:par>
                        <p:par>
                          <p:cTn id="34" fill="hold">
                            <p:stCondLst>
                              <p:cond delay="6000"/>
                            </p:stCondLst>
                            <p:childTnLst>
                              <p:par>
                                <p:cTn id="35" presetID="0" presetClass="path" presetSubtype="0" accel="50000" decel="50000" fill="hold" nodeType="afterEffect">
                                  <p:stCondLst>
                                    <p:cond delay="0"/>
                                  </p:stCondLst>
                                  <p:childTnLst>
                                    <p:animMotion origin="layout" path="M -0.12084 0.05806 C -0.12361 0.04511 -0.12049 0.06014 -0.12257 0.02868 C -0.12396 0.00486 -0.14844 -0.00439 -0.1658 -0.00671 C -0.17969 -0.01318 -0.22223 -0.00902 -0.2224 -0.00902 " pathEditMode="relative" rAng="0" ptsTypes="fffA">
                                      <p:cBhvr>
                                        <p:cTn id="36" dur="2000" fill="hold"/>
                                        <p:tgtEl>
                                          <p:spTgt spid="14"/>
                                        </p:tgtEl>
                                        <p:attrNameLst>
                                          <p:attrName>ppt_x</p:attrName>
                                          <p:attrName>ppt_y</p:attrName>
                                        </p:attrNameLst>
                                      </p:cBhvr>
                                      <p:rCtr x="-5069" y="-3470"/>
                                    </p:animMotion>
                                  </p:childTnLst>
                                  <p:subTnLst>
                                    <p:set>
                                      <p:cBhvr override="childStyle">
                                        <p:cTn dur="1" fill="hold" display="0" masterRel="sameClick" afterEffect="1">
                                          <p:stCondLst>
                                            <p:cond evt="end" delay="0">
                                              <p:tn val="35"/>
                                            </p:cond>
                                          </p:stCondLst>
                                        </p:cTn>
                                        <p:tgtEl>
                                          <p:spTgt spid="14"/>
                                        </p:tgtEl>
                                        <p:attrNameLst>
                                          <p:attrName>style.visibility</p:attrName>
                                        </p:attrNameLst>
                                      </p:cBhvr>
                                      <p:to>
                                        <p:strVal val="hidden"/>
                                      </p:to>
                                    </p:set>
                                  </p:subTnLst>
                                </p:cTn>
                              </p:par>
                            </p:childTnLst>
                          </p:cTn>
                        </p:par>
                        <p:par>
                          <p:cTn id="37" fill="hold">
                            <p:stCondLst>
                              <p:cond delay="8000"/>
                            </p:stCondLst>
                            <p:childTnLst>
                              <p:par>
                                <p:cTn id="38" presetID="0" presetClass="path" presetSubtype="0" accel="50000" decel="50000" fill="hold" nodeType="afterEffect">
                                  <p:stCondLst>
                                    <p:cond delay="0"/>
                                  </p:stCondLst>
                                  <p:childTnLst>
                                    <p:animMotion origin="layout" path="M -0.12274 0.06177 C -0.12031 0.05228 -0.12257 0.04234 -0.12361 0.03285 C -0.125 0.02129 -0.12483 0.00671 -0.12882 -0.00416 C -0.13611 -0.02359 -0.15538 -0.0296 -0.17049 -0.03192 C -0.18733 -0.03932 -0.20764 -0.03678 -0.22448 -0.03678 " pathEditMode="relative" rAng="0" ptsTypes="ffffA">
                                      <p:cBhvr>
                                        <p:cTn id="39" dur="2000" fill="hold"/>
                                        <p:tgtEl>
                                          <p:spTgt spid="17"/>
                                        </p:tgtEl>
                                        <p:attrNameLst>
                                          <p:attrName>ppt_x</p:attrName>
                                          <p:attrName>ppt_y</p:attrName>
                                        </p:attrNameLst>
                                      </p:cBhvr>
                                      <p:rCtr x="-4965" y="-5066"/>
                                    </p:animMotion>
                                  </p:childTnLst>
                                  <p:subTnLst>
                                    <p:set>
                                      <p:cBhvr override="childStyle">
                                        <p:cTn dur="1" fill="hold" display="0" masterRel="sameClick" afterEffect="1">
                                          <p:stCondLst>
                                            <p:cond evt="end" delay="0">
                                              <p:tn val="38"/>
                                            </p:cond>
                                          </p:stCondLst>
                                        </p:cTn>
                                        <p:tgtEl>
                                          <p:spTgt spid="1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Horizontal)">
                                      <p:cBhvr>
                                        <p:cTn id="51" dur="500"/>
                                        <p:tgtEl>
                                          <p:spTgt spid="9"/>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barn(inHorizontal)">
                                      <p:cBhvr>
                                        <p:cTn id="54" dur="500"/>
                                        <p:tgtEl>
                                          <p:spTgt spid="58"/>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262"/>
                                        </p:tgtEl>
                                        <p:attrNameLst>
                                          <p:attrName>style.visibility</p:attrName>
                                        </p:attrNameLst>
                                      </p:cBhvr>
                                      <p:to>
                                        <p:strVal val="visible"/>
                                      </p:to>
                                    </p:set>
                                    <p:animEffect transition="in" filter="barn(inHorizontal)">
                                      <p:cBhvr>
                                        <p:cTn id="57" dur="500"/>
                                        <p:tgtEl>
                                          <p:spTgt spid="262"/>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263"/>
                                        </p:tgtEl>
                                        <p:attrNameLst>
                                          <p:attrName>style.visibility</p:attrName>
                                        </p:attrNameLst>
                                      </p:cBhvr>
                                      <p:to>
                                        <p:strVal val="visible"/>
                                      </p:to>
                                    </p:set>
                                    <p:animEffect transition="in" filter="barn(inHorizontal)">
                                      <p:cBhvr>
                                        <p:cTn id="60" dur="500"/>
                                        <p:tgtEl>
                                          <p:spTgt spid="263"/>
                                        </p:tgtEl>
                                      </p:cBhvr>
                                    </p:animEffect>
                                  </p:childTnLst>
                                </p:cTn>
                              </p:par>
                              <p:par>
                                <p:cTn id="61" presetID="16" presetClass="entr" presetSubtype="26" fill="hold" nodeType="withEffect">
                                  <p:stCondLst>
                                    <p:cond delay="0"/>
                                  </p:stCondLst>
                                  <p:childTnLst>
                                    <p:set>
                                      <p:cBhvr>
                                        <p:cTn id="62" dur="1" fill="hold">
                                          <p:stCondLst>
                                            <p:cond delay="0"/>
                                          </p:stCondLst>
                                        </p:cTn>
                                        <p:tgtEl>
                                          <p:spTgt spid="28674"/>
                                        </p:tgtEl>
                                        <p:attrNameLst>
                                          <p:attrName>style.visibility</p:attrName>
                                        </p:attrNameLst>
                                      </p:cBhvr>
                                      <p:to>
                                        <p:strVal val="visible"/>
                                      </p:to>
                                    </p:set>
                                    <p:animEffect transition="in" filter="barn(inHorizontal)">
                                      <p:cBhvr>
                                        <p:cTn id="63" dur="500"/>
                                        <p:tgtEl>
                                          <p:spTgt spid="28674"/>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down)">
                                      <p:cBhvr>
                                        <p:cTn id="75" dur="500"/>
                                        <p:tgtEl>
                                          <p:spTgt spid="104"/>
                                        </p:tgtEl>
                                      </p:cBhvr>
                                    </p:animEffect>
                                  </p:childTnLst>
                                </p:cTn>
                              </p:par>
                              <p:par>
                                <p:cTn id="76" presetID="22" presetClass="entr" presetSubtype="4"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down)">
                                      <p:cBhvr>
                                        <p:cTn id="81" dur="500"/>
                                        <p:tgtEl>
                                          <p:spTgt spid="61"/>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randombar(horizontal)">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randombar(horizontal)">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42"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Horizontal)">
                                      <p:cBhvr>
                                        <p:cTn id="9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278" grpId="0" animBg="1"/>
      <p:bldP spid="279" grpId="0" animBg="1"/>
      <p:bldP spid="104" grpId="0"/>
      <p:bldP spid="58" grpId="0"/>
      <p:bldP spid="262" grpId="0"/>
      <p:bldP spid="263" grpId="0"/>
      <p:bldP spid="24" grpId="0"/>
      <p:bldP spid="61" grpId="0"/>
      <p:bldP spid="15" grpId="0" animBg="1"/>
      <p:bldP spid="19" grpId="0" animBg="1"/>
      <p:bldP spid="3"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7673238" y="3015921"/>
            <a:ext cx="473729" cy="181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9" name="グループ化 288"/>
          <p:cNvGrpSpPr/>
          <p:nvPr/>
        </p:nvGrpSpPr>
        <p:grpSpPr>
          <a:xfrm flipH="1">
            <a:off x="4942217" y="757944"/>
            <a:ext cx="942722" cy="1041838"/>
            <a:chOff x="4355976" y="514443"/>
            <a:chExt cx="972646" cy="1172242"/>
          </a:xfrm>
        </p:grpSpPr>
        <p:sp>
          <p:nvSpPr>
            <p:cNvPr id="367" name="Freeform 1376"/>
            <p:cNvSpPr>
              <a:spLocks/>
            </p:cNvSpPr>
            <p:nvPr/>
          </p:nvSpPr>
          <p:spPr bwMode="auto">
            <a:xfrm>
              <a:off x="4355976" y="1135502"/>
              <a:ext cx="292523" cy="19975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68" name="Freeform 1362"/>
            <p:cNvSpPr>
              <a:spLocks/>
            </p:cNvSpPr>
            <p:nvPr/>
          </p:nvSpPr>
          <p:spPr bwMode="auto">
            <a:xfrm>
              <a:off x="4535369" y="1222434"/>
              <a:ext cx="657771" cy="46425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69" name="Freeform 1372"/>
            <p:cNvSpPr>
              <a:spLocks/>
            </p:cNvSpPr>
            <p:nvPr/>
          </p:nvSpPr>
          <p:spPr bwMode="auto">
            <a:xfrm>
              <a:off x="4800416" y="1276072"/>
              <a:ext cx="140604" cy="90631"/>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70" name="Freeform 1373"/>
            <p:cNvSpPr>
              <a:spLocks/>
            </p:cNvSpPr>
            <p:nvPr/>
          </p:nvSpPr>
          <p:spPr bwMode="auto">
            <a:xfrm>
              <a:off x="4839203" y="1274223"/>
              <a:ext cx="171312" cy="144269"/>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1374"/>
            <p:cNvSpPr>
              <a:spLocks/>
            </p:cNvSpPr>
            <p:nvPr/>
          </p:nvSpPr>
          <p:spPr bwMode="auto">
            <a:xfrm>
              <a:off x="4717992" y="1264975"/>
              <a:ext cx="79192" cy="9248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Freeform 1375"/>
            <p:cNvSpPr>
              <a:spLocks/>
            </p:cNvSpPr>
            <p:nvPr/>
          </p:nvSpPr>
          <p:spPr bwMode="auto">
            <a:xfrm>
              <a:off x="4735770" y="1394447"/>
              <a:ext cx="38788" cy="24046"/>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 name="Freeform 1377"/>
            <p:cNvSpPr>
              <a:spLocks/>
            </p:cNvSpPr>
            <p:nvPr/>
          </p:nvSpPr>
          <p:spPr bwMode="auto">
            <a:xfrm>
              <a:off x="4407693" y="1244629"/>
              <a:ext cx="40404" cy="31443"/>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 name="Freeform 1378"/>
            <p:cNvSpPr>
              <a:spLocks/>
            </p:cNvSpPr>
            <p:nvPr/>
          </p:nvSpPr>
          <p:spPr bwMode="auto">
            <a:xfrm>
              <a:off x="4482036" y="1222434"/>
              <a:ext cx="53333" cy="48090"/>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Line 1379"/>
            <p:cNvSpPr>
              <a:spLocks noChangeShapeType="1"/>
            </p:cNvSpPr>
            <p:nvPr/>
          </p:nvSpPr>
          <p:spPr bwMode="auto">
            <a:xfrm flipH="1">
              <a:off x="4451329" y="1266825"/>
              <a:ext cx="35555" cy="3514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6" name="月 375"/>
            <p:cNvSpPr/>
            <p:nvPr/>
          </p:nvSpPr>
          <p:spPr>
            <a:xfrm rot="20529866" flipH="1">
              <a:off x="5050841" y="695121"/>
              <a:ext cx="277781" cy="621146"/>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Freeform 696"/>
            <p:cNvSpPr>
              <a:spLocks/>
            </p:cNvSpPr>
            <p:nvPr/>
          </p:nvSpPr>
          <p:spPr bwMode="auto">
            <a:xfrm rot="245351">
              <a:off x="4604187" y="629384"/>
              <a:ext cx="644077" cy="6244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378" name="Freeform 697"/>
            <p:cNvSpPr>
              <a:spLocks/>
            </p:cNvSpPr>
            <p:nvPr/>
          </p:nvSpPr>
          <p:spPr bwMode="auto">
            <a:xfrm rot="245351">
              <a:off x="4634660" y="754382"/>
              <a:ext cx="476495" cy="57237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79" name="Oval 1365"/>
            <p:cNvSpPr>
              <a:spLocks noChangeArrowheads="1"/>
            </p:cNvSpPr>
            <p:nvPr/>
          </p:nvSpPr>
          <p:spPr bwMode="auto">
            <a:xfrm rot="245351">
              <a:off x="4791044" y="970738"/>
              <a:ext cx="19041" cy="314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0" name="Oval 1366"/>
            <p:cNvSpPr>
              <a:spLocks noChangeArrowheads="1"/>
            </p:cNvSpPr>
            <p:nvPr/>
          </p:nvSpPr>
          <p:spPr bwMode="auto">
            <a:xfrm rot="245351">
              <a:off x="4891997" y="967373"/>
              <a:ext cx="19041" cy="314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1" name="Oval 1371"/>
            <p:cNvSpPr>
              <a:spLocks noChangeArrowheads="1"/>
            </p:cNvSpPr>
            <p:nvPr/>
          </p:nvSpPr>
          <p:spPr bwMode="auto">
            <a:xfrm rot="245351">
              <a:off x="4816809" y="1160343"/>
              <a:ext cx="71770" cy="69450"/>
            </a:xfrm>
            <a:prstGeom prst="ellipse">
              <a:avLst/>
            </a:prstGeom>
            <a:solidFill>
              <a:srgbClr val="CC0000"/>
            </a:solidFill>
            <a:ln w="17463">
              <a:solidFill>
                <a:srgbClr val="000000"/>
              </a:solidFill>
              <a:miter lim="800000"/>
              <a:headEnd/>
              <a:tailEnd/>
            </a:ln>
          </p:spPr>
          <p:txBody>
            <a:bodyPr/>
            <a:lstStyle/>
            <a:p>
              <a:endParaRPr lang="ja-JP" altLang="en-US"/>
            </a:p>
          </p:txBody>
        </p:sp>
        <p:grpSp>
          <p:nvGrpSpPr>
            <p:cNvPr id="382" name="グループ化 381"/>
            <p:cNvGrpSpPr/>
            <p:nvPr/>
          </p:nvGrpSpPr>
          <p:grpSpPr>
            <a:xfrm rot="245351">
              <a:off x="4541401" y="514443"/>
              <a:ext cx="737992" cy="421837"/>
              <a:chOff x="6718234" y="594578"/>
              <a:chExt cx="857503" cy="487920"/>
            </a:xfrm>
          </p:grpSpPr>
          <p:sp>
            <p:nvSpPr>
              <p:cNvPr id="38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8" name="テキスト ボックス 387"/>
              <p:cNvSpPr txBox="1"/>
              <p:nvPr/>
            </p:nvSpPr>
            <p:spPr>
              <a:xfrm>
                <a:off x="6746108" y="614665"/>
                <a:ext cx="635606" cy="230832"/>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cxnSp>
          <p:nvCxnSpPr>
            <p:cNvPr id="383" name="直線コネクタ 382"/>
            <p:cNvCxnSpPr/>
            <p:nvPr/>
          </p:nvCxnSpPr>
          <p:spPr>
            <a:xfrm flipH="1">
              <a:off x="4871446" y="809159"/>
              <a:ext cx="113258" cy="116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直線コネクタ 383"/>
            <p:cNvCxnSpPr/>
            <p:nvPr/>
          </p:nvCxnSpPr>
          <p:spPr>
            <a:xfrm>
              <a:off x="4735770" y="817722"/>
              <a:ext cx="104751" cy="123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09" y="1174407"/>
            <a:ext cx="3373703" cy="12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p:cNvSpPr>
            <a:spLocks noChangeArrowheads="1"/>
          </p:cNvSpPr>
          <p:nvPr/>
        </p:nvSpPr>
        <p:spPr bwMode="auto">
          <a:xfrm>
            <a:off x="250825" y="350203"/>
            <a:ext cx="8610600" cy="633439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2" name="テキスト ボックス 1"/>
          <p:cNvSpPr txBox="1"/>
          <p:nvPr/>
        </p:nvSpPr>
        <p:spPr>
          <a:xfrm>
            <a:off x="1920632" y="921480"/>
            <a:ext cx="1261884" cy="307777"/>
          </a:xfrm>
          <a:prstGeom prst="rect">
            <a:avLst/>
          </a:prstGeom>
          <a:noFill/>
        </p:spPr>
        <p:txBody>
          <a:bodyPr wrap="none" rtlCol="0">
            <a:spAutoFit/>
          </a:bodyPr>
          <a:lstStyle/>
          <a:p>
            <a:r>
              <a:rPr kumimoji="1" lang="ja-JP" altLang="en-US" sz="1400" dirty="0"/>
              <a:t>作業時間推移</a:t>
            </a:r>
          </a:p>
        </p:txBody>
      </p:sp>
      <p:sp>
        <p:nvSpPr>
          <p:cNvPr id="7" name="テキスト ボックス 6"/>
          <p:cNvSpPr txBox="1"/>
          <p:nvPr/>
        </p:nvSpPr>
        <p:spPr>
          <a:xfrm>
            <a:off x="4171589" y="2375863"/>
            <a:ext cx="723275" cy="307777"/>
          </a:xfrm>
          <a:prstGeom prst="rect">
            <a:avLst/>
          </a:prstGeom>
          <a:noFill/>
        </p:spPr>
        <p:txBody>
          <a:bodyPr wrap="none" rtlCol="0">
            <a:spAutoFit/>
          </a:bodyPr>
          <a:lstStyle/>
          <a:p>
            <a:r>
              <a:rPr kumimoji="1" lang="ja-JP" altLang="en-US" sz="1400" dirty="0"/>
              <a:t>（回数）</a:t>
            </a:r>
          </a:p>
        </p:txBody>
      </p:sp>
      <p:sp>
        <p:nvSpPr>
          <p:cNvPr id="44" name="テキスト ボックス 43"/>
          <p:cNvSpPr txBox="1"/>
          <p:nvPr/>
        </p:nvSpPr>
        <p:spPr>
          <a:xfrm>
            <a:off x="437064" y="896079"/>
            <a:ext cx="543739" cy="307777"/>
          </a:xfrm>
          <a:prstGeom prst="rect">
            <a:avLst/>
          </a:prstGeom>
          <a:noFill/>
        </p:spPr>
        <p:txBody>
          <a:bodyPr wrap="none" rtlCol="0">
            <a:spAutoFit/>
          </a:bodyPr>
          <a:lstStyle/>
          <a:p>
            <a:r>
              <a:rPr lang="ja-JP" altLang="en-US" sz="1400" dirty="0"/>
              <a:t>（</a:t>
            </a:r>
            <a:r>
              <a:rPr kumimoji="1" lang="ja-JP" altLang="en-US" sz="1400" dirty="0"/>
              <a:t>秒）</a:t>
            </a:r>
          </a:p>
        </p:txBody>
      </p:sp>
      <p:sp>
        <p:nvSpPr>
          <p:cNvPr id="9" name="テキスト ボックス 8"/>
          <p:cNvSpPr txBox="1"/>
          <p:nvPr/>
        </p:nvSpPr>
        <p:spPr>
          <a:xfrm>
            <a:off x="858648" y="2369031"/>
            <a:ext cx="431528" cy="307777"/>
          </a:xfrm>
          <a:prstGeom prst="rect">
            <a:avLst/>
          </a:prstGeom>
          <a:noFill/>
        </p:spPr>
        <p:txBody>
          <a:bodyPr wrap="none" rtlCol="0">
            <a:spAutoFit/>
          </a:bodyPr>
          <a:lstStyle/>
          <a:p>
            <a:r>
              <a:rPr kumimoji="1" lang="ja-JP" altLang="en-US" sz="1400" dirty="0"/>
              <a:t>３０</a:t>
            </a:r>
          </a:p>
        </p:txBody>
      </p:sp>
      <p:sp>
        <p:nvSpPr>
          <p:cNvPr id="45" name="テキスト ボックス 44"/>
          <p:cNvSpPr txBox="1"/>
          <p:nvPr/>
        </p:nvSpPr>
        <p:spPr>
          <a:xfrm>
            <a:off x="1291216" y="2369031"/>
            <a:ext cx="431528" cy="307777"/>
          </a:xfrm>
          <a:prstGeom prst="rect">
            <a:avLst/>
          </a:prstGeom>
          <a:noFill/>
        </p:spPr>
        <p:txBody>
          <a:bodyPr wrap="none" rtlCol="0">
            <a:spAutoFit/>
          </a:bodyPr>
          <a:lstStyle/>
          <a:p>
            <a:r>
              <a:rPr lang="ja-JP" altLang="en-US" sz="1400" dirty="0"/>
              <a:t>６</a:t>
            </a:r>
            <a:r>
              <a:rPr kumimoji="1" lang="ja-JP" altLang="en-US" sz="1400" dirty="0"/>
              <a:t>０</a:t>
            </a:r>
          </a:p>
        </p:txBody>
      </p:sp>
      <p:sp>
        <p:nvSpPr>
          <p:cNvPr id="46" name="テキスト ボックス 45"/>
          <p:cNvSpPr txBox="1"/>
          <p:nvPr/>
        </p:nvSpPr>
        <p:spPr>
          <a:xfrm>
            <a:off x="1705328" y="2369031"/>
            <a:ext cx="431528" cy="307777"/>
          </a:xfrm>
          <a:prstGeom prst="rect">
            <a:avLst/>
          </a:prstGeom>
          <a:noFill/>
        </p:spPr>
        <p:txBody>
          <a:bodyPr wrap="none" rtlCol="0">
            <a:spAutoFit/>
          </a:bodyPr>
          <a:lstStyle/>
          <a:p>
            <a:r>
              <a:rPr lang="ja-JP" altLang="en-US" sz="1400" dirty="0"/>
              <a:t>９</a:t>
            </a:r>
            <a:r>
              <a:rPr kumimoji="1" lang="ja-JP" altLang="en-US" sz="1400" dirty="0"/>
              <a:t>０</a:t>
            </a:r>
          </a:p>
        </p:txBody>
      </p:sp>
      <p:sp>
        <p:nvSpPr>
          <p:cNvPr id="47" name="テキスト ボックス 46"/>
          <p:cNvSpPr txBox="1"/>
          <p:nvPr/>
        </p:nvSpPr>
        <p:spPr>
          <a:xfrm>
            <a:off x="2069136" y="2369031"/>
            <a:ext cx="554960" cy="307777"/>
          </a:xfrm>
          <a:prstGeom prst="rect">
            <a:avLst/>
          </a:prstGeom>
          <a:noFill/>
        </p:spPr>
        <p:txBody>
          <a:bodyPr wrap="none" rtlCol="0">
            <a:spAutoFit/>
          </a:bodyPr>
          <a:lstStyle/>
          <a:p>
            <a:r>
              <a:rPr lang="ja-JP" altLang="en-US" sz="1400" dirty="0"/>
              <a:t>１２</a:t>
            </a:r>
            <a:r>
              <a:rPr kumimoji="1" lang="ja-JP" altLang="en-US" sz="1400" dirty="0"/>
              <a:t>０</a:t>
            </a:r>
          </a:p>
        </p:txBody>
      </p:sp>
      <p:sp>
        <p:nvSpPr>
          <p:cNvPr id="48" name="テキスト ボックス 47"/>
          <p:cNvSpPr txBox="1"/>
          <p:nvPr/>
        </p:nvSpPr>
        <p:spPr>
          <a:xfrm>
            <a:off x="2491224" y="2369031"/>
            <a:ext cx="554960" cy="307777"/>
          </a:xfrm>
          <a:prstGeom prst="rect">
            <a:avLst/>
          </a:prstGeom>
          <a:noFill/>
        </p:spPr>
        <p:txBody>
          <a:bodyPr wrap="none" rtlCol="0">
            <a:spAutoFit/>
          </a:bodyPr>
          <a:lstStyle/>
          <a:p>
            <a:r>
              <a:rPr lang="ja-JP" altLang="en-US" sz="1400" dirty="0"/>
              <a:t>１５</a:t>
            </a:r>
            <a:r>
              <a:rPr kumimoji="1" lang="ja-JP" altLang="en-US" sz="1400" dirty="0"/>
              <a:t>０</a:t>
            </a:r>
          </a:p>
        </p:txBody>
      </p:sp>
      <p:sp>
        <p:nvSpPr>
          <p:cNvPr id="49" name="テキスト ボックス 48"/>
          <p:cNvSpPr txBox="1"/>
          <p:nvPr/>
        </p:nvSpPr>
        <p:spPr>
          <a:xfrm>
            <a:off x="2909624" y="2369031"/>
            <a:ext cx="554960" cy="307777"/>
          </a:xfrm>
          <a:prstGeom prst="rect">
            <a:avLst/>
          </a:prstGeom>
          <a:noFill/>
        </p:spPr>
        <p:txBody>
          <a:bodyPr wrap="none" rtlCol="0">
            <a:spAutoFit/>
          </a:bodyPr>
          <a:lstStyle/>
          <a:p>
            <a:r>
              <a:rPr kumimoji="1" lang="ja-JP" altLang="en-US" sz="1400" dirty="0"/>
              <a:t>１８０</a:t>
            </a:r>
          </a:p>
        </p:txBody>
      </p:sp>
      <p:sp>
        <p:nvSpPr>
          <p:cNvPr id="50" name="テキスト ボックス 49"/>
          <p:cNvSpPr txBox="1"/>
          <p:nvPr/>
        </p:nvSpPr>
        <p:spPr>
          <a:xfrm>
            <a:off x="3341672" y="2369031"/>
            <a:ext cx="554960" cy="307777"/>
          </a:xfrm>
          <a:prstGeom prst="rect">
            <a:avLst/>
          </a:prstGeom>
          <a:noFill/>
        </p:spPr>
        <p:txBody>
          <a:bodyPr wrap="none" rtlCol="0">
            <a:spAutoFit/>
          </a:bodyPr>
          <a:lstStyle/>
          <a:p>
            <a:r>
              <a:rPr lang="ja-JP" altLang="en-US" sz="1400" dirty="0"/>
              <a:t>２１</a:t>
            </a:r>
            <a:r>
              <a:rPr kumimoji="1" lang="ja-JP" altLang="en-US" sz="1400" dirty="0"/>
              <a:t>０</a:t>
            </a:r>
          </a:p>
        </p:txBody>
      </p:sp>
      <p:sp>
        <p:nvSpPr>
          <p:cNvPr id="51" name="テキスト ボックス 50"/>
          <p:cNvSpPr txBox="1"/>
          <p:nvPr/>
        </p:nvSpPr>
        <p:spPr>
          <a:xfrm>
            <a:off x="3763840" y="2369031"/>
            <a:ext cx="554960" cy="307777"/>
          </a:xfrm>
          <a:prstGeom prst="rect">
            <a:avLst/>
          </a:prstGeom>
          <a:noFill/>
        </p:spPr>
        <p:txBody>
          <a:bodyPr wrap="none" rtlCol="0">
            <a:spAutoFit/>
          </a:bodyPr>
          <a:lstStyle/>
          <a:p>
            <a:r>
              <a:rPr lang="ja-JP" altLang="en-US" sz="1400" dirty="0"/>
              <a:t>２４</a:t>
            </a:r>
            <a:r>
              <a:rPr kumimoji="1" lang="ja-JP" altLang="en-US" sz="1400" dirty="0"/>
              <a:t>０</a:t>
            </a:r>
          </a:p>
        </p:txBody>
      </p:sp>
      <p:sp>
        <p:nvSpPr>
          <p:cNvPr id="53" name="テキスト ボックス 52"/>
          <p:cNvSpPr txBox="1"/>
          <p:nvPr/>
        </p:nvSpPr>
        <p:spPr>
          <a:xfrm>
            <a:off x="468064" y="1981487"/>
            <a:ext cx="431528" cy="307777"/>
          </a:xfrm>
          <a:prstGeom prst="rect">
            <a:avLst/>
          </a:prstGeom>
          <a:noFill/>
        </p:spPr>
        <p:txBody>
          <a:bodyPr wrap="none" rtlCol="0">
            <a:spAutoFit/>
          </a:bodyPr>
          <a:lstStyle/>
          <a:p>
            <a:r>
              <a:rPr lang="ja-JP" altLang="en-US" sz="1400" dirty="0"/>
              <a:t>１５</a:t>
            </a:r>
            <a:endParaRPr kumimoji="1" lang="ja-JP" altLang="en-US" sz="1400" dirty="0"/>
          </a:p>
        </p:txBody>
      </p:sp>
      <p:sp>
        <p:nvSpPr>
          <p:cNvPr id="54" name="テキスト ボックス 53"/>
          <p:cNvSpPr txBox="1"/>
          <p:nvPr/>
        </p:nvSpPr>
        <p:spPr>
          <a:xfrm>
            <a:off x="468064" y="1747470"/>
            <a:ext cx="431528" cy="307777"/>
          </a:xfrm>
          <a:prstGeom prst="rect">
            <a:avLst/>
          </a:prstGeom>
          <a:noFill/>
        </p:spPr>
        <p:txBody>
          <a:bodyPr wrap="none" rtlCol="0">
            <a:spAutoFit/>
          </a:bodyPr>
          <a:lstStyle/>
          <a:p>
            <a:r>
              <a:rPr lang="ja-JP" altLang="en-US" sz="1400" dirty="0"/>
              <a:t>１６</a:t>
            </a:r>
            <a:endParaRPr kumimoji="1" lang="ja-JP" altLang="en-US" sz="1400" dirty="0"/>
          </a:p>
        </p:txBody>
      </p:sp>
      <p:sp>
        <p:nvSpPr>
          <p:cNvPr id="55" name="テキスト ボックス 54"/>
          <p:cNvSpPr txBox="1"/>
          <p:nvPr/>
        </p:nvSpPr>
        <p:spPr>
          <a:xfrm>
            <a:off x="572896" y="2301577"/>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8" name="テキスト ボックス 7"/>
          <p:cNvSpPr txBox="1"/>
          <p:nvPr/>
        </p:nvSpPr>
        <p:spPr>
          <a:xfrm>
            <a:off x="489030" y="2168984"/>
            <a:ext cx="338554" cy="307776"/>
          </a:xfrm>
          <a:prstGeom prst="rect">
            <a:avLst/>
          </a:prstGeom>
          <a:noFill/>
        </p:spPr>
        <p:txBody>
          <a:bodyPr vert="eaVert" wrap="square" rtlCol="0">
            <a:spAutoFit/>
          </a:bodyPr>
          <a:lstStyle/>
          <a:p>
            <a:r>
              <a:rPr kumimoji="1" lang="ja-JP" altLang="en-US" sz="1000" dirty="0"/>
              <a:t>・・・</a:t>
            </a:r>
          </a:p>
        </p:txBody>
      </p:sp>
      <p:sp>
        <p:nvSpPr>
          <p:cNvPr id="56" name="テキスト ボックス 55"/>
          <p:cNvSpPr txBox="1"/>
          <p:nvPr/>
        </p:nvSpPr>
        <p:spPr>
          <a:xfrm>
            <a:off x="468064" y="1523494"/>
            <a:ext cx="431528" cy="307777"/>
          </a:xfrm>
          <a:prstGeom prst="rect">
            <a:avLst/>
          </a:prstGeom>
          <a:noFill/>
        </p:spPr>
        <p:txBody>
          <a:bodyPr wrap="none" rtlCol="0">
            <a:spAutoFit/>
          </a:bodyPr>
          <a:lstStyle/>
          <a:p>
            <a:r>
              <a:rPr lang="ja-JP" altLang="en-US" sz="1400" dirty="0"/>
              <a:t>１７</a:t>
            </a:r>
            <a:endParaRPr kumimoji="1" lang="ja-JP" altLang="en-US" sz="1400" dirty="0"/>
          </a:p>
        </p:txBody>
      </p:sp>
      <p:sp>
        <p:nvSpPr>
          <p:cNvPr id="109" name="テキスト ボックス 108"/>
          <p:cNvSpPr txBox="1"/>
          <p:nvPr/>
        </p:nvSpPr>
        <p:spPr>
          <a:xfrm>
            <a:off x="4924034" y="391260"/>
            <a:ext cx="2007281" cy="369332"/>
          </a:xfrm>
          <a:prstGeom prst="rect">
            <a:avLst/>
          </a:prstGeom>
          <a:noFill/>
        </p:spPr>
        <p:txBody>
          <a:bodyPr wrap="none" rtlCol="0">
            <a:spAutoFit/>
          </a:bodyPr>
          <a:lstStyle/>
          <a:p>
            <a:r>
              <a:rPr lang="ja-JP" altLang="en-US" dirty="0"/>
              <a:t>女性陣へ聞き込み</a:t>
            </a:r>
            <a:endParaRPr kumimoji="1" lang="ja-JP" altLang="en-US" dirty="0"/>
          </a:p>
        </p:txBody>
      </p:sp>
      <p:sp>
        <p:nvSpPr>
          <p:cNvPr id="110" name="角丸四角形吹き出し 109"/>
          <p:cNvSpPr/>
          <p:nvPr/>
        </p:nvSpPr>
        <p:spPr>
          <a:xfrm>
            <a:off x="5938947" y="795837"/>
            <a:ext cx="2047603" cy="517440"/>
          </a:xfrm>
          <a:prstGeom prst="wedgeRoundRectCallout">
            <a:avLst>
              <a:gd name="adj1" fmla="val -61182"/>
              <a:gd name="adj2" fmla="val 381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完成品の箱が重くて</a:t>
            </a:r>
            <a:endParaRPr lang="en-US" altLang="ja-JP" sz="1600" dirty="0">
              <a:solidFill>
                <a:schemeClr val="tx1"/>
              </a:solidFill>
            </a:endParaRPr>
          </a:p>
          <a:p>
            <a:pPr algn="ctr"/>
            <a:r>
              <a:rPr lang="ja-JP" altLang="en-US" sz="1600" dirty="0">
                <a:solidFill>
                  <a:schemeClr val="tx1"/>
                </a:solidFill>
              </a:rPr>
              <a:t>大変なんだよね</a:t>
            </a:r>
            <a:endParaRPr lang="en-US" altLang="ja-JP" sz="1600" dirty="0">
              <a:solidFill>
                <a:schemeClr val="tx1"/>
              </a:solidFill>
            </a:endParaRPr>
          </a:p>
        </p:txBody>
      </p:sp>
      <p:sp>
        <p:nvSpPr>
          <p:cNvPr id="111" name="角丸四角形吹き出し 110"/>
          <p:cNvSpPr/>
          <p:nvPr/>
        </p:nvSpPr>
        <p:spPr>
          <a:xfrm>
            <a:off x="5918723" y="1406081"/>
            <a:ext cx="2040367" cy="565238"/>
          </a:xfrm>
          <a:prstGeom prst="wedgeRoundRectCallout">
            <a:avLst>
              <a:gd name="adj1" fmla="val 59773"/>
              <a:gd name="adj2" fmla="val -12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完成品の持ち上げは</a:t>
            </a:r>
            <a:endParaRPr lang="en-US" altLang="ja-JP" sz="1600" dirty="0">
              <a:solidFill>
                <a:schemeClr val="tx1"/>
              </a:solidFill>
            </a:endParaRPr>
          </a:p>
          <a:p>
            <a:pPr algn="ctr"/>
            <a:r>
              <a:rPr lang="ja-JP" altLang="en-US" sz="1600" dirty="0">
                <a:solidFill>
                  <a:schemeClr val="tx1"/>
                </a:solidFill>
              </a:rPr>
              <a:t>腰が痛くなるよ</a:t>
            </a:r>
            <a:endParaRPr lang="en-US" altLang="ja-JP" sz="1600" dirty="0">
              <a:solidFill>
                <a:schemeClr val="tx1"/>
              </a:solidFill>
            </a:endParaRPr>
          </a:p>
        </p:txBody>
      </p:sp>
      <p:sp>
        <p:nvSpPr>
          <p:cNvPr id="148" name="AutoShape 928"/>
          <p:cNvSpPr>
            <a:spLocks noChangeArrowheads="1"/>
          </p:cNvSpPr>
          <p:nvPr/>
        </p:nvSpPr>
        <p:spPr bwMode="auto">
          <a:xfrm>
            <a:off x="324328" y="6109341"/>
            <a:ext cx="8474033"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完成品を持ち上げる時ムリな姿勢で作業していないか？</a:t>
            </a:r>
          </a:p>
        </p:txBody>
      </p:sp>
      <p:grpSp>
        <p:nvGrpSpPr>
          <p:cNvPr id="230" name="グループ化 229"/>
          <p:cNvGrpSpPr/>
          <p:nvPr/>
        </p:nvGrpSpPr>
        <p:grpSpPr>
          <a:xfrm>
            <a:off x="611560" y="3175184"/>
            <a:ext cx="1860797" cy="1412322"/>
            <a:chOff x="500202" y="620688"/>
            <a:chExt cx="2185967" cy="1854360"/>
          </a:xfrm>
        </p:grpSpPr>
        <p:sp>
          <p:nvSpPr>
            <p:cNvPr id="237" name="直方体 236"/>
            <p:cNvSpPr/>
            <p:nvPr/>
          </p:nvSpPr>
          <p:spPr>
            <a:xfrm flipH="1">
              <a:off x="500202" y="1679036"/>
              <a:ext cx="2185967" cy="796012"/>
            </a:xfrm>
            <a:prstGeom prst="cube">
              <a:avLst>
                <a:gd name="adj" fmla="val 54628"/>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直方体 237"/>
            <p:cNvSpPr/>
            <p:nvPr/>
          </p:nvSpPr>
          <p:spPr>
            <a:xfrm flipH="1">
              <a:off x="809581" y="1571294"/>
              <a:ext cx="1876588" cy="517344"/>
            </a:xfrm>
            <a:prstGeom prst="cube">
              <a:avLst>
                <a:gd name="adj" fmla="val 80611"/>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9" name="グループ化 238"/>
            <p:cNvGrpSpPr/>
            <p:nvPr/>
          </p:nvGrpSpPr>
          <p:grpSpPr>
            <a:xfrm flipH="1">
              <a:off x="910175" y="1091494"/>
              <a:ext cx="1775994" cy="803836"/>
              <a:chOff x="6097773" y="2253053"/>
              <a:chExt cx="1720698" cy="777252"/>
            </a:xfrm>
          </p:grpSpPr>
          <p:sp>
            <p:nvSpPr>
              <p:cNvPr id="243" name="直方体 242"/>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4" name="直方体 243"/>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p:cNvSpPr txBox="1"/>
              <p:nvPr/>
            </p:nvSpPr>
            <p:spPr>
              <a:xfrm>
                <a:off x="6441032" y="2587210"/>
                <a:ext cx="792087" cy="312210"/>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240" name="直方体 239"/>
            <p:cNvSpPr/>
            <p:nvPr/>
          </p:nvSpPr>
          <p:spPr>
            <a:xfrm flipH="1">
              <a:off x="710571" y="1247258"/>
              <a:ext cx="198022" cy="648072"/>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ローチャート : 直接アクセス記憶 240"/>
            <p:cNvSpPr/>
            <p:nvPr/>
          </p:nvSpPr>
          <p:spPr>
            <a:xfrm flipH="1">
              <a:off x="611560" y="620688"/>
              <a:ext cx="396044" cy="720080"/>
            </a:xfrm>
            <a:prstGeom prst="flowChartMagneticDrum">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633332" y="703582"/>
              <a:ext cx="72008" cy="55456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7" name="テキスト ボックス 246"/>
          <p:cNvSpPr txBox="1"/>
          <p:nvPr/>
        </p:nvSpPr>
        <p:spPr>
          <a:xfrm>
            <a:off x="1187624" y="3220231"/>
            <a:ext cx="1300356" cy="276999"/>
          </a:xfrm>
          <a:prstGeom prst="rect">
            <a:avLst/>
          </a:prstGeom>
          <a:noFill/>
        </p:spPr>
        <p:txBody>
          <a:bodyPr wrap="none" rtlCol="0">
            <a:spAutoFit/>
          </a:bodyPr>
          <a:lstStyle/>
          <a:p>
            <a:r>
              <a:rPr lang="ja-JP" altLang="en-US" sz="1200" dirty="0"/>
              <a:t>計測器：台はかり</a:t>
            </a:r>
            <a:endParaRPr lang="en-US" altLang="ja-JP" sz="1200" dirty="0"/>
          </a:p>
        </p:txBody>
      </p:sp>
      <p:grpSp>
        <p:nvGrpSpPr>
          <p:cNvPr id="248" name="グループ化 247"/>
          <p:cNvGrpSpPr/>
          <p:nvPr/>
        </p:nvGrpSpPr>
        <p:grpSpPr>
          <a:xfrm flipH="1">
            <a:off x="5033010" y="3121104"/>
            <a:ext cx="1590920" cy="734193"/>
            <a:chOff x="6097773" y="2253053"/>
            <a:chExt cx="1720698" cy="777252"/>
          </a:xfrm>
        </p:grpSpPr>
        <p:sp>
          <p:nvSpPr>
            <p:cNvPr id="249" name="直方体 248"/>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0" name="直方体 249"/>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テキスト ボックス 250"/>
            <p:cNvSpPr txBox="1"/>
            <p:nvPr/>
          </p:nvSpPr>
          <p:spPr>
            <a:xfrm>
              <a:off x="6441032" y="2612538"/>
              <a:ext cx="792087" cy="307777"/>
            </a:xfrm>
            <a:prstGeom prst="rect">
              <a:avLst/>
            </a:prstGeom>
            <a:noFill/>
          </p:spPr>
          <p:txBody>
            <a:bodyPr wrap="square" rtlCol="0">
              <a:spAutoFit/>
            </a:bodyPr>
            <a:lstStyle/>
            <a:p>
              <a:r>
                <a:rPr kumimoji="1" lang="en-US" altLang="ja-JP" sz="14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400" i="1" dirty="0">
                <a:solidFill>
                  <a:srgbClr val="FF0000"/>
                </a:solidFill>
                <a:latin typeface="Nyala" panose="02000504070300020003" pitchFamily="2" charset="0"/>
                <a:cs typeface="Verdana" panose="020B0604030504040204" pitchFamily="34" charset="0"/>
              </a:endParaRPr>
            </a:p>
          </p:txBody>
        </p:sp>
      </p:grpSp>
      <p:sp>
        <p:nvSpPr>
          <p:cNvPr id="252" name="テキスト ボックス 251"/>
          <p:cNvSpPr txBox="1"/>
          <p:nvPr/>
        </p:nvSpPr>
        <p:spPr>
          <a:xfrm>
            <a:off x="6873862" y="3287484"/>
            <a:ext cx="648072" cy="523220"/>
          </a:xfrm>
          <a:prstGeom prst="rect">
            <a:avLst/>
          </a:prstGeom>
          <a:noFill/>
        </p:spPr>
        <p:txBody>
          <a:bodyPr wrap="square" rtlCol="0">
            <a:spAutoFit/>
          </a:bodyPr>
          <a:lstStyle/>
          <a:p>
            <a:r>
              <a:rPr kumimoji="1" lang="ja-JP" altLang="en-US" sz="2800" dirty="0"/>
              <a:t>＝</a:t>
            </a:r>
          </a:p>
        </p:txBody>
      </p:sp>
      <p:sp>
        <p:nvSpPr>
          <p:cNvPr id="254" name="テキスト ボックス 253"/>
          <p:cNvSpPr txBox="1"/>
          <p:nvPr/>
        </p:nvSpPr>
        <p:spPr>
          <a:xfrm>
            <a:off x="323528" y="2868176"/>
            <a:ext cx="3361818" cy="369332"/>
          </a:xfrm>
          <a:prstGeom prst="rect">
            <a:avLst/>
          </a:prstGeom>
          <a:noFill/>
        </p:spPr>
        <p:txBody>
          <a:bodyPr wrap="none" rtlCol="0">
            <a:spAutoFit/>
          </a:bodyPr>
          <a:lstStyle/>
          <a:p>
            <a:r>
              <a:rPr lang="ja-JP" altLang="en-US" b="1" dirty="0"/>
              <a:t>完成品の重量と作業負荷の関係</a:t>
            </a:r>
            <a:endParaRPr lang="en-US" altLang="ja-JP" b="1" dirty="0"/>
          </a:p>
        </p:txBody>
      </p:sp>
      <p:sp>
        <p:nvSpPr>
          <p:cNvPr id="281" name="角丸四角形 280"/>
          <p:cNvSpPr/>
          <p:nvPr/>
        </p:nvSpPr>
        <p:spPr>
          <a:xfrm>
            <a:off x="396652" y="4659452"/>
            <a:ext cx="3885775" cy="1387182"/>
          </a:xfrm>
          <a:prstGeom prst="roundRect">
            <a:avLst>
              <a:gd name="adj" fmla="val 81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テキスト ボックス 282"/>
          <p:cNvSpPr txBox="1"/>
          <p:nvPr/>
        </p:nvSpPr>
        <p:spPr>
          <a:xfrm>
            <a:off x="623872" y="4986774"/>
            <a:ext cx="3617564" cy="1077218"/>
          </a:xfrm>
          <a:prstGeom prst="rect">
            <a:avLst/>
          </a:prstGeom>
          <a:noFill/>
        </p:spPr>
        <p:txBody>
          <a:bodyPr wrap="square" rtlCol="0">
            <a:spAutoFit/>
          </a:bodyPr>
          <a:lstStyle/>
          <a:p>
            <a:r>
              <a:rPr lang="ja-JP" altLang="en-US" sz="1600" dirty="0"/>
              <a:t>‘１８．３月度実績　約１０６０００台</a:t>
            </a:r>
            <a:endParaRPr lang="en-US" altLang="ja-JP" sz="1600" dirty="0"/>
          </a:p>
          <a:p>
            <a:r>
              <a:rPr lang="ja-JP" altLang="en-US" sz="1600" dirty="0"/>
              <a:t>日当り約４８００台</a:t>
            </a:r>
            <a:r>
              <a:rPr lang="en-US" altLang="ja-JP" sz="1600" dirty="0"/>
              <a:t>÷</a:t>
            </a:r>
            <a:r>
              <a:rPr lang="ja-JP" altLang="en-US" sz="1600" dirty="0"/>
              <a:t>２０台（１箱当たり）</a:t>
            </a:r>
            <a:endParaRPr lang="en-US" altLang="ja-JP" sz="1600" dirty="0"/>
          </a:p>
          <a:p>
            <a:r>
              <a:rPr lang="ja-JP" altLang="en-US" sz="1600" dirty="0"/>
              <a:t>日当り約２４０回　完成品を台車から</a:t>
            </a:r>
            <a:endParaRPr lang="en-US" altLang="ja-JP" sz="1600" dirty="0"/>
          </a:p>
          <a:p>
            <a:r>
              <a:rPr lang="ja-JP" altLang="en-US" sz="1600" dirty="0"/>
              <a:t>持ち上げ作業台にのせている</a:t>
            </a:r>
            <a:endParaRPr lang="en-US" altLang="ja-JP" sz="1600" dirty="0"/>
          </a:p>
        </p:txBody>
      </p:sp>
      <p:sp>
        <p:nvSpPr>
          <p:cNvPr id="284" name="テキスト ボックス 283"/>
          <p:cNvSpPr txBox="1"/>
          <p:nvPr/>
        </p:nvSpPr>
        <p:spPr>
          <a:xfrm>
            <a:off x="581710" y="4664234"/>
            <a:ext cx="2198038" cy="369332"/>
          </a:xfrm>
          <a:prstGeom prst="rect">
            <a:avLst/>
          </a:prstGeom>
          <a:noFill/>
        </p:spPr>
        <p:txBody>
          <a:bodyPr wrap="none" rtlCol="0">
            <a:spAutoFit/>
          </a:bodyPr>
          <a:lstStyle/>
          <a:p>
            <a:r>
              <a:rPr lang="ja-JP" altLang="en-US" dirty="0"/>
              <a:t>日当り箱持上げ回数</a:t>
            </a:r>
            <a:endParaRPr lang="en-US" altLang="ja-JP" dirty="0"/>
          </a:p>
        </p:txBody>
      </p:sp>
      <p:grpSp>
        <p:nvGrpSpPr>
          <p:cNvPr id="285" name="グループ化 284"/>
          <p:cNvGrpSpPr/>
          <p:nvPr/>
        </p:nvGrpSpPr>
        <p:grpSpPr>
          <a:xfrm>
            <a:off x="7352571" y="3058256"/>
            <a:ext cx="1113975" cy="860541"/>
            <a:chOff x="1289943" y="1865855"/>
            <a:chExt cx="1714500" cy="1714500"/>
          </a:xfrm>
        </p:grpSpPr>
        <p:pic>
          <p:nvPicPr>
            <p:cNvPr id="286" name="Picture 2" descr="\\asmo.local\fs\ASD17A\受渡場\02.生産2課\12.3係\04.治部\旧GS生産物流（治部・鈴博）\28.QC資料\●１８年QC鈴・内\子供イラスト２\swimming_life_jacket_bo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943" y="186585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7" name="フリーフォーム 286"/>
            <p:cNvSpPr/>
            <p:nvPr/>
          </p:nvSpPr>
          <p:spPr>
            <a:xfrm>
              <a:off x="1848633" y="2764971"/>
              <a:ext cx="589767" cy="696686"/>
            </a:xfrm>
            <a:custGeom>
              <a:avLst/>
              <a:gdLst>
                <a:gd name="connsiteX0" fmla="*/ 110796 w 589767"/>
                <a:gd name="connsiteY0" fmla="*/ 0 h 696686"/>
                <a:gd name="connsiteX1" fmla="*/ 110796 w 589767"/>
                <a:gd name="connsiteY1" fmla="*/ 0 h 696686"/>
                <a:gd name="connsiteX2" fmla="*/ 12824 w 589767"/>
                <a:gd name="connsiteY2" fmla="*/ 65315 h 696686"/>
                <a:gd name="connsiteX3" fmla="*/ 12824 w 589767"/>
                <a:gd name="connsiteY3" fmla="*/ 65315 h 696686"/>
                <a:gd name="connsiteX4" fmla="*/ 12824 w 589767"/>
                <a:gd name="connsiteY4" fmla="*/ 424543 h 696686"/>
                <a:gd name="connsiteX5" fmla="*/ 23710 w 589767"/>
                <a:gd name="connsiteY5" fmla="*/ 587829 h 696686"/>
                <a:gd name="connsiteX6" fmla="*/ 34596 w 589767"/>
                <a:gd name="connsiteY6" fmla="*/ 631372 h 696686"/>
                <a:gd name="connsiteX7" fmla="*/ 45481 w 589767"/>
                <a:gd name="connsiteY7" fmla="*/ 696686 h 696686"/>
                <a:gd name="connsiteX8" fmla="*/ 219653 w 589767"/>
                <a:gd name="connsiteY8" fmla="*/ 685800 h 696686"/>
                <a:gd name="connsiteX9" fmla="*/ 578881 w 589767"/>
                <a:gd name="connsiteY9" fmla="*/ 674915 h 696686"/>
                <a:gd name="connsiteX10" fmla="*/ 578881 w 589767"/>
                <a:gd name="connsiteY10" fmla="*/ 631372 h 696686"/>
                <a:gd name="connsiteX11" fmla="*/ 589767 w 589767"/>
                <a:gd name="connsiteY11" fmla="*/ 76200 h 696686"/>
                <a:gd name="connsiteX12" fmla="*/ 513567 w 589767"/>
                <a:gd name="connsiteY12" fmla="*/ 0 h 696686"/>
                <a:gd name="connsiteX13" fmla="*/ 284967 w 589767"/>
                <a:gd name="connsiteY13" fmla="*/ 185058 h 696686"/>
                <a:gd name="connsiteX14" fmla="*/ 110796 w 589767"/>
                <a:gd name="connsiteY14" fmla="*/ 0 h 69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767" h="696686">
                  <a:moveTo>
                    <a:pt x="110796" y="0"/>
                  </a:moveTo>
                  <a:lnTo>
                    <a:pt x="110796" y="0"/>
                  </a:lnTo>
                  <a:cubicBezTo>
                    <a:pt x="20807" y="67492"/>
                    <a:pt x="59996" y="65315"/>
                    <a:pt x="12824" y="65315"/>
                  </a:cubicBezTo>
                  <a:lnTo>
                    <a:pt x="12824" y="65315"/>
                  </a:lnTo>
                  <a:cubicBezTo>
                    <a:pt x="-6958" y="243350"/>
                    <a:pt x="-1365" y="147869"/>
                    <a:pt x="12824" y="424543"/>
                  </a:cubicBezTo>
                  <a:cubicBezTo>
                    <a:pt x="15618" y="479021"/>
                    <a:pt x="17999" y="533579"/>
                    <a:pt x="23710" y="587829"/>
                  </a:cubicBezTo>
                  <a:cubicBezTo>
                    <a:pt x="25276" y="602708"/>
                    <a:pt x="31662" y="616701"/>
                    <a:pt x="34596" y="631372"/>
                  </a:cubicBezTo>
                  <a:cubicBezTo>
                    <a:pt x="38925" y="653015"/>
                    <a:pt x="41853" y="674915"/>
                    <a:pt x="45481" y="696686"/>
                  </a:cubicBezTo>
                  <a:cubicBezTo>
                    <a:pt x="103538" y="693057"/>
                    <a:pt x="161531" y="688172"/>
                    <a:pt x="219653" y="685800"/>
                  </a:cubicBezTo>
                  <a:cubicBezTo>
                    <a:pt x="339351" y="680914"/>
                    <a:pt x="460435" y="692861"/>
                    <a:pt x="578881" y="674915"/>
                  </a:cubicBezTo>
                  <a:cubicBezTo>
                    <a:pt x="593232" y="672741"/>
                    <a:pt x="578881" y="645886"/>
                    <a:pt x="578881" y="631372"/>
                  </a:cubicBezTo>
                  <a:lnTo>
                    <a:pt x="589767" y="76200"/>
                  </a:lnTo>
                  <a:lnTo>
                    <a:pt x="513567" y="0"/>
                  </a:lnTo>
                  <a:lnTo>
                    <a:pt x="284967" y="185058"/>
                  </a:lnTo>
                  <a:lnTo>
                    <a:pt x="110796" y="0"/>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8" name="正方形/長方形 287"/>
          <p:cNvSpPr/>
          <p:nvPr/>
        </p:nvSpPr>
        <p:spPr>
          <a:xfrm>
            <a:off x="4512909" y="3883649"/>
            <a:ext cx="4535855"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完成品１２㎏は２歳児（平均１２㎏）と同じ</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0" name="正方形/長方形 289"/>
          <p:cNvSpPr/>
          <p:nvPr/>
        </p:nvSpPr>
        <p:spPr>
          <a:xfrm>
            <a:off x="44440" y="2576974"/>
            <a:ext cx="5096802"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女性は回数を重ねるごとに作業時間が遅くなる</a:t>
            </a:r>
            <a:endPar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1" name="正方形/長方形 290"/>
          <p:cNvSpPr/>
          <p:nvPr/>
        </p:nvSpPr>
        <p:spPr>
          <a:xfrm>
            <a:off x="5296607" y="2576974"/>
            <a:ext cx="3883905"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完成品の重さは何キロ？</a:t>
            </a:r>
            <a:endPar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98" name="円形吹き出し 197"/>
          <p:cNvSpPr/>
          <p:nvPr/>
        </p:nvSpPr>
        <p:spPr>
          <a:xfrm>
            <a:off x="5814592" y="5301125"/>
            <a:ext cx="2329638" cy="747439"/>
          </a:xfrm>
          <a:prstGeom prst="wedgeEllipseCallout">
            <a:avLst>
              <a:gd name="adj1" fmla="val -64674"/>
              <a:gd name="adj2" fmla="val -148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0" name="テキスト ボックス 199"/>
          <p:cNvSpPr txBox="1"/>
          <p:nvPr/>
        </p:nvSpPr>
        <p:spPr>
          <a:xfrm>
            <a:off x="6168876" y="5392084"/>
            <a:ext cx="1632178" cy="584775"/>
          </a:xfrm>
          <a:prstGeom prst="rect">
            <a:avLst/>
          </a:prstGeom>
          <a:noFill/>
        </p:spPr>
        <p:txBody>
          <a:bodyPr wrap="none" rtlCol="0">
            <a:spAutoFit/>
          </a:bodyPr>
          <a:lstStyle/>
          <a:p>
            <a:r>
              <a:rPr lang="ja-JP" altLang="en-US" sz="1600" dirty="0"/>
              <a:t>持ち上げる時</a:t>
            </a:r>
            <a:r>
              <a:rPr kumimoji="1" lang="ja-JP" altLang="en-US" sz="1600" dirty="0"/>
              <a:t>の</a:t>
            </a:r>
            <a:endParaRPr kumimoji="1" lang="en-US" altLang="ja-JP" sz="1600" dirty="0"/>
          </a:p>
          <a:p>
            <a:r>
              <a:rPr kumimoji="1" lang="ja-JP" altLang="en-US" sz="1600" dirty="0"/>
              <a:t>姿勢は</a:t>
            </a:r>
            <a:r>
              <a:rPr lang="ja-JP" altLang="en-US" sz="1600" dirty="0"/>
              <a:t>大丈夫？</a:t>
            </a:r>
            <a:endParaRPr kumimoji="1" lang="en-US" altLang="ja-JP" sz="1600" dirty="0"/>
          </a:p>
        </p:txBody>
      </p:sp>
      <p:sp>
        <p:nvSpPr>
          <p:cNvPr id="221" name="テキスト ボックス 220"/>
          <p:cNvSpPr txBox="1"/>
          <p:nvPr/>
        </p:nvSpPr>
        <p:spPr>
          <a:xfrm>
            <a:off x="217796" y="630868"/>
            <a:ext cx="4426212" cy="369332"/>
          </a:xfrm>
          <a:prstGeom prst="rect">
            <a:avLst/>
          </a:prstGeom>
          <a:noFill/>
        </p:spPr>
        <p:txBody>
          <a:bodyPr wrap="none" rtlCol="0">
            <a:spAutoFit/>
          </a:bodyPr>
          <a:lstStyle/>
          <a:p>
            <a:r>
              <a:rPr kumimoji="1" lang="ja-JP" altLang="en-US" b="1" dirty="0"/>
              <a:t>なぜ男性と女性で作業時間に差が出るのか</a:t>
            </a:r>
          </a:p>
        </p:txBody>
      </p:sp>
      <p:grpSp>
        <p:nvGrpSpPr>
          <p:cNvPr id="222" name="Group 850"/>
          <p:cNvGrpSpPr>
            <a:grpSpLocks/>
          </p:cNvGrpSpPr>
          <p:nvPr/>
        </p:nvGrpSpPr>
        <p:grpSpPr bwMode="auto">
          <a:xfrm flipH="1">
            <a:off x="4982567" y="1846639"/>
            <a:ext cx="860794" cy="955702"/>
            <a:chOff x="657" y="1483"/>
            <a:chExt cx="480" cy="566"/>
          </a:xfrm>
        </p:grpSpPr>
        <p:sp>
          <p:nvSpPr>
            <p:cNvPr id="223" name="Freeform 851"/>
            <p:cNvSpPr>
              <a:spLocks/>
            </p:cNvSpPr>
            <p:nvPr/>
          </p:nvSpPr>
          <p:spPr bwMode="auto">
            <a:xfrm flipH="1">
              <a:off x="657" y="1808"/>
              <a:ext cx="433" cy="241"/>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224" name="Line 852"/>
            <p:cNvSpPr>
              <a:spLocks noChangeShapeType="1"/>
            </p:cNvSpPr>
            <p:nvPr/>
          </p:nvSpPr>
          <p:spPr bwMode="auto">
            <a:xfrm flipH="1">
              <a:off x="725" y="1962"/>
              <a:ext cx="11" cy="8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5" name="Freeform 853"/>
            <p:cNvSpPr>
              <a:spLocks/>
            </p:cNvSpPr>
            <p:nvPr/>
          </p:nvSpPr>
          <p:spPr bwMode="auto">
            <a:xfrm flipH="1">
              <a:off x="952" y="1953"/>
              <a:ext cx="19" cy="26"/>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6" name="Freeform 854"/>
            <p:cNvSpPr>
              <a:spLocks/>
            </p:cNvSpPr>
            <p:nvPr/>
          </p:nvSpPr>
          <p:spPr bwMode="auto">
            <a:xfrm flipH="1">
              <a:off x="859" y="1886"/>
              <a:ext cx="59" cy="5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7" name="Freeform 855"/>
            <p:cNvSpPr>
              <a:spLocks/>
            </p:cNvSpPr>
            <p:nvPr/>
          </p:nvSpPr>
          <p:spPr bwMode="auto">
            <a:xfrm flipH="1">
              <a:off x="761" y="1875"/>
              <a:ext cx="60" cy="69"/>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856"/>
            <p:cNvSpPr>
              <a:spLocks/>
            </p:cNvSpPr>
            <p:nvPr/>
          </p:nvSpPr>
          <p:spPr bwMode="auto">
            <a:xfrm flipH="1">
              <a:off x="954" y="1835"/>
              <a:ext cx="12" cy="4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Freeform 857"/>
            <p:cNvSpPr>
              <a:spLocks/>
            </p:cNvSpPr>
            <p:nvPr/>
          </p:nvSpPr>
          <p:spPr bwMode="auto">
            <a:xfrm flipH="1">
              <a:off x="806" y="1892"/>
              <a:ext cx="66" cy="6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1" name="Freeform 858"/>
            <p:cNvSpPr>
              <a:spLocks/>
            </p:cNvSpPr>
            <p:nvPr/>
          </p:nvSpPr>
          <p:spPr bwMode="auto">
            <a:xfrm flipH="1">
              <a:off x="667" y="1483"/>
              <a:ext cx="369" cy="283"/>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232" name="Freeform 859"/>
            <p:cNvSpPr>
              <a:spLocks/>
            </p:cNvSpPr>
            <p:nvPr/>
          </p:nvSpPr>
          <p:spPr bwMode="auto">
            <a:xfrm flipH="1">
              <a:off x="714" y="1540"/>
              <a:ext cx="269" cy="36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233" name="Freeform 860"/>
            <p:cNvSpPr>
              <a:spLocks/>
            </p:cNvSpPr>
            <p:nvPr/>
          </p:nvSpPr>
          <p:spPr bwMode="auto">
            <a:xfrm flipH="1">
              <a:off x="682" y="1648"/>
              <a:ext cx="50" cy="110"/>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4" name="Freeform 861"/>
            <p:cNvSpPr>
              <a:spLocks/>
            </p:cNvSpPr>
            <p:nvPr/>
          </p:nvSpPr>
          <p:spPr bwMode="auto">
            <a:xfrm flipH="1">
              <a:off x="974" y="1654"/>
              <a:ext cx="51" cy="10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35" name="Freeform 862"/>
            <p:cNvSpPr>
              <a:spLocks/>
            </p:cNvSpPr>
            <p:nvPr/>
          </p:nvSpPr>
          <p:spPr bwMode="auto">
            <a:xfrm flipH="1">
              <a:off x="853" y="1616"/>
              <a:ext cx="73" cy="6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6" name="Line 863"/>
            <p:cNvSpPr>
              <a:spLocks noChangeShapeType="1"/>
            </p:cNvSpPr>
            <p:nvPr/>
          </p:nvSpPr>
          <p:spPr bwMode="auto">
            <a:xfrm flipH="1" flipV="1">
              <a:off x="816" y="1613"/>
              <a:ext cx="27" cy="6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2" name="Oval 864"/>
            <p:cNvSpPr>
              <a:spLocks noChangeArrowheads="1"/>
            </p:cNvSpPr>
            <p:nvPr/>
          </p:nvSpPr>
          <p:spPr bwMode="auto">
            <a:xfrm flipH="1">
              <a:off x="855" y="1648"/>
              <a:ext cx="28" cy="5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92" name="Oval 865"/>
            <p:cNvSpPr>
              <a:spLocks noChangeArrowheads="1"/>
            </p:cNvSpPr>
            <p:nvPr/>
          </p:nvSpPr>
          <p:spPr bwMode="auto">
            <a:xfrm flipH="1">
              <a:off x="812" y="1652"/>
              <a:ext cx="25" cy="5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93" name="Freeform 866"/>
            <p:cNvSpPr>
              <a:spLocks/>
            </p:cNvSpPr>
            <p:nvPr/>
          </p:nvSpPr>
          <p:spPr bwMode="auto">
            <a:xfrm flipH="1">
              <a:off x="698" y="1673"/>
              <a:ext cx="15" cy="62"/>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867"/>
            <p:cNvSpPr>
              <a:spLocks/>
            </p:cNvSpPr>
            <p:nvPr/>
          </p:nvSpPr>
          <p:spPr bwMode="auto">
            <a:xfrm flipH="1">
              <a:off x="996" y="1690"/>
              <a:ext cx="12" cy="52"/>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5" name="Freeform 868"/>
            <p:cNvSpPr>
              <a:spLocks/>
            </p:cNvSpPr>
            <p:nvPr/>
          </p:nvSpPr>
          <p:spPr bwMode="auto">
            <a:xfrm flipH="1">
              <a:off x="971" y="1725"/>
              <a:ext cx="166" cy="16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96" name="Freeform 869"/>
            <p:cNvSpPr>
              <a:spLocks/>
            </p:cNvSpPr>
            <p:nvPr/>
          </p:nvSpPr>
          <p:spPr bwMode="auto">
            <a:xfrm flipH="1">
              <a:off x="1011" y="1694"/>
              <a:ext cx="52" cy="4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97" name="Freeform 870"/>
            <p:cNvSpPr>
              <a:spLocks/>
            </p:cNvSpPr>
            <p:nvPr/>
          </p:nvSpPr>
          <p:spPr bwMode="auto">
            <a:xfrm flipH="1">
              <a:off x="986" y="1783"/>
              <a:ext cx="14" cy="3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Freeform 871"/>
            <p:cNvSpPr>
              <a:spLocks/>
            </p:cNvSpPr>
            <p:nvPr/>
          </p:nvSpPr>
          <p:spPr bwMode="auto">
            <a:xfrm flipH="1">
              <a:off x="993" y="1804"/>
              <a:ext cx="13" cy="30"/>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9" name="Freeform 872"/>
            <p:cNvSpPr>
              <a:spLocks/>
            </p:cNvSpPr>
            <p:nvPr/>
          </p:nvSpPr>
          <p:spPr bwMode="auto">
            <a:xfrm flipH="1">
              <a:off x="1002" y="1818"/>
              <a:ext cx="9" cy="29"/>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0" name="Freeform 873"/>
            <p:cNvSpPr>
              <a:spLocks/>
            </p:cNvSpPr>
            <p:nvPr/>
          </p:nvSpPr>
          <p:spPr bwMode="auto">
            <a:xfrm flipH="1">
              <a:off x="1021" y="1823"/>
              <a:ext cx="47" cy="41"/>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1" name="Freeform 874"/>
            <p:cNvSpPr>
              <a:spLocks/>
            </p:cNvSpPr>
            <p:nvPr/>
          </p:nvSpPr>
          <p:spPr bwMode="auto">
            <a:xfrm flipH="1">
              <a:off x="1017" y="1752"/>
              <a:ext cx="35" cy="49"/>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875"/>
            <p:cNvSpPr>
              <a:spLocks/>
            </p:cNvSpPr>
            <p:nvPr/>
          </p:nvSpPr>
          <p:spPr bwMode="auto">
            <a:xfrm flipH="1">
              <a:off x="792" y="1765"/>
              <a:ext cx="113" cy="9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sp>
        <p:nvSpPr>
          <p:cNvPr id="312" name="Text Box 879"/>
          <p:cNvSpPr txBox="1">
            <a:spLocks noChangeArrowheads="1"/>
          </p:cNvSpPr>
          <p:nvPr/>
        </p:nvSpPr>
        <p:spPr bwMode="auto">
          <a:xfrm>
            <a:off x="5250491" y="2650560"/>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grpSp>
        <p:nvGrpSpPr>
          <p:cNvPr id="313" name="グループ化 312"/>
          <p:cNvGrpSpPr/>
          <p:nvPr/>
        </p:nvGrpSpPr>
        <p:grpSpPr>
          <a:xfrm rot="245351">
            <a:off x="5164652" y="1680778"/>
            <a:ext cx="686198" cy="489735"/>
            <a:chOff x="6718234" y="594578"/>
            <a:chExt cx="857503" cy="487920"/>
          </a:xfrm>
        </p:grpSpPr>
        <p:sp>
          <p:nvSpPr>
            <p:cNvPr id="314"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 name="テキスト ボックス 316"/>
            <p:cNvSpPr txBox="1"/>
            <p:nvPr/>
          </p:nvSpPr>
          <p:spPr>
            <a:xfrm>
              <a:off x="6781845" y="641246"/>
              <a:ext cx="754785" cy="220703"/>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nvGrpSpPr>
          <p:cNvPr id="323" name="グループ化 322"/>
          <p:cNvGrpSpPr/>
          <p:nvPr/>
        </p:nvGrpSpPr>
        <p:grpSpPr>
          <a:xfrm>
            <a:off x="4774324" y="5028416"/>
            <a:ext cx="806419" cy="909410"/>
            <a:chOff x="4867024" y="1526733"/>
            <a:chExt cx="1011103" cy="1133772"/>
          </a:xfrm>
        </p:grpSpPr>
        <p:grpSp>
          <p:nvGrpSpPr>
            <p:cNvPr id="324" name="グループ化 323"/>
            <p:cNvGrpSpPr/>
            <p:nvPr/>
          </p:nvGrpSpPr>
          <p:grpSpPr>
            <a:xfrm>
              <a:off x="4912774" y="1611384"/>
              <a:ext cx="846139" cy="797998"/>
              <a:chOff x="5574145" y="5223068"/>
              <a:chExt cx="485881" cy="460369"/>
            </a:xfrm>
          </p:grpSpPr>
          <p:sp>
            <p:nvSpPr>
              <p:cNvPr id="348"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49"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0"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1" name="Freeform 542"/>
              <p:cNvSpPr>
                <a:spLocks/>
              </p:cNvSpPr>
              <p:nvPr/>
            </p:nvSpPr>
            <p:spPr bwMode="auto">
              <a:xfrm>
                <a:off x="5819939" y="5504263"/>
                <a:ext cx="159715" cy="917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52"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3"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4"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5"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6"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7" name="Freeform 549"/>
              <p:cNvSpPr>
                <a:spLocks/>
              </p:cNvSpPr>
              <p:nvPr/>
            </p:nvSpPr>
            <p:spPr bwMode="auto">
              <a:xfrm>
                <a:off x="5855445" y="5625533"/>
                <a:ext cx="53885" cy="57904"/>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8" name="Freeform 550"/>
              <p:cNvSpPr>
                <a:spLocks/>
              </p:cNvSpPr>
              <p:nvPr/>
            </p:nvSpPr>
            <p:spPr bwMode="auto">
              <a:xfrm>
                <a:off x="5787860" y="5621959"/>
                <a:ext cx="108684" cy="61478"/>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9" name="Freeform 551"/>
              <p:cNvSpPr>
                <a:spLocks/>
              </p:cNvSpPr>
              <p:nvPr/>
            </p:nvSpPr>
            <p:spPr bwMode="auto">
              <a:xfrm>
                <a:off x="5905677" y="5629107"/>
                <a:ext cx="36532" cy="45036"/>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25" name="Freeform 1407"/>
            <p:cNvSpPr>
              <a:spLocks/>
            </p:cNvSpPr>
            <p:nvPr/>
          </p:nvSpPr>
          <p:spPr bwMode="auto">
            <a:xfrm>
              <a:off x="4867024" y="2319468"/>
              <a:ext cx="1011103" cy="341037"/>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26" name="Freeform 1408"/>
            <p:cNvSpPr>
              <a:spLocks/>
            </p:cNvSpPr>
            <p:nvPr/>
          </p:nvSpPr>
          <p:spPr bwMode="auto">
            <a:xfrm>
              <a:off x="4979737" y="1710199"/>
              <a:ext cx="692855" cy="354450"/>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327" name="Freeform 1418"/>
            <p:cNvSpPr>
              <a:spLocks/>
            </p:cNvSpPr>
            <p:nvPr/>
          </p:nvSpPr>
          <p:spPr bwMode="auto">
            <a:xfrm>
              <a:off x="5327823" y="2373114"/>
              <a:ext cx="121001" cy="95797"/>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28" name="Line 1419"/>
            <p:cNvSpPr>
              <a:spLocks noChangeShapeType="1"/>
            </p:cNvSpPr>
            <p:nvPr/>
          </p:nvSpPr>
          <p:spPr bwMode="auto">
            <a:xfrm flipH="1">
              <a:off x="5251575" y="2532139"/>
              <a:ext cx="23206" cy="613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9" name="Line 1420"/>
            <p:cNvSpPr>
              <a:spLocks noChangeShapeType="1"/>
            </p:cNvSpPr>
            <p:nvPr/>
          </p:nvSpPr>
          <p:spPr bwMode="auto">
            <a:xfrm>
              <a:off x="5511808" y="2520643"/>
              <a:ext cx="39781" cy="7280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0" name="Freeform 1421"/>
            <p:cNvSpPr>
              <a:spLocks/>
            </p:cNvSpPr>
            <p:nvPr/>
          </p:nvSpPr>
          <p:spPr bwMode="auto">
            <a:xfrm>
              <a:off x="5251575" y="2346291"/>
              <a:ext cx="147522" cy="1149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422"/>
            <p:cNvSpPr>
              <a:spLocks/>
            </p:cNvSpPr>
            <p:nvPr/>
          </p:nvSpPr>
          <p:spPr bwMode="auto">
            <a:xfrm>
              <a:off x="5438876" y="2359704"/>
              <a:ext cx="112713" cy="9771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Freeform 1423"/>
            <p:cNvSpPr>
              <a:spLocks/>
            </p:cNvSpPr>
            <p:nvPr/>
          </p:nvSpPr>
          <p:spPr bwMode="auto">
            <a:xfrm>
              <a:off x="4988025" y="2409518"/>
              <a:ext cx="223769" cy="16093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3" name="Line 1424"/>
            <p:cNvSpPr>
              <a:spLocks noChangeShapeType="1"/>
            </p:cNvSpPr>
            <p:nvPr/>
          </p:nvSpPr>
          <p:spPr bwMode="auto">
            <a:xfrm flipH="1">
              <a:off x="5064272" y="2497652"/>
              <a:ext cx="26521" cy="49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4" name="Line 1425"/>
            <p:cNvSpPr>
              <a:spLocks noChangeShapeType="1"/>
            </p:cNvSpPr>
            <p:nvPr/>
          </p:nvSpPr>
          <p:spPr bwMode="auto">
            <a:xfrm flipH="1">
              <a:off x="5117313" y="2507230"/>
              <a:ext cx="18233" cy="4789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5" name="Freeform 1426"/>
            <p:cNvSpPr>
              <a:spLocks/>
            </p:cNvSpPr>
            <p:nvPr/>
          </p:nvSpPr>
          <p:spPr bwMode="auto">
            <a:xfrm>
              <a:off x="5072560" y="2468912"/>
              <a:ext cx="94480" cy="19159"/>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Freeform 1427"/>
            <p:cNvSpPr>
              <a:spLocks/>
            </p:cNvSpPr>
            <p:nvPr/>
          </p:nvSpPr>
          <p:spPr bwMode="auto">
            <a:xfrm>
              <a:off x="5654358" y="2332880"/>
              <a:ext cx="200564" cy="19542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7" name="Freeform 1428"/>
            <p:cNvSpPr>
              <a:spLocks/>
            </p:cNvSpPr>
            <p:nvPr/>
          </p:nvSpPr>
          <p:spPr bwMode="auto">
            <a:xfrm>
              <a:off x="5762099" y="2432509"/>
              <a:ext cx="58014" cy="13411"/>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8" name="Freeform 1429"/>
            <p:cNvSpPr>
              <a:spLocks/>
            </p:cNvSpPr>
            <p:nvPr/>
          </p:nvSpPr>
          <p:spPr bwMode="auto">
            <a:xfrm>
              <a:off x="5757126" y="2468912"/>
              <a:ext cx="49726" cy="15328"/>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9" name="Freeform 1430"/>
            <p:cNvSpPr>
              <a:spLocks/>
            </p:cNvSpPr>
            <p:nvPr/>
          </p:nvSpPr>
          <p:spPr bwMode="auto">
            <a:xfrm>
              <a:off x="5704084" y="2396106"/>
              <a:ext cx="34809" cy="82386"/>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40" name="グループ化 339"/>
            <p:cNvGrpSpPr/>
            <p:nvPr/>
          </p:nvGrpSpPr>
          <p:grpSpPr>
            <a:xfrm flipH="1">
              <a:off x="4946894" y="1526733"/>
              <a:ext cx="828770" cy="437320"/>
              <a:chOff x="9769104" y="1376617"/>
              <a:chExt cx="761054" cy="437320"/>
            </a:xfrm>
          </p:grpSpPr>
          <p:sp>
            <p:nvSpPr>
              <p:cNvPr id="341"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2"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43" name="Group 1526"/>
              <p:cNvGrpSpPr>
                <a:grpSpLocks/>
              </p:cNvGrpSpPr>
              <p:nvPr/>
            </p:nvGrpSpPr>
            <p:grpSpPr bwMode="auto">
              <a:xfrm>
                <a:off x="9769104" y="1376617"/>
                <a:ext cx="761054" cy="437320"/>
                <a:chOff x="7259" y="1752"/>
                <a:chExt cx="405" cy="211"/>
              </a:xfrm>
            </p:grpSpPr>
            <p:sp>
              <p:nvSpPr>
                <p:cNvPr id="345"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6"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7"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44" name="テキスト ボックス 343"/>
              <p:cNvSpPr txBox="1"/>
              <p:nvPr/>
            </p:nvSpPr>
            <p:spPr>
              <a:xfrm>
                <a:off x="9785891" y="1393855"/>
                <a:ext cx="619054" cy="231235"/>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sp>
        <p:nvSpPr>
          <p:cNvPr id="207" name="Text Box 882"/>
          <p:cNvSpPr txBox="1">
            <a:spLocks noChangeArrowheads="1"/>
          </p:cNvSpPr>
          <p:nvPr/>
        </p:nvSpPr>
        <p:spPr bwMode="auto">
          <a:xfrm>
            <a:off x="4932982" y="5845761"/>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内藤</a:t>
            </a:r>
          </a:p>
        </p:txBody>
      </p:sp>
      <p:sp>
        <p:nvSpPr>
          <p:cNvPr id="209" name="Text Box 880"/>
          <p:cNvSpPr txBox="1">
            <a:spLocks noChangeArrowheads="1"/>
          </p:cNvSpPr>
          <p:nvPr/>
        </p:nvSpPr>
        <p:spPr bwMode="auto">
          <a:xfrm>
            <a:off x="5400093" y="144516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5" name="テキスト ボックス 4"/>
          <p:cNvSpPr txBox="1"/>
          <p:nvPr/>
        </p:nvSpPr>
        <p:spPr>
          <a:xfrm>
            <a:off x="4101237" y="1688168"/>
            <a:ext cx="902811" cy="307777"/>
          </a:xfrm>
          <a:prstGeom prst="rect">
            <a:avLst/>
          </a:prstGeom>
          <a:noFill/>
        </p:spPr>
        <p:txBody>
          <a:bodyPr wrap="none" rtlCol="0">
            <a:spAutoFit/>
          </a:bodyPr>
          <a:lstStyle/>
          <a:p>
            <a:r>
              <a:rPr kumimoji="1" lang="ja-JP" altLang="en-US" sz="1400" dirty="0">
                <a:solidFill>
                  <a:srgbClr val="FF0000"/>
                </a:solidFill>
              </a:rPr>
              <a:t>標準時間</a:t>
            </a:r>
          </a:p>
        </p:txBody>
      </p:sp>
      <p:sp>
        <p:nvSpPr>
          <p:cNvPr id="218" name="テキスト ボックス 217"/>
          <p:cNvSpPr txBox="1"/>
          <p:nvPr/>
        </p:nvSpPr>
        <p:spPr>
          <a:xfrm>
            <a:off x="468064" y="1299500"/>
            <a:ext cx="431528" cy="307777"/>
          </a:xfrm>
          <a:prstGeom prst="rect">
            <a:avLst/>
          </a:prstGeom>
          <a:noFill/>
        </p:spPr>
        <p:txBody>
          <a:bodyPr wrap="none" rtlCol="0">
            <a:spAutoFit/>
          </a:bodyPr>
          <a:lstStyle/>
          <a:p>
            <a:r>
              <a:rPr lang="ja-JP" altLang="en-US" sz="1400" dirty="0"/>
              <a:t>１８</a:t>
            </a:r>
            <a:endParaRPr kumimoji="1" lang="ja-JP" altLang="en-US" sz="1400" dirty="0"/>
          </a:p>
        </p:txBody>
      </p:sp>
      <p:sp>
        <p:nvSpPr>
          <p:cNvPr id="215" name="テキスト ボックス 214"/>
          <p:cNvSpPr txBox="1"/>
          <p:nvPr/>
        </p:nvSpPr>
        <p:spPr>
          <a:xfrm>
            <a:off x="468064" y="1061623"/>
            <a:ext cx="431528" cy="307777"/>
          </a:xfrm>
          <a:prstGeom prst="rect">
            <a:avLst/>
          </a:prstGeom>
          <a:noFill/>
        </p:spPr>
        <p:txBody>
          <a:bodyPr wrap="none" rtlCol="0">
            <a:spAutoFit/>
          </a:bodyPr>
          <a:lstStyle/>
          <a:p>
            <a:r>
              <a:rPr lang="ja-JP" altLang="en-US" sz="1400" dirty="0"/>
              <a:t>１９</a:t>
            </a:r>
            <a:endParaRPr kumimoji="1" lang="ja-JP" altLang="en-US" sz="1400" dirty="0"/>
          </a:p>
        </p:txBody>
      </p:sp>
      <p:sp>
        <p:nvSpPr>
          <p:cNvPr id="366" name="Text Box 880"/>
          <p:cNvSpPr txBox="1">
            <a:spLocks noChangeArrowheads="1"/>
          </p:cNvSpPr>
          <p:nvPr/>
        </p:nvSpPr>
        <p:spPr bwMode="auto">
          <a:xfrm>
            <a:off x="7855237" y="5210122"/>
            <a:ext cx="848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1" name="角丸四角形吹き出し 10"/>
          <p:cNvSpPr/>
          <p:nvPr/>
        </p:nvSpPr>
        <p:spPr>
          <a:xfrm>
            <a:off x="2592842" y="3608439"/>
            <a:ext cx="1835142" cy="743441"/>
          </a:xfrm>
          <a:prstGeom prst="wedgeRoundRectCallout">
            <a:avLst>
              <a:gd name="adj1" fmla="val -72593"/>
              <a:gd name="adj2" fmla="val -37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2742803" y="3666195"/>
            <a:ext cx="1568301" cy="646331"/>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完成品の重さ１２㎏</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55" name="テキスト ボックス 254"/>
          <p:cNvSpPr txBox="1"/>
          <p:nvPr/>
        </p:nvSpPr>
        <p:spPr>
          <a:xfrm>
            <a:off x="3805571" y="3012192"/>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18.5.23</a:t>
            </a:r>
            <a:endParaRPr kumimoji="1" lang="ja-JP" altLang="en-US" sz="1200" dirty="0"/>
          </a:p>
        </p:txBody>
      </p:sp>
      <p:sp>
        <p:nvSpPr>
          <p:cNvPr id="256" name="Rectangle 219"/>
          <p:cNvSpPr>
            <a:spLocks noChangeArrowheads="1"/>
          </p:cNvSpPr>
          <p:nvPr/>
        </p:nvSpPr>
        <p:spPr bwMode="auto">
          <a:xfrm>
            <a:off x="3841368" y="3084200"/>
            <a:ext cx="1018664" cy="50208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原田・中村</a:t>
            </a:r>
          </a:p>
        </p:txBody>
      </p:sp>
      <p:sp>
        <p:nvSpPr>
          <p:cNvPr id="257" name="テキスト ボックス 256"/>
          <p:cNvSpPr txBox="1"/>
          <p:nvPr/>
        </p:nvSpPr>
        <p:spPr>
          <a:xfrm>
            <a:off x="7884368" y="328151"/>
            <a:ext cx="771365" cy="276999"/>
          </a:xfrm>
          <a:prstGeom prst="rect">
            <a:avLst/>
          </a:prstGeom>
          <a:noFill/>
        </p:spPr>
        <p:txBody>
          <a:bodyPr wrap="none" rtlCol="0">
            <a:spAutoFit/>
          </a:bodyPr>
          <a:lstStyle/>
          <a:p>
            <a:r>
              <a:rPr kumimoji="1" lang="ja-JP" altLang="en-US" sz="1000" dirty="0"/>
              <a:t>　</a:t>
            </a:r>
            <a:r>
              <a:rPr kumimoji="1" lang="en-US" altLang="ja-JP" sz="1000" dirty="0"/>
              <a:t>‘</a:t>
            </a:r>
            <a:r>
              <a:rPr lang="en-US" altLang="ja-JP" sz="1200" dirty="0"/>
              <a:t>18.5.20</a:t>
            </a:r>
            <a:endParaRPr kumimoji="1" lang="ja-JP" altLang="en-US" sz="1000" dirty="0"/>
          </a:p>
        </p:txBody>
      </p:sp>
      <p:sp>
        <p:nvSpPr>
          <p:cNvPr id="6" name="テキスト ボックス 5"/>
          <p:cNvSpPr txBox="1"/>
          <p:nvPr/>
        </p:nvSpPr>
        <p:spPr>
          <a:xfrm>
            <a:off x="8152829" y="491912"/>
            <a:ext cx="492443" cy="276999"/>
          </a:xfrm>
          <a:prstGeom prst="rect">
            <a:avLst/>
          </a:prstGeom>
          <a:noFill/>
        </p:spPr>
        <p:txBody>
          <a:bodyPr wrap="none" rtlCol="0">
            <a:spAutoFit/>
          </a:bodyPr>
          <a:lstStyle/>
          <a:p>
            <a:r>
              <a:rPr lang="ja-JP" altLang="en-US" sz="1200" dirty="0"/>
              <a:t>全員</a:t>
            </a:r>
            <a:endParaRPr kumimoji="1" lang="ja-JP" altLang="en-US" sz="1200" dirty="0"/>
          </a:p>
        </p:txBody>
      </p:sp>
      <p:sp>
        <p:nvSpPr>
          <p:cNvPr id="12" name="角丸四角形吹き出し 11"/>
          <p:cNvSpPr/>
          <p:nvPr/>
        </p:nvSpPr>
        <p:spPr>
          <a:xfrm>
            <a:off x="4576238" y="4252981"/>
            <a:ext cx="3050344" cy="719314"/>
          </a:xfrm>
          <a:prstGeom prst="wedgeRoundRectCallout">
            <a:avLst>
              <a:gd name="adj1" fmla="val 60355"/>
              <a:gd name="adj2" fmla="val 363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でも重さを軽くすることも、</a:t>
            </a:r>
            <a:r>
              <a:rPr lang="ja-JP" altLang="en-US" sz="1600" dirty="0">
                <a:solidFill>
                  <a:schemeClr val="tx1"/>
                </a:solidFill>
              </a:rPr>
              <a:t>回数を</a:t>
            </a:r>
            <a:endParaRPr lang="en-US" altLang="ja-JP" sz="1600" dirty="0">
              <a:solidFill>
                <a:schemeClr val="tx1"/>
              </a:solidFill>
            </a:endParaRPr>
          </a:p>
          <a:p>
            <a:pPr algn="ctr"/>
            <a:r>
              <a:rPr lang="ja-JP" altLang="en-US" sz="1600" dirty="0">
                <a:solidFill>
                  <a:schemeClr val="tx1"/>
                </a:solidFill>
              </a:rPr>
              <a:t>減らすこともできないし・・・</a:t>
            </a:r>
            <a:endParaRPr kumimoji="1" lang="ja-JP" altLang="en-US" sz="1600" dirty="0">
              <a:solidFill>
                <a:schemeClr val="tx1"/>
              </a:solidFill>
            </a:endParaRPr>
          </a:p>
        </p:txBody>
      </p:sp>
      <p:grpSp>
        <p:nvGrpSpPr>
          <p:cNvPr id="219" name="グループ化 218"/>
          <p:cNvGrpSpPr/>
          <p:nvPr/>
        </p:nvGrpSpPr>
        <p:grpSpPr>
          <a:xfrm flipH="1">
            <a:off x="7862325" y="1072604"/>
            <a:ext cx="936036" cy="1186390"/>
            <a:chOff x="6589929" y="2500033"/>
            <a:chExt cx="898521" cy="1145525"/>
          </a:xfrm>
        </p:grpSpPr>
        <p:grpSp>
          <p:nvGrpSpPr>
            <p:cNvPr id="258" name="グループ化 257"/>
            <p:cNvGrpSpPr/>
            <p:nvPr/>
          </p:nvGrpSpPr>
          <p:grpSpPr>
            <a:xfrm>
              <a:off x="6644332" y="3095673"/>
              <a:ext cx="844118" cy="549885"/>
              <a:chOff x="3603193" y="3820739"/>
              <a:chExt cx="881567" cy="569957"/>
            </a:xfrm>
          </p:grpSpPr>
          <p:sp>
            <p:nvSpPr>
              <p:cNvPr id="272"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73"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74"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75"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0"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60" name="Freeform 696"/>
            <p:cNvSpPr>
              <a:spLocks/>
            </p:cNvSpPr>
            <p:nvPr/>
          </p:nvSpPr>
          <p:spPr bwMode="auto">
            <a:xfrm>
              <a:off x="6616679" y="2617719"/>
              <a:ext cx="676011" cy="59523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61" name="Freeform 697"/>
            <p:cNvSpPr>
              <a:spLocks/>
            </p:cNvSpPr>
            <p:nvPr/>
          </p:nvSpPr>
          <p:spPr bwMode="auto">
            <a:xfrm flipH="1">
              <a:off x="6736399" y="2725944"/>
              <a:ext cx="467177" cy="52759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262" name="グループ化 261"/>
            <p:cNvGrpSpPr/>
            <p:nvPr/>
          </p:nvGrpSpPr>
          <p:grpSpPr>
            <a:xfrm rot="21354649" flipH="1">
              <a:off x="6589929" y="2500033"/>
              <a:ext cx="744122" cy="420843"/>
              <a:chOff x="6718234" y="594578"/>
              <a:chExt cx="857503" cy="487920"/>
            </a:xfrm>
          </p:grpSpPr>
          <p:sp>
            <p:nvSpPr>
              <p:cNvPr id="26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 name="テキスト ボックス 270"/>
              <p:cNvSpPr txBox="1"/>
              <p:nvPr/>
            </p:nvSpPr>
            <p:spPr>
              <a:xfrm>
                <a:off x="6784215" y="623074"/>
                <a:ext cx="726269" cy="283861"/>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63" name="Oval 1371"/>
            <p:cNvSpPr>
              <a:spLocks noChangeArrowheads="1"/>
            </p:cNvSpPr>
            <p:nvPr/>
          </p:nvSpPr>
          <p:spPr bwMode="auto">
            <a:xfrm flipH="1">
              <a:off x="6943895" y="3106971"/>
              <a:ext cx="79849" cy="77501"/>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64" name="Oval 1366"/>
            <p:cNvSpPr>
              <a:spLocks noChangeArrowheads="1"/>
            </p:cNvSpPr>
            <p:nvPr/>
          </p:nvSpPr>
          <p:spPr bwMode="auto">
            <a:xfrm flipH="1">
              <a:off x="6964742" y="2940997"/>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5" name="Oval 1366"/>
            <p:cNvSpPr>
              <a:spLocks noChangeArrowheads="1"/>
            </p:cNvSpPr>
            <p:nvPr/>
          </p:nvSpPr>
          <p:spPr bwMode="auto">
            <a:xfrm flipH="1">
              <a:off x="7077777" y="2948321"/>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cxnSp>
          <p:nvCxnSpPr>
            <p:cNvPr id="266" name="直線コネクタ 265"/>
            <p:cNvCxnSpPr/>
            <p:nvPr/>
          </p:nvCxnSpPr>
          <p:spPr>
            <a:xfrm>
              <a:off x="7069338" y="2840673"/>
              <a:ext cx="108012" cy="1061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p:nvPr/>
          </p:nvCxnSpPr>
          <p:spPr>
            <a:xfrm flipV="1">
              <a:off x="6861975" y="2872814"/>
              <a:ext cx="108012" cy="722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0" name="Text Box 880"/>
          <p:cNvSpPr txBox="1">
            <a:spLocks noChangeArrowheads="1"/>
          </p:cNvSpPr>
          <p:nvPr/>
        </p:nvSpPr>
        <p:spPr bwMode="auto">
          <a:xfrm>
            <a:off x="8258297" y="212902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0" name="テキスト ボックス 9"/>
          <p:cNvSpPr txBox="1"/>
          <p:nvPr/>
        </p:nvSpPr>
        <p:spPr>
          <a:xfrm>
            <a:off x="4127565" y="1213637"/>
            <a:ext cx="543739" cy="310855"/>
          </a:xfrm>
          <a:prstGeom prst="rect">
            <a:avLst/>
          </a:prstGeom>
          <a:noFill/>
        </p:spPr>
        <p:txBody>
          <a:bodyPr wrap="none" rtlCol="0">
            <a:spAutoFit/>
          </a:bodyPr>
          <a:lstStyle/>
          <a:p>
            <a:r>
              <a:rPr kumimoji="1" lang="ja-JP" altLang="en-US" sz="1400" dirty="0"/>
              <a:t>女性</a:t>
            </a:r>
          </a:p>
        </p:txBody>
      </p:sp>
      <p:cxnSp>
        <p:nvCxnSpPr>
          <p:cNvPr id="15" name="直線コネクタ 14"/>
          <p:cNvCxnSpPr/>
          <p:nvPr/>
        </p:nvCxnSpPr>
        <p:spPr>
          <a:xfrm>
            <a:off x="881073" y="1832184"/>
            <a:ext cx="325039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4131333" y="1876896"/>
            <a:ext cx="543739" cy="307777"/>
          </a:xfrm>
          <a:prstGeom prst="rect">
            <a:avLst/>
          </a:prstGeom>
          <a:noFill/>
        </p:spPr>
        <p:txBody>
          <a:bodyPr wrap="none" rtlCol="0">
            <a:spAutoFit/>
          </a:bodyPr>
          <a:lstStyle/>
          <a:p>
            <a:r>
              <a:rPr lang="ja-JP" altLang="en-US" sz="1400" dirty="0"/>
              <a:t>男性</a:t>
            </a:r>
            <a:endParaRPr kumimoji="1" lang="ja-JP" altLang="en-US" sz="1400" dirty="0"/>
          </a:p>
        </p:txBody>
      </p:sp>
      <p:sp>
        <p:nvSpPr>
          <p:cNvPr id="112" name="角丸四角形吹き出し 111"/>
          <p:cNvSpPr/>
          <p:nvPr/>
        </p:nvSpPr>
        <p:spPr>
          <a:xfrm>
            <a:off x="5918724" y="2037606"/>
            <a:ext cx="2354990" cy="539368"/>
          </a:xfrm>
          <a:prstGeom prst="wedgeRoundRectCallout">
            <a:avLst>
              <a:gd name="adj1" fmla="val -57158"/>
              <a:gd name="adj2" fmla="val 1545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完成品の重さと作業負荷の関連を調べてみよう</a:t>
            </a:r>
            <a:endParaRPr lang="en-US" altLang="ja-JP" sz="1600" dirty="0">
              <a:solidFill>
                <a:schemeClr val="tx1"/>
              </a:solidFill>
            </a:endParaRPr>
          </a:p>
        </p:txBody>
      </p:sp>
      <p:grpSp>
        <p:nvGrpSpPr>
          <p:cNvPr id="13" name="グループ化 12"/>
          <p:cNvGrpSpPr/>
          <p:nvPr/>
        </p:nvGrpSpPr>
        <p:grpSpPr>
          <a:xfrm>
            <a:off x="7672413" y="4196779"/>
            <a:ext cx="1100407" cy="1280316"/>
            <a:chOff x="9832330" y="2717167"/>
            <a:chExt cx="936036" cy="1186390"/>
          </a:xfrm>
        </p:grpSpPr>
        <p:grpSp>
          <p:nvGrpSpPr>
            <p:cNvPr id="389" name="グループ化 388"/>
            <p:cNvGrpSpPr/>
            <p:nvPr/>
          </p:nvGrpSpPr>
          <p:grpSpPr>
            <a:xfrm flipH="1">
              <a:off x="9832330" y="3334056"/>
              <a:ext cx="879362" cy="569501"/>
              <a:chOff x="3603193" y="3820739"/>
              <a:chExt cx="881567" cy="569957"/>
            </a:xfrm>
          </p:grpSpPr>
          <p:sp>
            <p:nvSpPr>
              <p:cNvPr id="402"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03"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404"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05"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90" name="Freeform 696"/>
            <p:cNvSpPr>
              <a:spLocks/>
            </p:cNvSpPr>
            <p:nvPr/>
          </p:nvSpPr>
          <p:spPr bwMode="auto">
            <a:xfrm flipH="1">
              <a:off x="10036263" y="2839051"/>
              <a:ext cx="704236" cy="61647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391" name="Freeform 697"/>
            <p:cNvSpPr>
              <a:spLocks/>
            </p:cNvSpPr>
            <p:nvPr/>
          </p:nvSpPr>
          <p:spPr bwMode="auto">
            <a:xfrm>
              <a:off x="10129098" y="2951137"/>
              <a:ext cx="486683" cy="54641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2" name="グループ化 391"/>
            <p:cNvGrpSpPr/>
            <p:nvPr/>
          </p:nvGrpSpPr>
          <p:grpSpPr>
            <a:xfrm rot="245351">
              <a:off x="9993175" y="2717167"/>
              <a:ext cx="775191" cy="435856"/>
              <a:chOff x="6718234" y="594578"/>
              <a:chExt cx="857503" cy="487920"/>
            </a:xfrm>
          </p:grpSpPr>
          <p:sp>
            <p:nvSpPr>
              <p:cNvPr id="39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 name="テキスト ボックス 400"/>
              <p:cNvSpPr txBox="1"/>
              <p:nvPr/>
            </p:nvSpPr>
            <p:spPr>
              <a:xfrm>
                <a:off x="6813913" y="627705"/>
                <a:ext cx="726269" cy="271375"/>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394" name="Oval 1366"/>
            <p:cNvSpPr>
              <a:spLocks noChangeArrowheads="1"/>
            </p:cNvSpPr>
            <p:nvPr/>
          </p:nvSpPr>
          <p:spPr bwMode="auto">
            <a:xfrm>
              <a:off x="10355834" y="3173862"/>
              <a:ext cx="22070" cy="363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5" name="Oval 1366"/>
            <p:cNvSpPr>
              <a:spLocks noChangeArrowheads="1"/>
            </p:cNvSpPr>
            <p:nvPr/>
          </p:nvSpPr>
          <p:spPr bwMode="auto">
            <a:xfrm>
              <a:off x="10238080" y="3181447"/>
              <a:ext cx="22070" cy="363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4" name="Freeform 701"/>
            <p:cNvSpPr>
              <a:spLocks/>
            </p:cNvSpPr>
            <p:nvPr/>
          </p:nvSpPr>
          <p:spPr bwMode="auto">
            <a:xfrm rot="245351">
              <a:off x="10344040" y="3046911"/>
              <a:ext cx="96405" cy="6803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 name="Freeform 702"/>
            <p:cNvSpPr>
              <a:spLocks/>
            </p:cNvSpPr>
            <p:nvPr/>
          </p:nvSpPr>
          <p:spPr bwMode="auto">
            <a:xfrm rot="245351">
              <a:off x="10157460" y="3053108"/>
              <a:ext cx="93156" cy="4971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9" name="Oval 1371"/>
            <p:cNvSpPr>
              <a:spLocks noChangeArrowheads="1"/>
            </p:cNvSpPr>
            <p:nvPr/>
          </p:nvSpPr>
          <p:spPr bwMode="auto">
            <a:xfrm rot="245351">
              <a:off x="10317430" y="3334517"/>
              <a:ext cx="84676" cy="74293"/>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212"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１３</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現状把握２</a:t>
            </a:r>
          </a:p>
        </p:txBody>
      </p:sp>
      <p:sp>
        <p:nvSpPr>
          <p:cNvPr id="214" name="テキスト ボックス 213"/>
          <p:cNvSpPr txBox="1"/>
          <p:nvPr/>
        </p:nvSpPr>
        <p:spPr>
          <a:xfrm>
            <a:off x="8230345" y="35332"/>
            <a:ext cx="851871" cy="369332"/>
          </a:xfrm>
          <a:prstGeom prst="rect">
            <a:avLst/>
          </a:prstGeom>
          <a:noFill/>
        </p:spPr>
        <p:txBody>
          <a:bodyPr wrap="square" rtlCol="0">
            <a:spAutoFit/>
          </a:bodyPr>
          <a:lstStyle/>
          <a:p>
            <a:r>
              <a:rPr kumimoji="1" lang="en-US" altLang="ja-JP" dirty="0"/>
              <a:t>12/21</a:t>
            </a:r>
            <a:endParaRPr kumimoji="1" lang="ja-JP" altLang="en-US" dirty="0"/>
          </a:p>
        </p:txBody>
      </p:sp>
    </p:spTree>
    <p:extLst>
      <p:ext uri="{BB962C8B-B14F-4D97-AF65-F5344CB8AC3E}">
        <p14:creationId xmlns:p14="http://schemas.microsoft.com/office/powerpoint/2010/main" val="22519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
                                        <p:tgtEl>
                                          <p:spTgt spid="2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500"/>
                                        <p:tgtEl>
                                          <p:spTgt spid="1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fade">
                                      <p:cBhvr>
                                        <p:cTn id="19" dur="500"/>
                                        <p:tgtEl>
                                          <p:spTgt spid="291"/>
                                        </p:tgtEl>
                                      </p:cBhvr>
                                    </p:animEffect>
                                  </p:childTnLst>
                                </p:cTn>
                              </p:par>
                              <p:par>
                                <p:cTn id="20" presetID="10" presetClass="entr" presetSubtype="0"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500"/>
                                        <p:tgtEl>
                                          <p:spTgt spid="2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2"/>
                                        </p:tgtEl>
                                        <p:attrNameLst>
                                          <p:attrName>style.visibility</p:attrName>
                                        </p:attrNameLst>
                                      </p:cBhvr>
                                      <p:to>
                                        <p:strVal val="visible"/>
                                      </p:to>
                                    </p:set>
                                    <p:animEffect transition="in" filter="fade">
                                      <p:cBhvr>
                                        <p:cTn id="25" dur="500"/>
                                        <p:tgtEl>
                                          <p:spTgt spid="312"/>
                                        </p:tgtEl>
                                      </p:cBhvr>
                                    </p:animEffect>
                                  </p:childTnLst>
                                </p:cTn>
                              </p:par>
                              <p:par>
                                <p:cTn id="26" presetID="10" presetClass="entr" presetSubtype="0" fill="hold" nodeType="withEffect">
                                  <p:stCondLst>
                                    <p:cond delay="0"/>
                                  </p:stCondLst>
                                  <p:childTnLst>
                                    <p:set>
                                      <p:cBhvr>
                                        <p:cTn id="27" dur="1" fill="hold">
                                          <p:stCondLst>
                                            <p:cond delay="0"/>
                                          </p:stCondLst>
                                        </p:cTn>
                                        <p:tgtEl>
                                          <p:spTgt spid="313"/>
                                        </p:tgtEl>
                                        <p:attrNameLst>
                                          <p:attrName>style.visibility</p:attrName>
                                        </p:attrNameLst>
                                      </p:cBhvr>
                                      <p:to>
                                        <p:strVal val="visible"/>
                                      </p:to>
                                    </p:set>
                                    <p:animEffect transition="in" filter="fade">
                                      <p:cBhvr>
                                        <p:cTn id="28" dur="500"/>
                                        <p:tgtEl>
                                          <p:spTgt spid="3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fade">
                                      <p:cBhvr>
                                        <p:cTn id="31" dur="500"/>
                                        <p:tgtEl>
                                          <p:spTgt spid="2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7"/>
                                        </p:tgtEl>
                                        <p:attrNameLst>
                                          <p:attrName>style.visibility</p:attrName>
                                        </p:attrNameLst>
                                      </p:cBhvr>
                                      <p:to>
                                        <p:strVal val="visible"/>
                                      </p:to>
                                    </p:set>
                                    <p:animEffect transition="in" filter="fade">
                                      <p:cBhvr>
                                        <p:cTn id="34" dur="500"/>
                                        <p:tgtEl>
                                          <p:spTgt spid="2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fade">
                                      <p:cBhvr>
                                        <p:cTn id="40" dur="500"/>
                                        <p:tgtEl>
                                          <p:spTgt spid="2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0"/>
                                        </p:tgtEl>
                                        <p:attrNameLst>
                                          <p:attrName>style.visibility</p:attrName>
                                        </p:attrNameLst>
                                      </p:cBhvr>
                                      <p:to>
                                        <p:strVal val="visible"/>
                                      </p:to>
                                    </p:set>
                                    <p:animEffect transition="in" filter="fade">
                                      <p:cBhvr>
                                        <p:cTn id="43" dur="500"/>
                                        <p:tgtEl>
                                          <p:spTgt spid="2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500"/>
                                        <p:tgtEl>
                                          <p:spTgt spid="1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30"/>
                                        </p:tgtEl>
                                        <p:attrNameLst>
                                          <p:attrName>style.visibility</p:attrName>
                                        </p:attrNameLst>
                                      </p:cBhvr>
                                      <p:to>
                                        <p:strVal val="visible"/>
                                      </p:to>
                                    </p:set>
                                    <p:animEffect transition="in" filter="randombar(horizontal)">
                                      <p:cBhvr>
                                        <p:cTn id="51" dur="500"/>
                                        <p:tgtEl>
                                          <p:spTgt spid="230"/>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47"/>
                                        </p:tgtEl>
                                        <p:attrNameLst>
                                          <p:attrName>style.visibility</p:attrName>
                                        </p:attrNameLst>
                                      </p:cBhvr>
                                      <p:to>
                                        <p:strVal val="visible"/>
                                      </p:to>
                                    </p:set>
                                    <p:animEffect transition="in" filter="randombar(horizontal)">
                                      <p:cBhvr>
                                        <p:cTn id="54" dur="500"/>
                                        <p:tgtEl>
                                          <p:spTgt spid="24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54"/>
                                        </p:tgtEl>
                                        <p:attrNameLst>
                                          <p:attrName>style.visibility</p:attrName>
                                        </p:attrNameLst>
                                      </p:cBhvr>
                                      <p:to>
                                        <p:strVal val="visible"/>
                                      </p:to>
                                    </p:set>
                                    <p:animEffect transition="in" filter="randombar(horizontal)">
                                      <p:cBhvr>
                                        <p:cTn id="57" dur="500"/>
                                        <p:tgtEl>
                                          <p:spTgt spid="25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81"/>
                                        </p:tgtEl>
                                        <p:attrNameLst>
                                          <p:attrName>style.visibility</p:attrName>
                                        </p:attrNameLst>
                                      </p:cBhvr>
                                      <p:to>
                                        <p:strVal val="visible"/>
                                      </p:to>
                                    </p:set>
                                    <p:animEffect transition="in" filter="randombar(horizontal)">
                                      <p:cBhvr>
                                        <p:cTn id="60" dur="500"/>
                                        <p:tgtEl>
                                          <p:spTgt spid="28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83"/>
                                        </p:tgtEl>
                                        <p:attrNameLst>
                                          <p:attrName>style.visibility</p:attrName>
                                        </p:attrNameLst>
                                      </p:cBhvr>
                                      <p:to>
                                        <p:strVal val="visible"/>
                                      </p:to>
                                    </p:set>
                                    <p:animEffect transition="in" filter="randombar(horizontal)">
                                      <p:cBhvr>
                                        <p:cTn id="63" dur="500"/>
                                        <p:tgtEl>
                                          <p:spTgt spid="28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4"/>
                                        </p:tgtEl>
                                        <p:attrNameLst>
                                          <p:attrName>style.visibility</p:attrName>
                                        </p:attrNameLst>
                                      </p:cBhvr>
                                      <p:to>
                                        <p:strVal val="visible"/>
                                      </p:to>
                                    </p:set>
                                    <p:animEffect transition="in" filter="randombar(horizontal)">
                                      <p:cBhvr>
                                        <p:cTn id="66" dur="500"/>
                                        <p:tgtEl>
                                          <p:spTgt spid="284"/>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randombar(horizontal)">
                                      <p:cBhvr>
                                        <p:cTn id="69" dur="500"/>
                                        <p:tgtEl>
                                          <p:spTgt spid="1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99"/>
                                        </p:tgtEl>
                                        <p:attrNameLst>
                                          <p:attrName>style.visibility</p:attrName>
                                        </p:attrNameLst>
                                      </p:cBhvr>
                                      <p:to>
                                        <p:strVal val="visible"/>
                                      </p:to>
                                    </p:set>
                                    <p:animEffect transition="in" filter="randombar(horizontal)">
                                      <p:cBhvr>
                                        <p:cTn id="72" dur="500"/>
                                        <p:tgtEl>
                                          <p:spTgt spid="19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55"/>
                                        </p:tgtEl>
                                        <p:attrNameLst>
                                          <p:attrName>style.visibility</p:attrName>
                                        </p:attrNameLst>
                                      </p:cBhvr>
                                      <p:to>
                                        <p:strVal val="visible"/>
                                      </p:to>
                                    </p:set>
                                    <p:animEffect transition="in" filter="randombar(horizontal)">
                                      <p:cBhvr>
                                        <p:cTn id="75" dur="500"/>
                                        <p:tgtEl>
                                          <p:spTgt spid="255"/>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6"/>
                                        </p:tgtEl>
                                        <p:attrNameLst>
                                          <p:attrName>style.visibility</p:attrName>
                                        </p:attrNameLst>
                                      </p:cBhvr>
                                      <p:to>
                                        <p:strVal val="visible"/>
                                      </p:to>
                                    </p:set>
                                    <p:animEffect transition="in" filter="randombar(horizontal)">
                                      <p:cBhvr>
                                        <p:cTn id="78" dur="500"/>
                                        <p:tgtEl>
                                          <p:spTgt spid="25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par>
                                <p:cTn id="84" presetID="22" presetClass="entr" presetSubtype="8" fill="hold" nodeType="withEffect">
                                  <p:stCondLst>
                                    <p:cond delay="0"/>
                                  </p:stCondLst>
                                  <p:childTnLst>
                                    <p:set>
                                      <p:cBhvr>
                                        <p:cTn id="85" dur="1" fill="hold">
                                          <p:stCondLst>
                                            <p:cond delay="0"/>
                                          </p:stCondLst>
                                        </p:cTn>
                                        <p:tgtEl>
                                          <p:spTgt spid="248"/>
                                        </p:tgtEl>
                                        <p:attrNameLst>
                                          <p:attrName>style.visibility</p:attrName>
                                        </p:attrNameLst>
                                      </p:cBhvr>
                                      <p:to>
                                        <p:strVal val="visible"/>
                                      </p:to>
                                    </p:set>
                                    <p:animEffect transition="in" filter="wipe(left)">
                                      <p:cBhvr>
                                        <p:cTn id="86" dur="500"/>
                                        <p:tgtEl>
                                          <p:spTgt spid="24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2"/>
                                        </p:tgtEl>
                                        <p:attrNameLst>
                                          <p:attrName>style.visibility</p:attrName>
                                        </p:attrNameLst>
                                      </p:cBhvr>
                                      <p:to>
                                        <p:strVal val="visible"/>
                                      </p:to>
                                    </p:set>
                                    <p:animEffect transition="in" filter="wipe(left)">
                                      <p:cBhvr>
                                        <p:cTn id="89" dur="500"/>
                                        <p:tgtEl>
                                          <p:spTgt spid="252"/>
                                        </p:tgtEl>
                                      </p:cBhvr>
                                    </p:animEffect>
                                  </p:childTnLst>
                                </p:cTn>
                              </p:par>
                              <p:par>
                                <p:cTn id="90" presetID="22" presetClass="entr" presetSubtype="8" fill="hold" nodeType="withEffect">
                                  <p:stCondLst>
                                    <p:cond delay="0"/>
                                  </p:stCondLst>
                                  <p:childTnLst>
                                    <p:set>
                                      <p:cBhvr>
                                        <p:cTn id="91" dur="1" fill="hold">
                                          <p:stCondLst>
                                            <p:cond delay="0"/>
                                          </p:stCondLst>
                                        </p:cTn>
                                        <p:tgtEl>
                                          <p:spTgt spid="285"/>
                                        </p:tgtEl>
                                        <p:attrNameLst>
                                          <p:attrName>style.visibility</p:attrName>
                                        </p:attrNameLst>
                                      </p:cBhvr>
                                      <p:to>
                                        <p:strVal val="visible"/>
                                      </p:to>
                                    </p:set>
                                    <p:animEffect transition="in" filter="wipe(left)">
                                      <p:cBhvr>
                                        <p:cTn id="92" dur="500"/>
                                        <p:tgtEl>
                                          <p:spTgt spid="28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Effect transition="in" filter="fade">
                                      <p:cBhvr>
                                        <p:cTn id="95" dur="500"/>
                                        <p:tgtEl>
                                          <p:spTgt spid="28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66"/>
                                        </p:tgtEl>
                                        <p:attrNameLst>
                                          <p:attrName>style.visibility</p:attrName>
                                        </p:attrNameLst>
                                      </p:cBhvr>
                                      <p:to>
                                        <p:strVal val="visible"/>
                                      </p:to>
                                    </p:set>
                                    <p:animEffect transition="in" filter="fade">
                                      <p:cBhvr>
                                        <p:cTn id="100" dur="500"/>
                                        <p:tgtEl>
                                          <p:spTgt spid="36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nodeType="with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07"/>
                                        </p:tgtEl>
                                        <p:attrNameLst>
                                          <p:attrName>style.visibility</p:attrName>
                                        </p:attrNameLst>
                                      </p:cBhvr>
                                      <p:to>
                                        <p:strVal val="visible"/>
                                      </p:to>
                                    </p:set>
                                    <p:animEffect transition="in" filter="fade">
                                      <p:cBhvr>
                                        <p:cTn id="111" dur="500"/>
                                        <p:tgtEl>
                                          <p:spTgt spid="20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8"/>
                                        </p:tgtEl>
                                        <p:attrNameLst>
                                          <p:attrName>style.visibility</p:attrName>
                                        </p:attrNameLst>
                                      </p:cBhvr>
                                      <p:to>
                                        <p:strVal val="visible"/>
                                      </p:to>
                                    </p:set>
                                    <p:animEffect transition="in" filter="fade">
                                      <p:cBhvr>
                                        <p:cTn id="114" dur="500"/>
                                        <p:tgtEl>
                                          <p:spTgt spid="19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00"/>
                                        </p:tgtEl>
                                        <p:attrNameLst>
                                          <p:attrName>style.visibility</p:attrName>
                                        </p:attrNameLst>
                                      </p:cBhvr>
                                      <p:to>
                                        <p:strVal val="visible"/>
                                      </p:to>
                                    </p:set>
                                    <p:animEffect transition="in" filter="fade">
                                      <p:cBhvr>
                                        <p:cTn id="117" dur="500"/>
                                        <p:tgtEl>
                                          <p:spTgt spid="200"/>
                                        </p:tgtEl>
                                      </p:cBhvr>
                                    </p:animEffect>
                                  </p:childTnLst>
                                </p:cTn>
                              </p:par>
                              <p:par>
                                <p:cTn id="118" presetID="10" presetClass="entr" presetSubtype="0" fill="hold" nodeType="withEffect">
                                  <p:stCondLst>
                                    <p:cond delay="0"/>
                                  </p:stCondLst>
                                  <p:childTnLst>
                                    <p:set>
                                      <p:cBhvr>
                                        <p:cTn id="119" dur="1" fill="hold">
                                          <p:stCondLst>
                                            <p:cond delay="0"/>
                                          </p:stCondLst>
                                        </p:cTn>
                                        <p:tgtEl>
                                          <p:spTgt spid="323"/>
                                        </p:tgtEl>
                                        <p:attrNameLst>
                                          <p:attrName>style.visibility</p:attrName>
                                        </p:attrNameLst>
                                      </p:cBhvr>
                                      <p:to>
                                        <p:strVal val="visible"/>
                                      </p:to>
                                    </p:set>
                                    <p:animEffect transition="in" filter="fade">
                                      <p:cBhvr>
                                        <p:cTn id="120" dur="500"/>
                                        <p:tgtEl>
                                          <p:spTgt spid="323"/>
                                        </p:tgtEl>
                                      </p:cBhvr>
                                    </p:animEffect>
                                  </p:childTnLst>
                                </p:cTn>
                              </p:par>
                            </p:childTnLst>
                          </p:cTn>
                        </p:par>
                        <p:par>
                          <p:cTn id="121" fill="hold">
                            <p:stCondLst>
                              <p:cond delay="500"/>
                            </p:stCondLst>
                            <p:childTnLst>
                              <p:par>
                                <p:cTn id="122" presetID="16" presetClass="entr" presetSubtype="42" fill="hold" grpId="0" nodeType="afterEffect">
                                  <p:stCondLst>
                                    <p:cond delay="0"/>
                                  </p:stCondLst>
                                  <p:childTnLst>
                                    <p:set>
                                      <p:cBhvr>
                                        <p:cTn id="123" dur="1" fill="hold">
                                          <p:stCondLst>
                                            <p:cond delay="0"/>
                                          </p:stCondLst>
                                        </p:cTn>
                                        <p:tgtEl>
                                          <p:spTgt spid="148"/>
                                        </p:tgtEl>
                                        <p:attrNameLst>
                                          <p:attrName>style.visibility</p:attrName>
                                        </p:attrNameLst>
                                      </p:cBhvr>
                                      <p:to>
                                        <p:strVal val="visible"/>
                                      </p:to>
                                    </p:set>
                                    <p:animEffect transition="in" filter="barn(outHorizontal)">
                                      <p:cBhvr>
                                        <p:cTn id="12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9" grpId="0"/>
      <p:bldP spid="110" grpId="0" animBg="1"/>
      <p:bldP spid="111" grpId="0" animBg="1"/>
      <p:bldP spid="148" grpId="0" animBg="1"/>
      <p:bldP spid="247" grpId="0"/>
      <p:bldP spid="252" grpId="0"/>
      <p:bldP spid="254" grpId="0"/>
      <p:bldP spid="281" grpId="0" animBg="1"/>
      <p:bldP spid="283" grpId="0"/>
      <p:bldP spid="284" grpId="0"/>
      <p:bldP spid="288" grpId="0"/>
      <p:bldP spid="291" grpId="0"/>
      <p:bldP spid="198" grpId="0" animBg="1"/>
      <p:bldP spid="200" grpId="0"/>
      <p:bldP spid="312" grpId="0"/>
      <p:bldP spid="207" grpId="0"/>
      <p:bldP spid="209" grpId="0"/>
      <p:bldP spid="366" grpId="0"/>
      <p:bldP spid="11" grpId="0" animBg="1"/>
      <p:bldP spid="199" grpId="0"/>
      <p:bldP spid="255" grpId="0"/>
      <p:bldP spid="256" grpId="0"/>
      <p:bldP spid="257" grpId="0"/>
      <p:bldP spid="6" grpId="0"/>
      <p:bldP spid="12" grpId="0" animBg="1"/>
      <p:bldP spid="210" grpId="0"/>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1275975" y="923960"/>
            <a:ext cx="1799815" cy="493398"/>
          </a:xfrm>
          <a:prstGeom prst="wedgeRoundRectCallout">
            <a:avLst>
              <a:gd name="adj1" fmla="val -59762"/>
              <a:gd name="adj2" fmla="val 528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1" name="グループ化 210"/>
          <p:cNvGrpSpPr/>
          <p:nvPr/>
        </p:nvGrpSpPr>
        <p:grpSpPr>
          <a:xfrm>
            <a:off x="2820958" y="1580919"/>
            <a:ext cx="1246986" cy="1961599"/>
            <a:chOff x="5392887" y="623904"/>
            <a:chExt cx="1374222" cy="2184310"/>
          </a:xfrm>
        </p:grpSpPr>
        <p:pic>
          <p:nvPicPr>
            <p:cNvPr id="2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887" y="623904"/>
              <a:ext cx="1355779" cy="21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3" name="グループ化 212"/>
            <p:cNvGrpSpPr/>
            <p:nvPr/>
          </p:nvGrpSpPr>
          <p:grpSpPr>
            <a:xfrm>
              <a:off x="6011402" y="692696"/>
              <a:ext cx="755707" cy="1866994"/>
              <a:chOff x="6011402" y="692696"/>
              <a:chExt cx="755707" cy="1866994"/>
            </a:xfrm>
          </p:grpSpPr>
          <p:sp>
            <p:nvSpPr>
              <p:cNvPr id="214" name="正方形/長方形 213"/>
              <p:cNvSpPr/>
              <p:nvPr/>
            </p:nvSpPr>
            <p:spPr>
              <a:xfrm>
                <a:off x="6011402" y="1796566"/>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正方形/長方形 214"/>
              <p:cNvSpPr/>
              <p:nvPr/>
            </p:nvSpPr>
            <p:spPr>
              <a:xfrm rot="16200000">
                <a:off x="5674601" y="2176411"/>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正方形/長方形 215"/>
              <p:cNvSpPr/>
              <p:nvPr/>
            </p:nvSpPr>
            <p:spPr>
              <a:xfrm rot="16200000">
                <a:off x="5810752" y="1603332"/>
                <a:ext cx="1866994"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p:cNvSpPr/>
              <p:nvPr/>
            </p:nvSpPr>
            <p:spPr>
              <a:xfrm rot="16200000">
                <a:off x="6198350" y="1514619"/>
                <a:ext cx="5374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6444209" y="1224650"/>
                <a:ext cx="27717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2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086116"/>
            <a:ext cx="1779731" cy="142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8" name="グループ化 7"/>
          <p:cNvGrpSpPr/>
          <p:nvPr/>
        </p:nvGrpSpPr>
        <p:grpSpPr>
          <a:xfrm>
            <a:off x="251730" y="4719984"/>
            <a:ext cx="1113377" cy="869256"/>
            <a:chOff x="10043036" y="2719235"/>
            <a:chExt cx="1321703" cy="939493"/>
          </a:xfrm>
        </p:grpSpPr>
        <p:sp>
          <p:nvSpPr>
            <p:cNvPr id="84" name="Freeform 230"/>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85" name="Freeform 231"/>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86" name="Freeform 232"/>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7" name="Freeform 233"/>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88" name="Freeform 234"/>
            <p:cNvSpPr>
              <a:spLocks/>
            </p:cNvSpPr>
            <p:nvPr/>
          </p:nvSpPr>
          <p:spPr bwMode="auto">
            <a:xfrm>
              <a:off x="10118996" y="2855300"/>
              <a:ext cx="1053771" cy="8034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235"/>
            <p:cNvSpPr>
              <a:spLocks/>
            </p:cNvSpPr>
            <p:nvPr/>
          </p:nvSpPr>
          <p:spPr bwMode="auto">
            <a:xfrm>
              <a:off x="10961461" y="2719235"/>
              <a:ext cx="403278" cy="18897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0" name="Freeform 236"/>
            <p:cNvSpPr>
              <a:spLocks/>
            </p:cNvSpPr>
            <p:nvPr/>
          </p:nvSpPr>
          <p:spPr bwMode="auto">
            <a:xfrm>
              <a:off x="10043036" y="2958967"/>
              <a:ext cx="292791" cy="299126"/>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91" name="Freeform 237"/>
            <p:cNvSpPr>
              <a:spLocks/>
            </p:cNvSpPr>
            <p:nvPr/>
          </p:nvSpPr>
          <p:spPr bwMode="auto">
            <a:xfrm>
              <a:off x="10190018" y="3093953"/>
              <a:ext cx="60768" cy="71272"/>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2" name="Freeform 238"/>
            <p:cNvSpPr>
              <a:spLocks/>
            </p:cNvSpPr>
            <p:nvPr/>
          </p:nvSpPr>
          <p:spPr bwMode="auto">
            <a:xfrm>
              <a:off x="10442757" y="2958967"/>
              <a:ext cx="125679" cy="113387"/>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3" name="Freeform 239"/>
            <p:cNvSpPr>
              <a:spLocks/>
            </p:cNvSpPr>
            <p:nvPr/>
          </p:nvSpPr>
          <p:spPr bwMode="auto">
            <a:xfrm>
              <a:off x="10623681" y="2937370"/>
              <a:ext cx="91151" cy="85311"/>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240"/>
            <p:cNvSpPr>
              <a:spLocks/>
            </p:cNvSpPr>
            <p:nvPr/>
          </p:nvSpPr>
          <p:spPr bwMode="auto">
            <a:xfrm>
              <a:off x="10492477" y="2962208"/>
              <a:ext cx="127060" cy="82071"/>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95" name="Freeform 241"/>
            <p:cNvSpPr>
              <a:spLocks/>
            </p:cNvSpPr>
            <p:nvPr/>
          </p:nvSpPr>
          <p:spPr bwMode="auto">
            <a:xfrm>
              <a:off x="11168624" y="2776468"/>
              <a:ext cx="60768" cy="18358"/>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242"/>
            <p:cNvSpPr>
              <a:spLocks/>
            </p:cNvSpPr>
            <p:nvPr/>
          </p:nvSpPr>
          <p:spPr bwMode="auto">
            <a:xfrm>
              <a:off x="11203152" y="2815344"/>
              <a:ext cx="66292" cy="15118"/>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243"/>
            <p:cNvSpPr>
              <a:spLocks/>
            </p:cNvSpPr>
            <p:nvPr/>
          </p:nvSpPr>
          <p:spPr bwMode="auto">
            <a:xfrm>
              <a:off x="11102332" y="2801306"/>
              <a:ext cx="75960" cy="46434"/>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8" name="Line 293"/>
            <p:cNvSpPr>
              <a:spLocks noChangeShapeType="1"/>
            </p:cNvSpPr>
            <p:nvPr/>
          </p:nvSpPr>
          <p:spPr bwMode="auto">
            <a:xfrm>
              <a:off x="10861228" y="3129589"/>
              <a:ext cx="5524" cy="4643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50" name="テキスト ボックス 149"/>
          <p:cNvSpPr txBox="1"/>
          <p:nvPr/>
        </p:nvSpPr>
        <p:spPr>
          <a:xfrm>
            <a:off x="6686902" y="4175874"/>
            <a:ext cx="1890656" cy="738664"/>
          </a:xfrm>
          <a:prstGeom prst="rect">
            <a:avLst/>
          </a:prstGeom>
          <a:noFill/>
        </p:spPr>
        <p:txBody>
          <a:bodyPr wrap="square" rtlCol="0">
            <a:spAutoFit/>
          </a:bodyPr>
          <a:lstStyle/>
          <a:p>
            <a:r>
              <a:rPr lang="ja-JP" altLang="en-US" sz="1400" dirty="0"/>
              <a:t>トラックの荷台ゲート</a:t>
            </a:r>
            <a:endParaRPr lang="en-US" altLang="ja-JP" sz="1400" dirty="0"/>
          </a:p>
          <a:p>
            <a:r>
              <a:rPr lang="ja-JP" altLang="en-US" sz="1400" dirty="0"/>
              <a:t>みたいに上げること</a:t>
            </a:r>
            <a:endParaRPr lang="en-US" altLang="ja-JP" sz="1400" dirty="0"/>
          </a:p>
          <a:p>
            <a:r>
              <a:rPr lang="ja-JP" altLang="en-US" sz="1400" dirty="0"/>
              <a:t>ができれば・・・</a:t>
            </a:r>
            <a:endParaRPr lang="en-US" altLang="ja-JP" sz="1400" dirty="0"/>
          </a:p>
        </p:txBody>
      </p:sp>
      <p:sp>
        <p:nvSpPr>
          <p:cNvPr id="151" name="テキスト ボックス 150"/>
          <p:cNvSpPr txBox="1"/>
          <p:nvPr/>
        </p:nvSpPr>
        <p:spPr>
          <a:xfrm>
            <a:off x="5595675" y="729837"/>
            <a:ext cx="2376264" cy="307777"/>
          </a:xfrm>
          <a:prstGeom prst="rect">
            <a:avLst/>
          </a:prstGeom>
          <a:noFill/>
        </p:spPr>
        <p:txBody>
          <a:bodyPr wrap="square" rtlCol="0">
            <a:spAutoFit/>
          </a:bodyPr>
          <a:lstStyle/>
          <a:p>
            <a:r>
              <a:rPr lang="ja-JP" altLang="en-US" sz="1400" dirty="0"/>
              <a:t>ＤＡＳ　７３３００１</a:t>
            </a:r>
            <a:endParaRPr lang="en-US" altLang="ja-JP" sz="1400" dirty="0"/>
          </a:p>
        </p:txBody>
      </p:sp>
      <p:sp>
        <p:nvSpPr>
          <p:cNvPr id="152" name="テキスト ボックス 151"/>
          <p:cNvSpPr txBox="1"/>
          <p:nvPr/>
        </p:nvSpPr>
        <p:spPr>
          <a:xfrm>
            <a:off x="1187624" y="3748096"/>
            <a:ext cx="2612844" cy="307777"/>
          </a:xfrm>
          <a:prstGeom prst="rect">
            <a:avLst/>
          </a:prstGeom>
          <a:noFill/>
        </p:spPr>
        <p:txBody>
          <a:bodyPr wrap="square" rtlCol="0">
            <a:spAutoFit/>
          </a:bodyPr>
          <a:lstStyle/>
          <a:p>
            <a:r>
              <a:rPr lang="ja-JP" altLang="en-US" sz="1400" dirty="0"/>
              <a:t>１２㎏</a:t>
            </a:r>
            <a:r>
              <a:rPr lang="en-US" altLang="ja-JP" sz="1400" dirty="0"/>
              <a:t>×</a:t>
            </a:r>
            <a:r>
              <a:rPr lang="ja-JP" altLang="en-US" sz="1400" dirty="0"/>
              <a:t>２４０回＝２８８０㎏</a:t>
            </a:r>
            <a:endParaRPr lang="en-US" altLang="ja-JP" sz="1400" dirty="0"/>
          </a:p>
        </p:txBody>
      </p:sp>
      <p:sp>
        <p:nvSpPr>
          <p:cNvPr id="180" name="正方形/長方形 179"/>
          <p:cNvSpPr/>
          <p:nvPr/>
        </p:nvSpPr>
        <p:spPr>
          <a:xfrm>
            <a:off x="194823" y="3323116"/>
            <a:ext cx="4535855"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作業指導どおりの姿勢でやっている</a:t>
            </a:r>
            <a:endPar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53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678" y="961530"/>
            <a:ext cx="3987525" cy="23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テキスト ボックス 180"/>
          <p:cNvSpPr txBox="1"/>
          <p:nvPr/>
        </p:nvSpPr>
        <p:spPr>
          <a:xfrm>
            <a:off x="395536" y="620688"/>
            <a:ext cx="2262158" cy="369332"/>
          </a:xfrm>
          <a:prstGeom prst="rect">
            <a:avLst/>
          </a:prstGeom>
          <a:noFill/>
        </p:spPr>
        <p:txBody>
          <a:bodyPr wrap="none" rtlCol="0">
            <a:spAutoFit/>
          </a:bodyPr>
          <a:lstStyle/>
          <a:p>
            <a:r>
              <a:rPr lang="ja-JP" altLang="en-US" b="1" dirty="0"/>
              <a:t>現地現物の姿勢確認</a:t>
            </a:r>
            <a:endParaRPr kumimoji="1" lang="ja-JP" altLang="en-US" b="1" dirty="0"/>
          </a:p>
        </p:txBody>
      </p:sp>
      <p:sp>
        <p:nvSpPr>
          <p:cNvPr id="209" name="テキスト ボックス 208"/>
          <p:cNvSpPr txBox="1"/>
          <p:nvPr/>
        </p:nvSpPr>
        <p:spPr>
          <a:xfrm>
            <a:off x="1451531" y="923960"/>
            <a:ext cx="1835543" cy="523220"/>
          </a:xfrm>
          <a:prstGeom prst="rect">
            <a:avLst/>
          </a:prstGeom>
          <a:noFill/>
        </p:spPr>
        <p:txBody>
          <a:bodyPr wrap="square" rtlCol="0">
            <a:spAutoFit/>
          </a:bodyPr>
          <a:lstStyle/>
          <a:p>
            <a:r>
              <a:rPr lang="ja-JP" altLang="en-US" sz="1400" dirty="0"/>
              <a:t>教わったとおりに</a:t>
            </a:r>
            <a:endParaRPr lang="en-US" altLang="ja-JP" sz="1400" dirty="0"/>
          </a:p>
          <a:p>
            <a:r>
              <a:rPr lang="ja-JP" altLang="en-US" sz="1400" dirty="0"/>
              <a:t>作業し</a:t>
            </a:r>
            <a:r>
              <a:rPr kumimoji="1" lang="ja-JP" altLang="en-US" sz="1400" dirty="0"/>
              <a:t>ているけど</a:t>
            </a:r>
          </a:p>
        </p:txBody>
      </p:sp>
      <p:sp>
        <p:nvSpPr>
          <p:cNvPr id="5" name="テキスト ボックス 4"/>
          <p:cNvSpPr txBox="1"/>
          <p:nvPr/>
        </p:nvSpPr>
        <p:spPr>
          <a:xfrm>
            <a:off x="925880" y="1896515"/>
            <a:ext cx="1269516" cy="307777"/>
          </a:xfrm>
          <a:prstGeom prst="rect">
            <a:avLst/>
          </a:prstGeom>
          <a:noFill/>
        </p:spPr>
        <p:txBody>
          <a:bodyPr wrap="square" rtlCol="0">
            <a:spAutoFit/>
          </a:bodyPr>
          <a:lstStyle/>
          <a:p>
            <a:r>
              <a:rPr kumimoji="1" lang="ja-JP" altLang="en-US" sz="1400" dirty="0"/>
              <a:t>持ち上げ姿勢</a:t>
            </a:r>
          </a:p>
        </p:txBody>
      </p:sp>
      <p:sp>
        <p:nvSpPr>
          <p:cNvPr id="6" name="右矢印 5"/>
          <p:cNvSpPr/>
          <p:nvPr/>
        </p:nvSpPr>
        <p:spPr>
          <a:xfrm>
            <a:off x="2216944" y="2401346"/>
            <a:ext cx="511423" cy="3976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テキスト ボックス 218"/>
          <p:cNvSpPr txBox="1"/>
          <p:nvPr/>
        </p:nvSpPr>
        <p:spPr>
          <a:xfrm>
            <a:off x="2721887" y="1404267"/>
            <a:ext cx="1886871" cy="307777"/>
          </a:xfrm>
          <a:prstGeom prst="rect">
            <a:avLst/>
          </a:prstGeom>
          <a:noFill/>
        </p:spPr>
        <p:txBody>
          <a:bodyPr wrap="square" rtlCol="0">
            <a:spAutoFit/>
          </a:bodyPr>
          <a:lstStyle/>
          <a:p>
            <a:r>
              <a:rPr lang="ja-JP" altLang="en-US" sz="1400" dirty="0"/>
              <a:t>作業台に乗せる</a:t>
            </a:r>
            <a:r>
              <a:rPr kumimoji="1" lang="ja-JP" altLang="en-US" sz="1400" dirty="0"/>
              <a:t>姿勢</a:t>
            </a:r>
          </a:p>
        </p:txBody>
      </p:sp>
      <p:sp>
        <p:nvSpPr>
          <p:cNvPr id="220" name="テキスト ボックス 219"/>
          <p:cNvSpPr txBox="1"/>
          <p:nvPr/>
        </p:nvSpPr>
        <p:spPr>
          <a:xfrm>
            <a:off x="4893997" y="357746"/>
            <a:ext cx="1596912" cy="369332"/>
          </a:xfrm>
          <a:prstGeom prst="rect">
            <a:avLst/>
          </a:prstGeom>
          <a:noFill/>
        </p:spPr>
        <p:txBody>
          <a:bodyPr wrap="none" rtlCol="0">
            <a:spAutoFit/>
          </a:bodyPr>
          <a:lstStyle/>
          <a:p>
            <a:r>
              <a:rPr lang="ja-JP" altLang="en-US" dirty="0">
                <a:latin typeface="+mn-ea"/>
              </a:rPr>
              <a:t>ＤＡＳで再確認</a:t>
            </a:r>
            <a:endParaRPr kumimoji="1" lang="ja-JP" altLang="en-US" dirty="0">
              <a:latin typeface="+mn-ea"/>
            </a:endParaRPr>
          </a:p>
        </p:txBody>
      </p:sp>
      <p:grpSp>
        <p:nvGrpSpPr>
          <p:cNvPr id="15" name="グループ化 14"/>
          <p:cNvGrpSpPr/>
          <p:nvPr/>
        </p:nvGrpSpPr>
        <p:grpSpPr>
          <a:xfrm>
            <a:off x="3358378" y="3723226"/>
            <a:ext cx="1832102" cy="2276751"/>
            <a:chOff x="3926533" y="3992201"/>
            <a:chExt cx="1077515" cy="1803056"/>
          </a:xfrm>
        </p:grpSpPr>
        <p:pic>
          <p:nvPicPr>
            <p:cNvPr id="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533" y="3992201"/>
              <a:ext cx="1077515" cy="180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爆発 1 6"/>
            <p:cNvSpPr/>
            <p:nvPr/>
          </p:nvSpPr>
          <p:spPr>
            <a:xfrm>
              <a:off x="4249797" y="5036349"/>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爆発 1 254"/>
            <p:cNvSpPr/>
            <p:nvPr/>
          </p:nvSpPr>
          <p:spPr>
            <a:xfrm>
              <a:off x="4110749" y="4826473"/>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爆発 1 255"/>
            <p:cNvSpPr/>
            <p:nvPr/>
          </p:nvSpPr>
          <p:spPr>
            <a:xfrm>
              <a:off x="3926533" y="4564024"/>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爆発 1 256"/>
            <p:cNvSpPr/>
            <p:nvPr/>
          </p:nvSpPr>
          <p:spPr>
            <a:xfrm>
              <a:off x="4110749" y="4184395"/>
              <a:ext cx="278096" cy="28364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雲形吹き出し 66"/>
          <p:cNvSpPr/>
          <p:nvPr/>
        </p:nvSpPr>
        <p:spPr>
          <a:xfrm>
            <a:off x="4893997" y="3723226"/>
            <a:ext cx="3635785" cy="1985273"/>
          </a:xfrm>
          <a:prstGeom prst="cloudCallout">
            <a:avLst>
              <a:gd name="adj1" fmla="val 31987"/>
              <a:gd name="adj2" fmla="val 428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8" name="正方形/長方形 287"/>
          <p:cNvSpPr/>
          <p:nvPr/>
        </p:nvSpPr>
        <p:spPr>
          <a:xfrm>
            <a:off x="481089" y="5771284"/>
            <a:ext cx="4455254"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毎日ゾウを背負って帰るのと同じ</a:t>
            </a:r>
            <a:r>
              <a:rPr lang="en-US" altLang="ja-JP" sz="2000" b="1" i="1" dirty="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sz="20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23" name="正方形/長方形 222"/>
          <p:cNvSpPr/>
          <p:nvPr/>
        </p:nvSpPr>
        <p:spPr>
          <a:xfrm>
            <a:off x="4952808" y="3347700"/>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ＤＡＳ上も問題なし</a:t>
            </a:r>
            <a:r>
              <a:rPr lang="en-US" altLang="ja-JP" sz="20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336" name="角丸四角形吹き出し 14335"/>
          <p:cNvSpPr/>
          <p:nvPr/>
        </p:nvSpPr>
        <p:spPr>
          <a:xfrm>
            <a:off x="1176053" y="3723226"/>
            <a:ext cx="3569767" cy="2087282"/>
          </a:xfrm>
          <a:prstGeom prst="wedgeRoundRectCallout">
            <a:avLst>
              <a:gd name="adj1" fmla="val -56196"/>
              <a:gd name="adj2" fmla="val -1614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p:cNvSpPr txBox="1"/>
          <p:nvPr/>
        </p:nvSpPr>
        <p:spPr>
          <a:xfrm>
            <a:off x="2251963" y="5189130"/>
            <a:ext cx="1529355" cy="400110"/>
          </a:xfrm>
          <a:prstGeom prst="rect">
            <a:avLst/>
          </a:prstGeom>
          <a:noFill/>
        </p:spPr>
        <p:txBody>
          <a:bodyPr wrap="square" rtlCol="0">
            <a:spAutoFit/>
          </a:bodyPr>
          <a:lstStyle/>
          <a:p>
            <a:r>
              <a:rPr lang="ja-JP" altLang="en-US" sz="2000" b="1" dirty="0"/>
              <a:t>ゾウッ</a:t>
            </a:r>
            <a:r>
              <a:rPr lang="ja-JP" altLang="en-US" sz="1400" dirty="0"/>
              <a:t>とするね</a:t>
            </a:r>
            <a:endParaRPr lang="en-US" altLang="ja-JP" sz="1400" dirty="0"/>
          </a:p>
        </p:txBody>
      </p:sp>
      <p:sp>
        <p:nvSpPr>
          <p:cNvPr id="229" name="Text Box 879"/>
          <p:cNvSpPr txBox="1">
            <a:spLocks noChangeArrowheads="1"/>
          </p:cNvSpPr>
          <p:nvPr/>
        </p:nvSpPr>
        <p:spPr bwMode="auto">
          <a:xfrm>
            <a:off x="440351" y="553296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cxnSp>
        <p:nvCxnSpPr>
          <p:cNvPr id="11" name="直線コネクタ 10"/>
          <p:cNvCxnSpPr/>
          <p:nvPr/>
        </p:nvCxnSpPr>
        <p:spPr>
          <a:xfrm>
            <a:off x="2732058" y="3323116"/>
            <a:ext cx="17351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Text Box 885"/>
          <p:cNvSpPr txBox="1">
            <a:spLocks noChangeArrowheads="1"/>
          </p:cNvSpPr>
          <p:nvPr/>
        </p:nvSpPr>
        <p:spPr bwMode="auto">
          <a:xfrm>
            <a:off x="467544" y="1977792"/>
            <a:ext cx="6432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304" name="グループ化 32"/>
          <p:cNvGrpSpPr>
            <a:grpSpLocks/>
          </p:cNvGrpSpPr>
          <p:nvPr/>
        </p:nvGrpSpPr>
        <p:grpSpPr bwMode="auto">
          <a:xfrm>
            <a:off x="6262210" y="5068225"/>
            <a:ext cx="270920" cy="349572"/>
            <a:chOff x="4427984" y="2714206"/>
            <a:chExt cx="659487" cy="746744"/>
          </a:xfrm>
        </p:grpSpPr>
        <p:sp>
          <p:nvSpPr>
            <p:cNvPr id="305" name="円/楕円 304"/>
            <p:cNvSpPr/>
            <p:nvPr/>
          </p:nvSpPr>
          <p:spPr bwMode="auto">
            <a:xfrm flipH="1">
              <a:off x="4427984" y="2714206"/>
              <a:ext cx="493819" cy="746744"/>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306" name="円/楕円 305"/>
            <p:cNvSpPr/>
            <p:nvPr/>
          </p:nvSpPr>
          <p:spPr bwMode="auto">
            <a:xfrm flipH="1">
              <a:off x="4593652" y="2714206"/>
              <a:ext cx="493819" cy="746744"/>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307" name="平行四辺形 306"/>
          <p:cNvSpPr/>
          <p:nvPr/>
        </p:nvSpPr>
        <p:spPr bwMode="auto">
          <a:xfrm rot="16200000" flipV="1">
            <a:off x="4975322" y="4599119"/>
            <a:ext cx="1028700" cy="188912"/>
          </a:xfrm>
          <a:prstGeom prst="parallelogram">
            <a:avLst>
              <a:gd name="adj" fmla="val 93360"/>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sp>
        <p:nvSpPr>
          <p:cNvPr id="308" name="正方形/長方形 307"/>
          <p:cNvSpPr/>
          <p:nvPr/>
        </p:nvSpPr>
        <p:spPr bwMode="auto">
          <a:xfrm>
            <a:off x="5436151" y="4344325"/>
            <a:ext cx="830279" cy="863600"/>
          </a:xfrm>
          <a:prstGeom prst="rect">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sp>
        <p:nvSpPr>
          <p:cNvPr id="309" name="平行四辺形 308"/>
          <p:cNvSpPr/>
          <p:nvPr/>
        </p:nvSpPr>
        <p:spPr bwMode="auto">
          <a:xfrm>
            <a:off x="5423435" y="4072075"/>
            <a:ext cx="1282733" cy="277490"/>
          </a:xfrm>
          <a:prstGeom prst="parallelogram">
            <a:avLst>
              <a:gd name="adj" fmla="val 124089"/>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sp>
        <p:nvSpPr>
          <p:cNvPr id="310" name="平行四辺形 309"/>
          <p:cNvSpPr/>
          <p:nvPr/>
        </p:nvSpPr>
        <p:spPr bwMode="auto">
          <a:xfrm>
            <a:off x="5411507" y="4855500"/>
            <a:ext cx="1294661" cy="352425"/>
          </a:xfrm>
          <a:prstGeom prst="parallelogram">
            <a:avLst>
              <a:gd name="adj" fmla="val 124089"/>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cxnSp>
        <p:nvCxnSpPr>
          <p:cNvPr id="311" name="直線コネクタ 7"/>
          <p:cNvCxnSpPr>
            <a:cxnSpLocks noChangeShapeType="1"/>
          </p:cNvCxnSpPr>
          <p:nvPr/>
        </p:nvCxnSpPr>
        <p:spPr bwMode="auto">
          <a:xfrm>
            <a:off x="6274368" y="4855500"/>
            <a:ext cx="439737"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直線コネクタ 11"/>
          <p:cNvCxnSpPr>
            <a:cxnSpLocks noChangeShapeType="1"/>
          </p:cNvCxnSpPr>
          <p:nvPr/>
        </p:nvCxnSpPr>
        <p:spPr bwMode="auto">
          <a:xfrm flipV="1">
            <a:off x="5855809" y="4344325"/>
            <a:ext cx="0" cy="51117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3" name="平行四辺形 312"/>
          <p:cNvSpPr/>
          <p:nvPr/>
        </p:nvSpPr>
        <p:spPr bwMode="auto">
          <a:xfrm rot="16200000" flipV="1">
            <a:off x="5890034" y="4450060"/>
            <a:ext cx="1135850" cy="379880"/>
          </a:xfrm>
          <a:prstGeom prst="parallelogram">
            <a:avLst>
              <a:gd name="adj" fmla="val 81299"/>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sp>
        <p:nvSpPr>
          <p:cNvPr id="314" name="平行四辺形 313"/>
          <p:cNvSpPr/>
          <p:nvPr/>
        </p:nvSpPr>
        <p:spPr bwMode="auto">
          <a:xfrm rot="16200000" flipV="1">
            <a:off x="5916441" y="4559430"/>
            <a:ext cx="1028701" cy="268289"/>
          </a:xfrm>
          <a:prstGeom prst="parallelogram">
            <a:avLst>
              <a:gd name="adj" fmla="val 56860"/>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wrap="square" anchor="ctr">
            <a:spAutoFit/>
          </a:bodyPr>
          <a:lstStyle/>
          <a:p>
            <a:pPr>
              <a:defRPr/>
            </a:pPr>
            <a:endParaRPr lang="ja-JP" altLang="en-US" sz="1600"/>
          </a:p>
        </p:txBody>
      </p:sp>
      <p:cxnSp>
        <p:nvCxnSpPr>
          <p:cNvPr id="315" name="直線コネクタ 35"/>
          <p:cNvCxnSpPr>
            <a:cxnSpLocks noChangeShapeType="1"/>
          </p:cNvCxnSpPr>
          <p:nvPr/>
        </p:nvCxnSpPr>
        <p:spPr bwMode="auto">
          <a:xfrm>
            <a:off x="6682328" y="3904736"/>
            <a:ext cx="0" cy="1054100"/>
          </a:xfrm>
          <a:prstGeom prst="line">
            <a:avLst/>
          </a:prstGeom>
          <a:noFill/>
          <a:ln w="571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6" name="グループ化 315"/>
          <p:cNvGrpSpPr>
            <a:grpSpLocks/>
          </p:cNvGrpSpPr>
          <p:nvPr/>
        </p:nvGrpSpPr>
        <p:grpSpPr bwMode="auto">
          <a:xfrm>
            <a:off x="5126627" y="4755810"/>
            <a:ext cx="1138215" cy="949002"/>
            <a:chOff x="251520" y="1303002"/>
            <a:chExt cx="1371722" cy="1046498"/>
          </a:xfrm>
        </p:grpSpPr>
        <p:grpSp>
          <p:nvGrpSpPr>
            <p:cNvPr id="317" name="グループ化 33"/>
            <p:cNvGrpSpPr>
              <a:grpSpLocks/>
            </p:cNvGrpSpPr>
            <p:nvPr/>
          </p:nvGrpSpPr>
          <p:grpSpPr bwMode="auto">
            <a:xfrm>
              <a:off x="723537" y="1720257"/>
              <a:ext cx="331133" cy="367993"/>
              <a:chOff x="2497211" y="2754220"/>
              <a:chExt cx="664773" cy="746744"/>
            </a:xfrm>
          </p:grpSpPr>
          <p:sp>
            <p:nvSpPr>
              <p:cNvPr id="350" name="円/楕円 349"/>
              <p:cNvSpPr/>
              <p:nvPr/>
            </p:nvSpPr>
            <p:spPr bwMode="auto">
              <a:xfrm flipH="1">
                <a:off x="2498322" y="2755014"/>
                <a:ext cx="490277" cy="744385"/>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351" name="円/楕円 350"/>
              <p:cNvSpPr/>
              <p:nvPr/>
            </p:nvSpPr>
            <p:spPr bwMode="auto">
              <a:xfrm flipH="1">
                <a:off x="2670237" y="2755014"/>
                <a:ext cx="490277" cy="744385"/>
              </a:xfrm>
              <a:prstGeom prst="ellipse">
                <a:avLst/>
              </a:prstGeom>
              <a:solidFill>
                <a:schemeClr val="tx1">
                  <a:lumMod val="85000"/>
                  <a:lumOff val="15000"/>
                </a:schemeClr>
              </a:solidFill>
              <a:ln w="76200"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318" name="平行四辺形 317"/>
            <p:cNvSpPr/>
            <p:nvPr/>
          </p:nvSpPr>
          <p:spPr bwMode="auto">
            <a:xfrm>
              <a:off x="253106" y="2065247"/>
              <a:ext cx="1366964" cy="282666"/>
            </a:xfrm>
            <a:prstGeom prst="parallelogram">
              <a:avLst>
                <a:gd name="adj" fmla="val 1230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a:p>
          </p:txBody>
        </p:sp>
        <p:cxnSp>
          <p:nvCxnSpPr>
            <p:cNvPr id="319" name="直線コネクタ 13"/>
            <p:cNvCxnSpPr>
              <a:cxnSpLocks noChangeShapeType="1"/>
            </p:cNvCxnSpPr>
            <p:nvPr/>
          </p:nvCxnSpPr>
          <p:spPr bwMode="auto">
            <a:xfrm>
              <a:off x="613210" y="1741096"/>
              <a:ext cx="0" cy="31936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0" name="直線コネクタ 14"/>
            <p:cNvCxnSpPr>
              <a:cxnSpLocks noChangeShapeType="1"/>
            </p:cNvCxnSpPr>
            <p:nvPr/>
          </p:nvCxnSpPr>
          <p:spPr bwMode="auto">
            <a:xfrm>
              <a:off x="1623242" y="1748802"/>
              <a:ext cx="0" cy="31936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1" name="平行四辺形 320"/>
            <p:cNvSpPr/>
            <p:nvPr/>
          </p:nvSpPr>
          <p:spPr bwMode="auto">
            <a:xfrm>
              <a:off x="287994" y="2038250"/>
              <a:ext cx="1333662" cy="260434"/>
            </a:xfrm>
            <a:prstGeom prst="parallelogram">
              <a:avLst>
                <a:gd name="adj" fmla="val 1230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a:p>
          </p:txBody>
        </p:sp>
        <p:cxnSp>
          <p:nvCxnSpPr>
            <p:cNvPr id="322" name="直線コネクタ 18"/>
            <p:cNvCxnSpPr>
              <a:cxnSpLocks noChangeShapeType="1"/>
            </p:cNvCxnSpPr>
            <p:nvPr/>
          </p:nvCxnSpPr>
          <p:spPr bwMode="auto">
            <a:xfrm flipH="1">
              <a:off x="1265070" y="2298507"/>
              <a:ext cx="35868" cy="4922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直線コネクタ 19"/>
            <p:cNvCxnSpPr>
              <a:cxnSpLocks noChangeShapeType="1"/>
            </p:cNvCxnSpPr>
            <p:nvPr/>
          </p:nvCxnSpPr>
          <p:spPr bwMode="auto">
            <a:xfrm flipH="1">
              <a:off x="251520" y="2300273"/>
              <a:ext cx="35868" cy="4922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4" name="グループ化 77"/>
            <p:cNvGrpSpPr>
              <a:grpSpLocks/>
            </p:cNvGrpSpPr>
            <p:nvPr/>
          </p:nvGrpSpPr>
          <p:grpSpPr bwMode="auto">
            <a:xfrm>
              <a:off x="634728" y="1303002"/>
              <a:ext cx="611336" cy="956840"/>
              <a:chOff x="5493050" y="1048858"/>
              <a:chExt cx="810553" cy="1195582"/>
            </a:xfrm>
          </p:grpSpPr>
          <p:grpSp>
            <p:nvGrpSpPr>
              <p:cNvPr id="325" name="グループ化 13"/>
              <p:cNvGrpSpPr>
                <a:grpSpLocks/>
              </p:cNvGrpSpPr>
              <p:nvPr/>
            </p:nvGrpSpPr>
            <p:grpSpPr bwMode="auto">
              <a:xfrm>
                <a:off x="5521853" y="2127247"/>
                <a:ext cx="100877" cy="117193"/>
                <a:chOff x="1946009" y="2706908"/>
                <a:chExt cx="151686" cy="218036"/>
              </a:xfrm>
            </p:grpSpPr>
            <p:sp>
              <p:nvSpPr>
                <p:cNvPr id="348" name="円/楕円 347"/>
                <p:cNvSpPr/>
                <p:nvPr/>
              </p:nvSpPr>
              <p:spPr bwMode="auto">
                <a:xfrm flipH="1">
                  <a:off x="1979686" y="2753133"/>
                  <a:ext cx="120140" cy="1735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349" name="円/楕円 348"/>
                <p:cNvSpPr/>
                <p:nvPr/>
              </p:nvSpPr>
              <p:spPr bwMode="auto">
                <a:xfrm flipH="1">
                  <a:off x="2011302" y="2753133"/>
                  <a:ext cx="120140" cy="1735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326" name="グループ化 13"/>
              <p:cNvGrpSpPr>
                <a:grpSpLocks/>
              </p:cNvGrpSpPr>
              <p:nvPr/>
            </p:nvGrpSpPr>
            <p:grpSpPr bwMode="auto">
              <a:xfrm>
                <a:off x="6055299" y="2121739"/>
                <a:ext cx="100877" cy="117193"/>
                <a:chOff x="1946009" y="2706908"/>
                <a:chExt cx="151686" cy="218036"/>
              </a:xfrm>
            </p:grpSpPr>
            <p:sp>
              <p:nvSpPr>
                <p:cNvPr id="346" name="円/楕円 345"/>
                <p:cNvSpPr/>
                <p:nvPr/>
              </p:nvSpPr>
              <p:spPr bwMode="auto">
                <a:xfrm flipH="1">
                  <a:off x="1939501" y="2708006"/>
                  <a:ext cx="126463" cy="21780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347" name="円/楕円 346"/>
                <p:cNvSpPr/>
                <p:nvPr/>
              </p:nvSpPr>
              <p:spPr bwMode="auto">
                <a:xfrm flipH="1">
                  <a:off x="1971116" y="2708006"/>
                  <a:ext cx="126463" cy="21780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327" name="グループ化 13"/>
              <p:cNvGrpSpPr>
                <a:grpSpLocks/>
              </p:cNvGrpSpPr>
              <p:nvPr/>
            </p:nvGrpSpPr>
            <p:grpSpPr bwMode="auto">
              <a:xfrm>
                <a:off x="6202726" y="1952420"/>
                <a:ext cx="100877" cy="117193"/>
                <a:chOff x="1946009" y="2706908"/>
                <a:chExt cx="151686" cy="218036"/>
              </a:xfrm>
            </p:grpSpPr>
            <p:sp>
              <p:nvSpPr>
                <p:cNvPr id="344" name="円/楕円 343"/>
                <p:cNvSpPr/>
                <p:nvPr/>
              </p:nvSpPr>
              <p:spPr bwMode="auto">
                <a:xfrm flipH="1">
                  <a:off x="1939130" y="2753531"/>
                  <a:ext cx="120140" cy="2178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345" name="円/楕円 344"/>
                <p:cNvSpPr/>
                <p:nvPr/>
              </p:nvSpPr>
              <p:spPr bwMode="auto">
                <a:xfrm flipH="1">
                  <a:off x="1970746" y="2753531"/>
                  <a:ext cx="126463" cy="21780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328" name="平行四辺形 327"/>
              <p:cNvSpPr/>
              <p:nvPr/>
            </p:nvSpPr>
            <p:spPr bwMode="auto">
              <a:xfrm>
                <a:off x="5506403" y="1941764"/>
                <a:ext cx="788466" cy="196439"/>
              </a:xfrm>
              <a:prstGeom prst="parallelogram">
                <a:avLst>
                  <a:gd name="adj" fmla="val 100094"/>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a:p>
            </p:txBody>
          </p:sp>
          <p:cxnSp>
            <p:nvCxnSpPr>
              <p:cNvPr id="329" name="直線コネクタ 73"/>
              <p:cNvCxnSpPr>
                <a:cxnSpLocks noChangeShapeType="1"/>
              </p:cNvCxnSpPr>
              <p:nvPr/>
            </p:nvCxnSpPr>
            <p:spPr bwMode="auto">
              <a:xfrm flipV="1">
                <a:off x="5615999" y="2038749"/>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直線コネクタ 74"/>
              <p:cNvCxnSpPr>
                <a:cxnSpLocks noChangeShapeType="1"/>
              </p:cNvCxnSpPr>
              <p:nvPr/>
            </p:nvCxnSpPr>
            <p:spPr bwMode="auto">
              <a:xfrm flipV="1">
                <a:off x="5684232" y="194271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直線コネクタ 75"/>
              <p:cNvCxnSpPr>
                <a:cxnSpLocks noChangeShapeType="1"/>
              </p:cNvCxnSpPr>
              <p:nvPr/>
            </p:nvCxnSpPr>
            <p:spPr bwMode="auto">
              <a:xfrm flipV="1">
                <a:off x="5918124" y="194577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直線コネクタ 65"/>
              <p:cNvCxnSpPr>
                <a:cxnSpLocks noChangeShapeType="1"/>
              </p:cNvCxnSpPr>
              <p:nvPr/>
            </p:nvCxnSpPr>
            <p:spPr bwMode="auto">
              <a:xfrm flipV="1">
                <a:off x="5706126" y="1506695"/>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直線コネクタ 60"/>
              <p:cNvCxnSpPr>
                <a:cxnSpLocks noChangeShapeType="1"/>
              </p:cNvCxnSpPr>
              <p:nvPr/>
            </p:nvCxnSpPr>
            <p:spPr bwMode="auto">
              <a:xfrm flipV="1">
                <a:off x="5508104" y="1484040"/>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 name="直線コネクタ 53"/>
              <p:cNvCxnSpPr>
                <a:cxnSpLocks noChangeShapeType="1"/>
                <a:endCxn id="337" idx="1"/>
              </p:cNvCxnSpPr>
              <p:nvPr/>
            </p:nvCxnSpPr>
            <p:spPr bwMode="auto">
              <a:xfrm flipV="1">
                <a:off x="5508104" y="1948503"/>
                <a:ext cx="217703" cy="195246"/>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5" name="直線コネクタ 51"/>
              <p:cNvCxnSpPr>
                <a:cxnSpLocks noChangeShapeType="1"/>
                <a:endCxn id="337" idx="1"/>
              </p:cNvCxnSpPr>
              <p:nvPr/>
            </p:nvCxnSpPr>
            <p:spPr bwMode="auto">
              <a:xfrm>
                <a:off x="5724128" y="1048858"/>
                <a:ext cx="8329" cy="892995"/>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6" name="直線コネクタ 55"/>
              <p:cNvCxnSpPr>
                <a:cxnSpLocks noChangeShapeType="1"/>
              </p:cNvCxnSpPr>
              <p:nvPr/>
            </p:nvCxnSpPr>
            <p:spPr bwMode="auto">
              <a:xfrm flipV="1">
                <a:off x="5712506" y="1945178"/>
                <a:ext cx="588541" cy="665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7" name="直方体 47"/>
              <p:cNvSpPr>
                <a:spLocks noChangeArrowheads="1"/>
              </p:cNvSpPr>
              <p:nvPr/>
            </p:nvSpPr>
            <p:spPr bwMode="auto">
              <a:xfrm>
                <a:off x="5561782" y="1746796"/>
                <a:ext cx="640944" cy="368300"/>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38" name="直方体 48"/>
              <p:cNvSpPr>
                <a:spLocks noChangeArrowheads="1"/>
              </p:cNvSpPr>
              <p:nvPr/>
            </p:nvSpPr>
            <p:spPr bwMode="auto">
              <a:xfrm>
                <a:off x="5573325" y="1517602"/>
                <a:ext cx="640944" cy="368300"/>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39" name="直方体 49"/>
              <p:cNvSpPr>
                <a:spLocks noChangeArrowheads="1"/>
              </p:cNvSpPr>
              <p:nvPr/>
            </p:nvSpPr>
            <p:spPr bwMode="auto">
              <a:xfrm>
                <a:off x="5629299" y="1340768"/>
                <a:ext cx="490302" cy="316242"/>
              </a:xfrm>
              <a:prstGeom prst="cube">
                <a:avLst>
                  <a:gd name="adj" fmla="val 39407"/>
                </a:avLst>
              </a:prstGeom>
              <a:solidFill>
                <a:srgbClr val="FFC000"/>
              </a:solidFill>
              <a:ln w="6350" algn="ctr">
                <a:solidFill>
                  <a:schemeClr val="tx1"/>
                </a:solidFill>
                <a:round/>
                <a:headEnd/>
                <a:tailEnd/>
              </a:ln>
            </p:spPr>
            <p:txBody>
              <a:bodyPr anchor="ctr">
                <a:spAutoFit/>
              </a:bodyPr>
              <a:lstStyle/>
              <a:p>
                <a:endParaRPr lang="ja-JP" altLang="en-US" sz="1600"/>
              </a:p>
            </p:txBody>
          </p:sp>
          <p:sp>
            <p:nvSpPr>
              <p:cNvPr id="340" name="直方体 37"/>
              <p:cNvSpPr>
                <a:spLocks noChangeArrowheads="1"/>
              </p:cNvSpPr>
              <p:nvPr/>
            </p:nvSpPr>
            <p:spPr bwMode="auto">
              <a:xfrm>
                <a:off x="5508104" y="1048858"/>
                <a:ext cx="792088" cy="1094891"/>
              </a:xfrm>
              <a:prstGeom prst="cube">
                <a:avLst>
                  <a:gd name="adj" fmla="val 25000"/>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a:p>
            </p:txBody>
          </p:sp>
          <p:cxnSp>
            <p:nvCxnSpPr>
              <p:cNvPr id="341" name="直線コネクタ 59"/>
              <p:cNvCxnSpPr>
                <a:cxnSpLocks noChangeShapeType="1"/>
                <a:stCxn id="340" idx="4"/>
                <a:endCxn id="340" idx="5"/>
              </p:cNvCxnSpPr>
              <p:nvPr/>
            </p:nvCxnSpPr>
            <p:spPr bwMode="auto">
              <a:xfrm flipV="1">
                <a:off x="6102170" y="1497293"/>
                <a:ext cx="198022" cy="19802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2" name="直線コネクタ 341"/>
              <p:cNvCxnSpPr/>
              <p:nvPr/>
            </p:nvCxnSpPr>
            <p:spPr bwMode="auto">
              <a:xfrm flipV="1">
                <a:off x="5493788" y="1896126"/>
                <a:ext cx="613952" cy="3968"/>
              </a:xfrm>
              <a:prstGeom prst="line">
                <a:avLst/>
              </a:prstGeom>
              <a:noFill/>
              <a:ln w="28575" cap="rnd"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3" name="直線コネクタ 342"/>
              <p:cNvCxnSpPr/>
              <p:nvPr/>
            </p:nvCxnSpPr>
            <p:spPr bwMode="auto">
              <a:xfrm>
                <a:off x="5500096" y="1503247"/>
                <a:ext cx="605542" cy="3968"/>
              </a:xfrm>
              <a:prstGeom prst="line">
                <a:avLst/>
              </a:prstGeom>
              <a:noFill/>
              <a:ln w="28575" cap="rnd"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38345" t="32792" r="30861" b="30972"/>
          <a:stretch/>
        </p:blipFill>
        <p:spPr>
          <a:xfrm>
            <a:off x="1259632" y="4828216"/>
            <a:ext cx="1125500" cy="993315"/>
          </a:xfrm>
          <a:prstGeom prst="rect">
            <a:avLst/>
          </a:prstGeom>
          <a:ln>
            <a:noFill/>
          </a:ln>
          <a:effectLst>
            <a:softEdge rad="112500"/>
          </a:effectLst>
        </p:spPr>
      </p:pic>
      <p:sp>
        <p:nvSpPr>
          <p:cNvPr id="179" name="正方形/長方形 178"/>
          <p:cNvSpPr/>
          <p:nvPr/>
        </p:nvSpPr>
        <p:spPr>
          <a:xfrm>
            <a:off x="4745820" y="5751991"/>
            <a:ext cx="3297175"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持ち上げを廃止したい</a:t>
            </a:r>
            <a:r>
              <a:rPr lang="en-US" altLang="ja-JP" sz="20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182" name="グループ化 181"/>
          <p:cNvGrpSpPr/>
          <p:nvPr/>
        </p:nvGrpSpPr>
        <p:grpSpPr>
          <a:xfrm>
            <a:off x="282175" y="4141023"/>
            <a:ext cx="710289" cy="811496"/>
            <a:chOff x="1691680" y="3240199"/>
            <a:chExt cx="710289" cy="811496"/>
          </a:xfrm>
        </p:grpSpPr>
        <p:sp>
          <p:nvSpPr>
            <p:cNvPr id="183" name="Freeform 214"/>
            <p:cNvSpPr>
              <a:spLocks/>
            </p:cNvSpPr>
            <p:nvPr/>
          </p:nvSpPr>
          <p:spPr bwMode="auto">
            <a:xfrm flipH="1">
              <a:off x="1973034" y="3943270"/>
              <a:ext cx="145546" cy="108425"/>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3" name="Freeform 858"/>
            <p:cNvSpPr>
              <a:spLocks/>
            </p:cNvSpPr>
            <p:nvPr/>
          </p:nvSpPr>
          <p:spPr bwMode="auto">
            <a:xfrm>
              <a:off x="1722431" y="3357053"/>
              <a:ext cx="679538" cy="459546"/>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274" name="Freeform 859"/>
            <p:cNvSpPr>
              <a:spLocks/>
            </p:cNvSpPr>
            <p:nvPr/>
          </p:nvSpPr>
          <p:spPr bwMode="auto">
            <a:xfrm>
              <a:off x="1820034" y="3449612"/>
              <a:ext cx="495381" cy="595948"/>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275" name="Freeform 860"/>
            <p:cNvSpPr>
              <a:spLocks/>
            </p:cNvSpPr>
            <p:nvPr/>
          </p:nvSpPr>
          <p:spPr bwMode="auto">
            <a:xfrm>
              <a:off x="2282267" y="3624986"/>
              <a:ext cx="92078" cy="178622"/>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80" name="Freeform 861"/>
            <p:cNvSpPr>
              <a:spLocks/>
            </p:cNvSpPr>
            <p:nvPr/>
          </p:nvSpPr>
          <p:spPr bwMode="auto">
            <a:xfrm>
              <a:off x="1742688" y="3634729"/>
              <a:ext cx="93920" cy="176998"/>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281" name="Oval 864"/>
            <p:cNvSpPr>
              <a:spLocks noChangeArrowheads="1"/>
            </p:cNvSpPr>
            <p:nvPr/>
          </p:nvSpPr>
          <p:spPr bwMode="auto">
            <a:xfrm>
              <a:off x="2004191" y="3624986"/>
              <a:ext cx="51564" cy="9093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82" name="Oval 865"/>
            <p:cNvSpPr>
              <a:spLocks noChangeArrowheads="1"/>
            </p:cNvSpPr>
            <p:nvPr/>
          </p:nvSpPr>
          <p:spPr bwMode="auto">
            <a:xfrm>
              <a:off x="2088903" y="3631482"/>
              <a:ext cx="46039" cy="84440"/>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283" name="Freeform 866"/>
            <p:cNvSpPr>
              <a:spLocks/>
            </p:cNvSpPr>
            <p:nvPr/>
          </p:nvSpPr>
          <p:spPr bwMode="auto">
            <a:xfrm>
              <a:off x="2317256" y="3665582"/>
              <a:ext cx="27624" cy="100678"/>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4" name="Freeform 867"/>
            <p:cNvSpPr>
              <a:spLocks/>
            </p:cNvSpPr>
            <p:nvPr/>
          </p:nvSpPr>
          <p:spPr bwMode="auto">
            <a:xfrm>
              <a:off x="1773995" y="3693187"/>
              <a:ext cx="22099" cy="84440"/>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285" name="グループ化 284"/>
            <p:cNvGrpSpPr/>
            <p:nvPr/>
          </p:nvGrpSpPr>
          <p:grpSpPr>
            <a:xfrm>
              <a:off x="1691680" y="3240199"/>
              <a:ext cx="708251" cy="394409"/>
              <a:chOff x="6718234" y="594578"/>
              <a:chExt cx="857503" cy="487920"/>
            </a:xfrm>
          </p:grpSpPr>
          <p:sp>
            <p:nvSpPr>
              <p:cNvPr id="290"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93" name="テキスト ボックス 292"/>
              <p:cNvSpPr txBox="1"/>
              <p:nvPr/>
            </p:nvSpPr>
            <p:spPr>
              <a:xfrm>
                <a:off x="6798412" y="599091"/>
                <a:ext cx="710687" cy="304598"/>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cxnSp>
          <p:nvCxnSpPr>
            <p:cNvPr id="286" name="直線コネクタ 285"/>
            <p:cNvCxnSpPr/>
            <p:nvPr/>
          </p:nvCxnSpPr>
          <p:spPr>
            <a:xfrm>
              <a:off x="2088903" y="3588982"/>
              <a:ext cx="144016" cy="72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flipH="1">
              <a:off x="1907704" y="3586463"/>
              <a:ext cx="108012" cy="1298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円/楕円 288"/>
            <p:cNvSpPr/>
            <p:nvPr/>
          </p:nvSpPr>
          <p:spPr>
            <a:xfrm>
              <a:off x="1966265" y="3774481"/>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8" name="テキスト ボックス 177"/>
          <p:cNvSpPr txBox="1"/>
          <p:nvPr/>
        </p:nvSpPr>
        <p:spPr>
          <a:xfrm>
            <a:off x="1182798" y="3968771"/>
            <a:ext cx="2592142" cy="954107"/>
          </a:xfrm>
          <a:prstGeom prst="rect">
            <a:avLst/>
          </a:prstGeom>
          <a:noFill/>
        </p:spPr>
        <p:txBody>
          <a:bodyPr wrap="square" rtlCol="0">
            <a:spAutoFit/>
          </a:bodyPr>
          <a:lstStyle/>
          <a:p>
            <a:r>
              <a:rPr lang="ja-JP" altLang="en-US" sz="1400" dirty="0"/>
              <a:t>１日中、屈伸運動していると</a:t>
            </a:r>
            <a:endParaRPr lang="en-US" altLang="ja-JP" sz="1400" dirty="0"/>
          </a:p>
          <a:p>
            <a:r>
              <a:rPr lang="ja-JP" altLang="en-US" sz="1400" dirty="0"/>
              <a:t>肩・腰・膝などに約２．９ｔの負荷</a:t>
            </a:r>
            <a:endParaRPr lang="en-US" altLang="ja-JP" sz="1400" dirty="0"/>
          </a:p>
          <a:p>
            <a:r>
              <a:rPr lang="ja-JP" altLang="en-US" sz="1400" dirty="0"/>
              <a:t>まるでアフリカゾウのメスを</a:t>
            </a:r>
            <a:endParaRPr lang="en-US" altLang="ja-JP" sz="1400" dirty="0"/>
          </a:p>
          <a:p>
            <a:r>
              <a:rPr lang="ja-JP" altLang="en-US" sz="1400" dirty="0"/>
              <a:t>抱えているかと思うと・・・</a:t>
            </a:r>
            <a:endParaRPr lang="en-US" altLang="ja-JP" sz="1400" dirty="0"/>
          </a:p>
        </p:txBody>
      </p:sp>
      <p:grpSp>
        <p:nvGrpSpPr>
          <p:cNvPr id="12" name="グループ化 11"/>
          <p:cNvGrpSpPr/>
          <p:nvPr/>
        </p:nvGrpSpPr>
        <p:grpSpPr>
          <a:xfrm flipH="1">
            <a:off x="358262" y="956300"/>
            <a:ext cx="980330" cy="1128317"/>
            <a:chOff x="9198030" y="4140273"/>
            <a:chExt cx="980330" cy="1128317"/>
          </a:xfrm>
        </p:grpSpPr>
        <p:sp>
          <p:nvSpPr>
            <p:cNvPr id="228" name="Freeform 1376"/>
            <p:cNvSpPr>
              <a:spLocks/>
            </p:cNvSpPr>
            <p:nvPr/>
          </p:nvSpPr>
          <p:spPr bwMode="auto">
            <a:xfrm>
              <a:off x="9198030" y="4738445"/>
              <a:ext cx="312615" cy="19213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30" name="Freeform 1362"/>
            <p:cNvSpPr>
              <a:spLocks/>
            </p:cNvSpPr>
            <p:nvPr/>
          </p:nvSpPr>
          <p:spPr bwMode="auto">
            <a:xfrm>
              <a:off x="9389745" y="4822059"/>
              <a:ext cx="702951" cy="44653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35" name="Freeform 1372"/>
            <p:cNvSpPr>
              <a:spLocks/>
            </p:cNvSpPr>
            <p:nvPr/>
          </p:nvSpPr>
          <p:spPr bwMode="auto">
            <a:xfrm>
              <a:off x="9672997" y="4873649"/>
              <a:ext cx="150262" cy="8717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36" name="Freeform 1373"/>
            <p:cNvSpPr>
              <a:spLocks/>
            </p:cNvSpPr>
            <p:nvPr/>
          </p:nvSpPr>
          <p:spPr bwMode="auto">
            <a:xfrm>
              <a:off x="9714448" y="4871871"/>
              <a:ext cx="183079" cy="13876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7" name="Freeform 1374"/>
            <p:cNvSpPr>
              <a:spLocks/>
            </p:cNvSpPr>
            <p:nvPr/>
          </p:nvSpPr>
          <p:spPr bwMode="auto">
            <a:xfrm>
              <a:off x="9584912" y="4862976"/>
              <a:ext cx="84631" cy="8895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 name="Freeform 1375"/>
            <p:cNvSpPr>
              <a:spLocks/>
            </p:cNvSpPr>
            <p:nvPr/>
          </p:nvSpPr>
          <p:spPr bwMode="auto">
            <a:xfrm>
              <a:off x="9603911" y="4987506"/>
              <a:ext cx="41452" cy="23128"/>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 name="Freeform 1377"/>
            <p:cNvSpPr>
              <a:spLocks/>
            </p:cNvSpPr>
            <p:nvPr/>
          </p:nvSpPr>
          <p:spPr bwMode="auto">
            <a:xfrm>
              <a:off x="9253299" y="4843406"/>
              <a:ext cx="43179" cy="30243"/>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0" name="Freeform 1378"/>
            <p:cNvSpPr>
              <a:spLocks/>
            </p:cNvSpPr>
            <p:nvPr/>
          </p:nvSpPr>
          <p:spPr bwMode="auto">
            <a:xfrm>
              <a:off x="9332749" y="4822059"/>
              <a:ext cx="56997" cy="46254"/>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1" name="Line 1379"/>
            <p:cNvSpPr>
              <a:spLocks noChangeShapeType="1"/>
            </p:cNvSpPr>
            <p:nvPr/>
          </p:nvSpPr>
          <p:spPr bwMode="auto">
            <a:xfrm flipH="1">
              <a:off x="9299933" y="4864755"/>
              <a:ext cx="37997" cy="3380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5" name="Freeform 696"/>
            <p:cNvSpPr>
              <a:spLocks/>
            </p:cNvSpPr>
            <p:nvPr/>
          </p:nvSpPr>
          <p:spPr bwMode="auto">
            <a:xfrm rot="245351">
              <a:off x="9463437" y="4251621"/>
              <a:ext cx="688318" cy="60057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296" name="Freeform 697"/>
            <p:cNvSpPr>
              <a:spLocks/>
            </p:cNvSpPr>
            <p:nvPr/>
          </p:nvSpPr>
          <p:spPr bwMode="auto">
            <a:xfrm rot="245351">
              <a:off x="9496785" y="4371496"/>
              <a:ext cx="509225" cy="55053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97" name="Freeform 701"/>
            <p:cNvSpPr>
              <a:spLocks/>
            </p:cNvSpPr>
            <p:nvPr/>
          </p:nvSpPr>
          <p:spPr bwMode="auto">
            <a:xfrm rot="245351">
              <a:off x="9763547" y="4440905"/>
              <a:ext cx="87323" cy="6117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8" name="Freeform 702"/>
            <p:cNvSpPr>
              <a:spLocks/>
            </p:cNvSpPr>
            <p:nvPr/>
          </p:nvSpPr>
          <p:spPr bwMode="auto">
            <a:xfrm rot="245351">
              <a:off x="9594549" y="4446388"/>
              <a:ext cx="84380" cy="4470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Oval 1365"/>
            <p:cNvSpPr>
              <a:spLocks noChangeArrowheads="1"/>
            </p:cNvSpPr>
            <p:nvPr/>
          </p:nvSpPr>
          <p:spPr bwMode="auto">
            <a:xfrm rot="245351">
              <a:off x="9663539" y="4579015"/>
              <a:ext cx="20348" cy="302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6" name="Oval 1366"/>
            <p:cNvSpPr>
              <a:spLocks noChangeArrowheads="1"/>
            </p:cNvSpPr>
            <p:nvPr/>
          </p:nvSpPr>
          <p:spPr bwMode="auto">
            <a:xfrm rot="245351">
              <a:off x="9771346" y="4576544"/>
              <a:ext cx="20349" cy="302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7" name="Oval 1371"/>
            <p:cNvSpPr>
              <a:spLocks noChangeArrowheads="1"/>
            </p:cNvSpPr>
            <p:nvPr/>
          </p:nvSpPr>
          <p:spPr bwMode="auto">
            <a:xfrm rot="245351">
              <a:off x="9692631" y="4761893"/>
              <a:ext cx="76699" cy="66799"/>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49" name="Freeform 370"/>
            <p:cNvSpPr>
              <a:spLocks/>
            </p:cNvSpPr>
            <p:nvPr/>
          </p:nvSpPr>
          <p:spPr bwMode="auto">
            <a:xfrm rot="245351">
              <a:off x="10108255" y="4281678"/>
              <a:ext cx="70105" cy="29036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0" name="Freeform 371"/>
            <p:cNvSpPr>
              <a:spLocks/>
            </p:cNvSpPr>
            <p:nvPr/>
          </p:nvSpPr>
          <p:spPr bwMode="auto">
            <a:xfrm rot="245351">
              <a:off x="9420014" y="4140273"/>
              <a:ext cx="724421" cy="351894"/>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2" name="Freeform 372"/>
            <p:cNvSpPr>
              <a:spLocks/>
            </p:cNvSpPr>
            <p:nvPr/>
          </p:nvSpPr>
          <p:spPr bwMode="auto">
            <a:xfrm rot="245351">
              <a:off x="9388311" y="4367969"/>
              <a:ext cx="747789" cy="12883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4" name="テキスト ボックス 293"/>
            <p:cNvSpPr txBox="1"/>
            <p:nvPr/>
          </p:nvSpPr>
          <p:spPr>
            <a:xfrm rot="245351">
              <a:off x="9469791" y="4153827"/>
              <a:ext cx="584595" cy="221387"/>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71" name="Text Box 880"/>
          <p:cNvSpPr txBox="1">
            <a:spLocks noChangeArrowheads="1"/>
          </p:cNvSpPr>
          <p:nvPr/>
        </p:nvSpPr>
        <p:spPr bwMode="auto">
          <a:xfrm>
            <a:off x="7730416" y="5827124"/>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2" name="AutoShape 928"/>
          <p:cNvSpPr>
            <a:spLocks noChangeArrowheads="1"/>
          </p:cNvSpPr>
          <p:nvPr/>
        </p:nvSpPr>
        <p:spPr bwMode="auto">
          <a:xfrm>
            <a:off x="411956" y="611053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人による箱の持ち上げを廃止し、リフタ化にできないか？</a:t>
            </a:r>
          </a:p>
        </p:txBody>
      </p:sp>
      <p:grpSp>
        <p:nvGrpSpPr>
          <p:cNvPr id="13" name="グループ化 12"/>
          <p:cNvGrpSpPr/>
          <p:nvPr/>
        </p:nvGrpSpPr>
        <p:grpSpPr>
          <a:xfrm flipH="1">
            <a:off x="7841212" y="4974814"/>
            <a:ext cx="976669" cy="1145525"/>
            <a:chOff x="9420363" y="1545803"/>
            <a:chExt cx="976669" cy="1145525"/>
          </a:xfrm>
        </p:grpSpPr>
        <p:sp>
          <p:nvSpPr>
            <p:cNvPr id="243" name="月 242"/>
            <p:cNvSpPr/>
            <p:nvPr/>
          </p:nvSpPr>
          <p:spPr>
            <a:xfrm rot="1070134">
              <a:off x="9420363" y="1719022"/>
              <a:ext cx="296862" cy="597438"/>
            </a:xfrm>
            <a:prstGeom prst="mo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6" name="グループ化 195"/>
            <p:cNvGrpSpPr/>
            <p:nvPr/>
          </p:nvGrpSpPr>
          <p:grpSpPr>
            <a:xfrm>
              <a:off x="9498511" y="1545803"/>
              <a:ext cx="898521" cy="1145525"/>
              <a:chOff x="3546376" y="3203357"/>
              <a:chExt cx="938384" cy="1187339"/>
            </a:xfrm>
          </p:grpSpPr>
          <p:grpSp>
            <p:nvGrpSpPr>
              <p:cNvPr id="197" name="グループ化 196"/>
              <p:cNvGrpSpPr/>
              <p:nvPr/>
            </p:nvGrpSpPr>
            <p:grpSpPr>
              <a:xfrm>
                <a:off x="3603193" y="3820739"/>
                <a:ext cx="881567" cy="569957"/>
                <a:chOff x="3603193" y="3820739"/>
                <a:chExt cx="881567" cy="569957"/>
              </a:xfrm>
            </p:grpSpPr>
            <p:sp>
              <p:nvSpPr>
                <p:cNvPr id="263"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64"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65"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66"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7"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8"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98" name="グループ化 197"/>
              <p:cNvGrpSpPr/>
              <p:nvPr/>
            </p:nvGrpSpPr>
            <p:grpSpPr>
              <a:xfrm>
                <a:off x="3546376" y="3203357"/>
                <a:ext cx="832983" cy="781013"/>
                <a:chOff x="5592254" y="3705917"/>
                <a:chExt cx="832983" cy="781013"/>
              </a:xfrm>
            </p:grpSpPr>
            <p:sp>
              <p:nvSpPr>
                <p:cNvPr id="204" name="Line 748"/>
                <p:cNvSpPr>
                  <a:spLocks noChangeShapeType="1"/>
                </p:cNvSpPr>
                <p:nvPr/>
              </p:nvSpPr>
              <p:spPr bwMode="auto">
                <a:xfrm flipH="1">
                  <a:off x="6425237" y="3998106"/>
                  <a:ext cx="0" cy="10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 name="Freeform 696"/>
                <p:cNvSpPr>
                  <a:spLocks/>
                </p:cNvSpPr>
                <p:nvPr/>
              </p:nvSpPr>
              <p:spPr bwMode="auto">
                <a:xfrm>
                  <a:off x="5620191" y="3827899"/>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06" name="Freeform 697"/>
                <p:cNvSpPr>
                  <a:spLocks/>
                </p:cNvSpPr>
                <p:nvPr/>
              </p:nvSpPr>
              <p:spPr bwMode="auto">
                <a:xfrm flipH="1">
                  <a:off x="5745222" y="3940074"/>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07" name="Freeform 701"/>
                <p:cNvSpPr>
                  <a:spLocks/>
                </p:cNvSpPr>
                <p:nvPr/>
              </p:nvSpPr>
              <p:spPr bwMode="auto">
                <a:xfrm flipH="1">
                  <a:off x="5905977" y="4005510"/>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Freeform 702"/>
                <p:cNvSpPr>
                  <a:spLocks/>
                </p:cNvSpPr>
                <p:nvPr/>
              </p:nvSpPr>
              <p:spPr bwMode="auto">
                <a:xfrm flipH="1">
                  <a:off x="6070491" y="4023038"/>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22" name="グループ化 221"/>
                <p:cNvGrpSpPr/>
                <p:nvPr/>
              </p:nvGrpSpPr>
              <p:grpSpPr>
                <a:xfrm rot="21354649" flipH="1">
                  <a:off x="5592254" y="3705917"/>
                  <a:ext cx="777136" cy="436205"/>
                  <a:chOff x="6718234" y="594578"/>
                  <a:chExt cx="857503" cy="487920"/>
                </a:xfrm>
              </p:grpSpPr>
              <p:sp>
                <p:nvSpPr>
                  <p:cNvPr id="25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2" name="テキスト ボックス 261"/>
                  <p:cNvSpPr txBox="1"/>
                  <p:nvPr/>
                </p:nvSpPr>
                <p:spPr>
                  <a:xfrm>
                    <a:off x="6780431" y="617506"/>
                    <a:ext cx="635606" cy="285465"/>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24" name="Oval 1371"/>
                <p:cNvSpPr>
                  <a:spLocks noChangeArrowheads="1"/>
                </p:cNvSpPr>
                <p:nvPr/>
              </p:nvSpPr>
              <p:spPr bwMode="auto">
                <a:xfrm flipH="1">
                  <a:off x="5961924" y="4335010"/>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27" name="Oval 1366"/>
                <p:cNvSpPr>
                  <a:spLocks noChangeArrowheads="1"/>
                </p:cNvSpPr>
                <p:nvPr/>
              </p:nvSpPr>
              <p:spPr bwMode="auto">
                <a:xfrm flipH="1">
                  <a:off x="5983696" y="416297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8" name="Oval 1366"/>
                <p:cNvSpPr>
                  <a:spLocks noChangeArrowheads="1"/>
                </p:cNvSpPr>
                <p:nvPr/>
              </p:nvSpPr>
              <p:spPr bwMode="auto">
                <a:xfrm flipH="1">
                  <a:off x="6101746" y="4170569"/>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
        <p:nvSpPr>
          <p:cNvPr id="175" name="Rectangle 5"/>
          <p:cNvSpPr>
            <a:spLocks noChangeArrowheads="1"/>
          </p:cNvSpPr>
          <p:nvPr/>
        </p:nvSpPr>
        <p:spPr bwMode="auto">
          <a:xfrm>
            <a:off x="326918" y="132156"/>
            <a:ext cx="30306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１４</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現状把握３</a:t>
            </a:r>
          </a:p>
        </p:txBody>
      </p:sp>
      <p:sp>
        <p:nvSpPr>
          <p:cNvPr id="177" name="テキスト ボックス 176"/>
          <p:cNvSpPr txBox="1"/>
          <p:nvPr/>
        </p:nvSpPr>
        <p:spPr>
          <a:xfrm>
            <a:off x="8230345" y="35332"/>
            <a:ext cx="851871" cy="369332"/>
          </a:xfrm>
          <a:prstGeom prst="rect">
            <a:avLst/>
          </a:prstGeom>
          <a:noFill/>
        </p:spPr>
        <p:txBody>
          <a:bodyPr wrap="square" rtlCol="0">
            <a:spAutoFit/>
          </a:bodyPr>
          <a:lstStyle/>
          <a:p>
            <a:r>
              <a:rPr kumimoji="1" lang="en-US" altLang="ja-JP" dirty="0"/>
              <a:t>13/21</a:t>
            </a:r>
            <a:endParaRPr kumimoji="1" lang="ja-JP" altLang="en-US" dirty="0"/>
          </a:p>
        </p:txBody>
      </p:sp>
    </p:spTree>
    <p:extLst>
      <p:ext uri="{BB962C8B-B14F-4D97-AF65-F5344CB8AC3E}">
        <p14:creationId xmlns:p14="http://schemas.microsoft.com/office/powerpoint/2010/main" val="9817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randombar(horizontal)">
                                      <p:cBhvr>
                                        <p:cTn id="10" dur="500"/>
                                        <p:tgtEl>
                                          <p:spTgt spid="15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336"/>
                                        </p:tgtEl>
                                        <p:attrNameLst>
                                          <p:attrName>style.visibility</p:attrName>
                                        </p:attrNameLst>
                                      </p:cBhvr>
                                      <p:to>
                                        <p:strVal val="visible"/>
                                      </p:to>
                                    </p:set>
                                    <p:animEffect transition="in" filter="randombar(horizontal)">
                                      <p:cBhvr>
                                        <p:cTn id="13" dur="500"/>
                                        <p:tgtEl>
                                          <p:spTgt spid="1433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6"/>
                                        </p:tgtEl>
                                        <p:attrNameLst>
                                          <p:attrName>style.visibility</p:attrName>
                                        </p:attrNameLst>
                                      </p:cBhvr>
                                      <p:to>
                                        <p:strVal val="visible"/>
                                      </p:to>
                                    </p:set>
                                    <p:animEffect transition="in" filter="randombar(horizontal)">
                                      <p:cBhvr>
                                        <p:cTn id="16" dur="500"/>
                                        <p:tgtEl>
                                          <p:spTgt spid="2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randombar(horizontal)">
                                      <p:cBhvr>
                                        <p:cTn id="19" dur="500"/>
                                        <p:tgtEl>
                                          <p:spTgt spid="229"/>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animEffect transition="in" filter="randombar(horizontal)">
                                      <p:cBhvr>
                                        <p:cTn id="25" dur="500"/>
                                        <p:tgtEl>
                                          <p:spTgt spid="18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randombar(horizontal)">
                                      <p:cBhvr>
                                        <p:cTn id="28" dur="500"/>
                                        <p:tgtEl>
                                          <p:spTgt spid="178"/>
                                        </p:tgtEl>
                                      </p:cBhvr>
                                    </p:animEffect>
                                  </p:childTnLst>
                                </p:cTn>
                              </p:par>
                              <p:par>
                                <p:cTn id="29" presetID="14"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8"/>
                                        </p:tgtEl>
                                        <p:attrNameLst>
                                          <p:attrName>style.visibility</p:attrName>
                                        </p:attrNameLst>
                                      </p:cBhvr>
                                      <p:to>
                                        <p:strVal val="visible"/>
                                      </p:to>
                                    </p:set>
                                    <p:animEffect transition="in" filter="fade">
                                      <p:cBhvr>
                                        <p:cTn id="36" dur="500"/>
                                        <p:tgtEl>
                                          <p:spTgt spid="28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randombar(horizontal)">
                                      <p:cBhvr>
                                        <p:cTn id="41" dur="500"/>
                                        <p:tgtEl>
                                          <p:spTgt spid="15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randombar(horizontal)">
                                      <p:cBhvr>
                                        <p:cTn id="44" dur="500"/>
                                        <p:tgtEl>
                                          <p:spTgt spid="67"/>
                                        </p:tgtEl>
                                      </p:cBhvr>
                                    </p:animEffect>
                                  </p:childTnLst>
                                </p:cTn>
                              </p:par>
                              <p:par>
                                <p:cTn id="45" presetID="14" presetClass="entr" presetSubtype="10" fill="hold" nodeType="withEffect">
                                  <p:stCondLst>
                                    <p:cond delay="0"/>
                                  </p:stCondLst>
                                  <p:childTnLst>
                                    <p:set>
                                      <p:cBhvr>
                                        <p:cTn id="46" dur="1" fill="hold">
                                          <p:stCondLst>
                                            <p:cond delay="0"/>
                                          </p:stCondLst>
                                        </p:cTn>
                                        <p:tgtEl>
                                          <p:spTgt spid="304"/>
                                        </p:tgtEl>
                                        <p:attrNameLst>
                                          <p:attrName>style.visibility</p:attrName>
                                        </p:attrNameLst>
                                      </p:cBhvr>
                                      <p:to>
                                        <p:strVal val="visible"/>
                                      </p:to>
                                    </p:set>
                                    <p:animEffect transition="in" filter="randombar(horizontal)">
                                      <p:cBhvr>
                                        <p:cTn id="47" dur="500"/>
                                        <p:tgtEl>
                                          <p:spTgt spid="30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07"/>
                                        </p:tgtEl>
                                        <p:attrNameLst>
                                          <p:attrName>style.visibility</p:attrName>
                                        </p:attrNameLst>
                                      </p:cBhvr>
                                      <p:to>
                                        <p:strVal val="visible"/>
                                      </p:to>
                                    </p:set>
                                    <p:animEffect transition="in" filter="randombar(horizontal)">
                                      <p:cBhvr>
                                        <p:cTn id="50" dur="500"/>
                                        <p:tgtEl>
                                          <p:spTgt spid="30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08"/>
                                        </p:tgtEl>
                                        <p:attrNameLst>
                                          <p:attrName>style.visibility</p:attrName>
                                        </p:attrNameLst>
                                      </p:cBhvr>
                                      <p:to>
                                        <p:strVal val="visible"/>
                                      </p:to>
                                    </p:set>
                                    <p:animEffect transition="in" filter="randombar(horizontal)">
                                      <p:cBhvr>
                                        <p:cTn id="53" dur="500"/>
                                        <p:tgtEl>
                                          <p:spTgt spid="30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09"/>
                                        </p:tgtEl>
                                        <p:attrNameLst>
                                          <p:attrName>style.visibility</p:attrName>
                                        </p:attrNameLst>
                                      </p:cBhvr>
                                      <p:to>
                                        <p:strVal val="visible"/>
                                      </p:to>
                                    </p:set>
                                    <p:animEffect transition="in" filter="randombar(horizontal)">
                                      <p:cBhvr>
                                        <p:cTn id="56" dur="500"/>
                                        <p:tgtEl>
                                          <p:spTgt spid="30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0"/>
                                        </p:tgtEl>
                                        <p:attrNameLst>
                                          <p:attrName>style.visibility</p:attrName>
                                        </p:attrNameLst>
                                      </p:cBhvr>
                                      <p:to>
                                        <p:strVal val="visible"/>
                                      </p:to>
                                    </p:set>
                                    <p:animEffect transition="in" filter="randombar(horizontal)">
                                      <p:cBhvr>
                                        <p:cTn id="59" dur="500"/>
                                        <p:tgtEl>
                                          <p:spTgt spid="310"/>
                                        </p:tgtEl>
                                      </p:cBhvr>
                                    </p:animEffect>
                                  </p:childTnLst>
                                </p:cTn>
                              </p:par>
                              <p:par>
                                <p:cTn id="60" presetID="14" presetClass="entr" presetSubtype="10" fill="hold" nodeType="withEffect">
                                  <p:stCondLst>
                                    <p:cond delay="0"/>
                                  </p:stCondLst>
                                  <p:childTnLst>
                                    <p:set>
                                      <p:cBhvr>
                                        <p:cTn id="61" dur="1" fill="hold">
                                          <p:stCondLst>
                                            <p:cond delay="0"/>
                                          </p:stCondLst>
                                        </p:cTn>
                                        <p:tgtEl>
                                          <p:spTgt spid="311"/>
                                        </p:tgtEl>
                                        <p:attrNameLst>
                                          <p:attrName>style.visibility</p:attrName>
                                        </p:attrNameLst>
                                      </p:cBhvr>
                                      <p:to>
                                        <p:strVal val="visible"/>
                                      </p:to>
                                    </p:set>
                                    <p:animEffect transition="in" filter="randombar(horizontal)">
                                      <p:cBhvr>
                                        <p:cTn id="62" dur="500"/>
                                        <p:tgtEl>
                                          <p:spTgt spid="311"/>
                                        </p:tgtEl>
                                      </p:cBhvr>
                                    </p:animEffect>
                                  </p:childTnLst>
                                </p:cTn>
                              </p:par>
                              <p:par>
                                <p:cTn id="63" presetID="14" presetClass="entr" presetSubtype="10" fill="hold" nodeType="withEffect">
                                  <p:stCondLst>
                                    <p:cond delay="0"/>
                                  </p:stCondLst>
                                  <p:childTnLst>
                                    <p:set>
                                      <p:cBhvr>
                                        <p:cTn id="64" dur="1" fill="hold">
                                          <p:stCondLst>
                                            <p:cond delay="0"/>
                                          </p:stCondLst>
                                        </p:cTn>
                                        <p:tgtEl>
                                          <p:spTgt spid="312"/>
                                        </p:tgtEl>
                                        <p:attrNameLst>
                                          <p:attrName>style.visibility</p:attrName>
                                        </p:attrNameLst>
                                      </p:cBhvr>
                                      <p:to>
                                        <p:strVal val="visible"/>
                                      </p:to>
                                    </p:set>
                                    <p:animEffect transition="in" filter="randombar(horizontal)">
                                      <p:cBhvr>
                                        <p:cTn id="65" dur="500"/>
                                        <p:tgtEl>
                                          <p:spTgt spid="312"/>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13"/>
                                        </p:tgtEl>
                                        <p:attrNameLst>
                                          <p:attrName>style.visibility</p:attrName>
                                        </p:attrNameLst>
                                      </p:cBhvr>
                                      <p:to>
                                        <p:strVal val="visible"/>
                                      </p:to>
                                    </p:set>
                                    <p:animEffect transition="in" filter="randombar(horizontal)">
                                      <p:cBhvr>
                                        <p:cTn id="68" dur="500"/>
                                        <p:tgtEl>
                                          <p:spTgt spid="31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14"/>
                                        </p:tgtEl>
                                        <p:attrNameLst>
                                          <p:attrName>style.visibility</p:attrName>
                                        </p:attrNameLst>
                                      </p:cBhvr>
                                      <p:to>
                                        <p:strVal val="visible"/>
                                      </p:to>
                                    </p:set>
                                    <p:animEffect transition="in" filter="randombar(horizontal)">
                                      <p:cBhvr>
                                        <p:cTn id="71" dur="500"/>
                                        <p:tgtEl>
                                          <p:spTgt spid="314"/>
                                        </p:tgtEl>
                                      </p:cBhvr>
                                    </p:animEffect>
                                  </p:childTnLst>
                                </p:cTn>
                              </p:par>
                              <p:par>
                                <p:cTn id="72" presetID="14" presetClass="entr" presetSubtype="10" fill="hold" nodeType="withEffect">
                                  <p:stCondLst>
                                    <p:cond delay="0"/>
                                  </p:stCondLst>
                                  <p:childTnLst>
                                    <p:set>
                                      <p:cBhvr>
                                        <p:cTn id="73" dur="1" fill="hold">
                                          <p:stCondLst>
                                            <p:cond delay="0"/>
                                          </p:stCondLst>
                                        </p:cTn>
                                        <p:tgtEl>
                                          <p:spTgt spid="315"/>
                                        </p:tgtEl>
                                        <p:attrNameLst>
                                          <p:attrName>style.visibility</p:attrName>
                                        </p:attrNameLst>
                                      </p:cBhvr>
                                      <p:to>
                                        <p:strVal val="visible"/>
                                      </p:to>
                                    </p:set>
                                    <p:animEffect transition="in" filter="randombar(horizontal)">
                                      <p:cBhvr>
                                        <p:cTn id="74" dur="500"/>
                                        <p:tgtEl>
                                          <p:spTgt spid="315"/>
                                        </p:tgtEl>
                                      </p:cBhvr>
                                    </p:animEffect>
                                  </p:childTnLst>
                                </p:cTn>
                              </p:par>
                              <p:par>
                                <p:cTn id="75" presetID="14" presetClass="entr" presetSubtype="10" fill="hold" nodeType="withEffect">
                                  <p:stCondLst>
                                    <p:cond delay="0"/>
                                  </p:stCondLst>
                                  <p:childTnLst>
                                    <p:set>
                                      <p:cBhvr>
                                        <p:cTn id="76" dur="1" fill="hold">
                                          <p:stCondLst>
                                            <p:cond delay="0"/>
                                          </p:stCondLst>
                                        </p:cTn>
                                        <p:tgtEl>
                                          <p:spTgt spid="316"/>
                                        </p:tgtEl>
                                        <p:attrNameLst>
                                          <p:attrName>style.visibility</p:attrName>
                                        </p:attrNameLst>
                                      </p:cBhvr>
                                      <p:to>
                                        <p:strVal val="visible"/>
                                      </p:to>
                                    </p:set>
                                    <p:animEffect transition="in" filter="randombar(horizontal)">
                                      <p:cBhvr>
                                        <p:cTn id="77" dur="500"/>
                                        <p:tgtEl>
                                          <p:spTgt spid="316"/>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randombar(horizontal)">
                                      <p:cBhvr>
                                        <p:cTn id="80" dur="500"/>
                                        <p:tgtEl>
                                          <p:spTgt spid="179"/>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71"/>
                                        </p:tgtEl>
                                        <p:attrNameLst>
                                          <p:attrName>style.visibility</p:attrName>
                                        </p:attrNameLst>
                                      </p:cBhvr>
                                      <p:to>
                                        <p:strVal val="visible"/>
                                      </p:to>
                                    </p:set>
                                    <p:animEffect transition="in" filter="randombar(horizontal)">
                                      <p:cBhvr>
                                        <p:cTn id="83" dur="500"/>
                                        <p:tgtEl>
                                          <p:spTgt spid="271"/>
                                        </p:tgtEl>
                                      </p:cBhvr>
                                    </p:animEffect>
                                  </p:childTnLst>
                                </p:cTn>
                              </p:par>
                              <p:par>
                                <p:cTn id="84" presetID="14" presetClass="entr" presetSubtype="10"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randombar(horizontal)">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nodeType="clickEffect">
                                  <p:stCondLst>
                                    <p:cond delay="0"/>
                                  </p:stCondLst>
                                  <p:childTnLst>
                                    <p:animMotion origin="layout" path="M -3.05556E-6 -1.48148E-6 L -3.05556E-6 -0.03171 " pathEditMode="relative" rAng="0" ptsTypes="AA">
                                      <p:cBhvr>
                                        <p:cTn id="90" dur="2000" fill="hold"/>
                                        <p:tgtEl>
                                          <p:spTgt spid="316"/>
                                        </p:tgtEl>
                                        <p:attrNameLst>
                                          <p:attrName>ppt_x</p:attrName>
                                          <p:attrName>ppt_y</p:attrName>
                                        </p:attrNameLst>
                                      </p:cBhvr>
                                      <p:rCtr x="0" y="-1597"/>
                                    </p:animMotion>
                                  </p:childTnLst>
                                </p:cTn>
                              </p:par>
                            </p:childTnLst>
                          </p:cTn>
                        </p:par>
                      </p:childTnLst>
                    </p:cTn>
                  </p:par>
                  <p:par>
                    <p:cTn id="91" fill="hold">
                      <p:stCondLst>
                        <p:cond delay="indefinite"/>
                      </p:stCondLst>
                      <p:childTnLst>
                        <p:par>
                          <p:cTn id="92" fill="hold">
                            <p:stCondLst>
                              <p:cond delay="0"/>
                            </p:stCondLst>
                            <p:childTnLst>
                              <p:par>
                                <p:cTn id="93" presetID="16" presetClass="entr" presetSubtype="42"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barn(outHorizontal)">
                                      <p:cBhvr>
                                        <p:cTn id="9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2" grpId="0"/>
      <p:bldP spid="67" grpId="0" animBg="1"/>
      <p:bldP spid="288" grpId="0"/>
      <p:bldP spid="14336" grpId="0" animBg="1"/>
      <p:bldP spid="226" grpId="0"/>
      <p:bldP spid="229" grpId="0"/>
      <p:bldP spid="307" grpId="0" animBg="1"/>
      <p:bldP spid="308" grpId="0" animBg="1"/>
      <p:bldP spid="309" grpId="0" animBg="1"/>
      <p:bldP spid="310" grpId="0" animBg="1"/>
      <p:bldP spid="313" grpId="0" animBg="1"/>
      <p:bldP spid="314" grpId="0" animBg="1"/>
      <p:bldP spid="179" grpId="0"/>
      <p:bldP spid="178" grpId="0"/>
      <p:bldP spid="271"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02498" y="1325815"/>
            <a:ext cx="3454849" cy="1832569"/>
          </a:xfrm>
          <a:prstGeom prst="rect">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p:cNvSpPr/>
          <p:nvPr/>
        </p:nvSpPr>
        <p:spPr>
          <a:xfrm rot="359981">
            <a:off x="7510044" y="1605775"/>
            <a:ext cx="1314092" cy="1602068"/>
          </a:xfrm>
          <a:prstGeom prst="parallelogram">
            <a:avLst>
              <a:gd name="adj" fmla="val 909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424955" y="610151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自職場独自のリフタ化実現を目指し調査開始</a:t>
            </a:r>
          </a:p>
        </p:txBody>
      </p:sp>
      <p:sp>
        <p:nvSpPr>
          <p:cNvPr id="349" name="Text Box 295"/>
          <p:cNvSpPr txBox="1">
            <a:spLocks noChangeArrowheads="1"/>
          </p:cNvSpPr>
          <p:nvPr/>
        </p:nvSpPr>
        <p:spPr bwMode="auto">
          <a:xfrm>
            <a:off x="1578799" y="3402292"/>
            <a:ext cx="31213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a:latin typeface="HGP創英角ｺﾞｼｯｸUB" pitchFamily="50" charset="-128"/>
                <a:ea typeface="HGP創英角ｺﾞｼｯｸUB" pitchFamily="50" charset="-128"/>
              </a:rPr>
              <a:t>リフタ化を実現する為には！！</a:t>
            </a:r>
          </a:p>
        </p:txBody>
      </p:sp>
      <p:sp>
        <p:nvSpPr>
          <p:cNvPr id="353" name="Rectangle 193"/>
          <p:cNvSpPr>
            <a:spLocks noChangeArrowheads="1"/>
          </p:cNvSpPr>
          <p:nvPr/>
        </p:nvSpPr>
        <p:spPr bwMode="auto">
          <a:xfrm flipH="1">
            <a:off x="1031877" y="3754074"/>
            <a:ext cx="4315460" cy="1425768"/>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354" name="Rectangle 194"/>
          <p:cNvSpPr>
            <a:spLocks noChangeArrowheads="1"/>
          </p:cNvSpPr>
          <p:nvPr/>
        </p:nvSpPr>
        <p:spPr bwMode="auto">
          <a:xfrm flipH="1">
            <a:off x="1338034" y="3833999"/>
            <a:ext cx="3748170" cy="1146714"/>
          </a:xfrm>
          <a:prstGeom prst="rect">
            <a:avLst/>
          </a:prstGeom>
          <a:solidFill>
            <a:srgbClr val="FFFFFF"/>
          </a:solidFill>
          <a:ln w="23813">
            <a:solidFill>
              <a:srgbClr val="000000"/>
            </a:solidFill>
            <a:miter lim="800000"/>
            <a:headEnd/>
            <a:tailEnd/>
          </a:ln>
        </p:spPr>
        <p:txBody>
          <a:bodyPr/>
          <a:lstStyle/>
          <a:p>
            <a:endParaRPr lang="ja-JP" altLang="en-US" sz="1600" dirty="0"/>
          </a:p>
        </p:txBody>
      </p:sp>
      <p:sp>
        <p:nvSpPr>
          <p:cNvPr id="355" name="AutoShape 191"/>
          <p:cNvSpPr>
            <a:spLocks noChangeAspect="1" noChangeArrowheads="1" noTextEdit="1"/>
          </p:cNvSpPr>
          <p:nvPr/>
        </p:nvSpPr>
        <p:spPr bwMode="auto">
          <a:xfrm flipH="1">
            <a:off x="296598" y="4361869"/>
            <a:ext cx="5616624" cy="20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7" name="円/楕円 6"/>
          <p:cNvSpPr/>
          <p:nvPr/>
        </p:nvSpPr>
        <p:spPr>
          <a:xfrm>
            <a:off x="2291097" y="3871951"/>
            <a:ext cx="1670691" cy="637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円/楕円 279"/>
          <p:cNvSpPr/>
          <p:nvPr/>
        </p:nvSpPr>
        <p:spPr>
          <a:xfrm>
            <a:off x="1811875" y="4208615"/>
            <a:ext cx="1516108"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円/楕円 280"/>
          <p:cNvSpPr/>
          <p:nvPr/>
        </p:nvSpPr>
        <p:spPr>
          <a:xfrm>
            <a:off x="2780506" y="4207365"/>
            <a:ext cx="1612973"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778953" y="4270438"/>
            <a:ext cx="585152" cy="2738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0" name="テキスト ボックス 9"/>
          <p:cNvSpPr txBox="1"/>
          <p:nvPr/>
        </p:nvSpPr>
        <p:spPr>
          <a:xfrm>
            <a:off x="2772143" y="3888584"/>
            <a:ext cx="975031" cy="445456"/>
          </a:xfrm>
          <a:prstGeom prst="rect">
            <a:avLst/>
          </a:prstGeom>
          <a:noFill/>
        </p:spPr>
        <p:txBody>
          <a:bodyPr wrap="none" rtlCol="0">
            <a:spAutoFit/>
          </a:bodyPr>
          <a:lstStyle/>
          <a:p>
            <a:r>
              <a:rPr kumimoji="1" lang="ja-JP" altLang="en-US" dirty="0"/>
              <a:t>安全</a:t>
            </a:r>
          </a:p>
        </p:txBody>
      </p:sp>
      <p:sp>
        <p:nvSpPr>
          <p:cNvPr id="285" name="テキスト ボックス 284"/>
          <p:cNvSpPr txBox="1"/>
          <p:nvPr/>
        </p:nvSpPr>
        <p:spPr>
          <a:xfrm>
            <a:off x="3538186" y="4396408"/>
            <a:ext cx="1095942" cy="445456"/>
          </a:xfrm>
          <a:prstGeom prst="rect">
            <a:avLst/>
          </a:prstGeom>
          <a:noFill/>
        </p:spPr>
        <p:txBody>
          <a:bodyPr wrap="none" rtlCol="0">
            <a:spAutoFit/>
          </a:bodyPr>
          <a:lstStyle/>
          <a:p>
            <a:r>
              <a:rPr lang="ja-JP" altLang="en-US" dirty="0"/>
              <a:t>コスト</a:t>
            </a:r>
            <a:endParaRPr kumimoji="1" lang="ja-JP" altLang="en-US" dirty="0"/>
          </a:p>
        </p:txBody>
      </p:sp>
      <p:sp>
        <p:nvSpPr>
          <p:cNvPr id="286" name="テキスト ボックス 285"/>
          <p:cNvSpPr txBox="1"/>
          <p:nvPr/>
        </p:nvSpPr>
        <p:spPr>
          <a:xfrm>
            <a:off x="1866704" y="4380262"/>
            <a:ext cx="877163" cy="369332"/>
          </a:xfrm>
          <a:prstGeom prst="rect">
            <a:avLst/>
          </a:prstGeom>
          <a:noFill/>
        </p:spPr>
        <p:txBody>
          <a:bodyPr wrap="none" rtlCol="0">
            <a:spAutoFit/>
          </a:bodyPr>
          <a:lstStyle/>
          <a:p>
            <a:r>
              <a:rPr lang="ja-JP" altLang="en-US" dirty="0"/>
              <a:t>作業性</a:t>
            </a:r>
            <a:endParaRPr kumimoji="1" lang="ja-JP" altLang="en-US" dirty="0"/>
          </a:p>
        </p:txBody>
      </p:sp>
      <p:sp>
        <p:nvSpPr>
          <p:cNvPr id="288" name="正方形/長方形 287"/>
          <p:cNvSpPr/>
          <p:nvPr/>
        </p:nvSpPr>
        <p:spPr>
          <a:xfrm>
            <a:off x="1938586" y="4699072"/>
            <a:ext cx="2448272" cy="338554"/>
          </a:xfrm>
          <a:prstGeom prst="rect">
            <a:avLst/>
          </a:prstGeom>
          <a:noFill/>
          <a:ln>
            <a:noFill/>
          </a:ln>
        </p:spPr>
        <p:txBody>
          <a:bodyPr wrap="square" lIns="91440" tIns="45720" rIns="91440" bIns="45720">
            <a:spAutoFit/>
          </a:bodyPr>
          <a:lstStyle/>
          <a:p>
            <a:pPr algn="ctr"/>
            <a:r>
              <a:rPr lang="ja-JP" altLang="en-US" sz="1600" b="1" dirty="0">
                <a:ln w="12700">
                  <a:solidFill>
                    <a:schemeClr val="tx2">
                      <a:satMod val="155000"/>
                    </a:schemeClr>
                  </a:solidFill>
                  <a:prstDash val="solid"/>
                </a:ln>
                <a:effectLst>
                  <a:outerShdw blurRad="41275" dist="20320" dir="1800000" algn="tl" rotWithShape="0">
                    <a:srgbClr val="000000">
                      <a:alpha val="40000"/>
                    </a:srgbClr>
                  </a:outerShdw>
                </a:effectLst>
              </a:rPr>
              <a:t>ココを目指す</a:t>
            </a:r>
            <a:r>
              <a:rPr lang="en-US" altLang="ja-JP" sz="16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16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9" name="グループ化 8"/>
          <p:cNvGrpSpPr/>
          <p:nvPr/>
        </p:nvGrpSpPr>
        <p:grpSpPr>
          <a:xfrm>
            <a:off x="201062" y="4424663"/>
            <a:ext cx="5543098" cy="1664945"/>
            <a:chOff x="-4476639" y="1983330"/>
            <a:chExt cx="3674424" cy="1733311"/>
          </a:xfrm>
        </p:grpSpPr>
        <p:sp>
          <p:nvSpPr>
            <p:cNvPr id="356" name="Freeform 195"/>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dirty="0"/>
            </a:p>
          </p:txBody>
        </p:sp>
        <p:sp>
          <p:nvSpPr>
            <p:cNvPr id="357" name="Freeform 196"/>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58" name="Freeform 197"/>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9" name="Freeform 198"/>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60" name="Freeform 199"/>
            <p:cNvSpPr>
              <a:spLocks/>
            </p:cNvSpPr>
            <p:nvPr/>
          </p:nvSpPr>
          <p:spPr bwMode="auto">
            <a:xfrm flipH="1">
              <a:off x="-4268141" y="2492857"/>
              <a:ext cx="1152149" cy="98799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1" name="Freeform 200"/>
            <p:cNvSpPr>
              <a:spLocks/>
            </p:cNvSpPr>
            <p:nvPr/>
          </p:nvSpPr>
          <p:spPr bwMode="auto">
            <a:xfrm flipH="1">
              <a:off x="-4348020" y="3480855"/>
              <a:ext cx="792019" cy="148372"/>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2" name="Freeform 201"/>
            <p:cNvSpPr>
              <a:spLocks/>
            </p:cNvSpPr>
            <p:nvPr/>
          </p:nvSpPr>
          <p:spPr bwMode="auto">
            <a:xfrm flipH="1">
              <a:off x="-4079952" y="2105248"/>
              <a:ext cx="716201" cy="611892"/>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63" name="Freeform 202"/>
            <p:cNvSpPr>
              <a:spLocks/>
            </p:cNvSpPr>
            <p:nvPr/>
          </p:nvSpPr>
          <p:spPr bwMode="auto">
            <a:xfrm flipH="1">
              <a:off x="-4189616" y="1983330"/>
              <a:ext cx="721616" cy="463519"/>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64" name="Freeform 203"/>
            <p:cNvSpPr>
              <a:spLocks/>
            </p:cNvSpPr>
            <p:nvPr/>
          </p:nvSpPr>
          <p:spPr bwMode="auto">
            <a:xfrm flipH="1">
              <a:off x="-3981119" y="2469853"/>
              <a:ext cx="39263" cy="64410"/>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5" name="Freeform 204"/>
            <p:cNvSpPr>
              <a:spLocks/>
            </p:cNvSpPr>
            <p:nvPr/>
          </p:nvSpPr>
          <p:spPr bwMode="auto">
            <a:xfrm flipH="1">
              <a:off x="-3893117" y="2568768"/>
              <a:ext cx="14892" cy="46007"/>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6" name="Freeform 205"/>
            <p:cNvSpPr>
              <a:spLocks/>
            </p:cNvSpPr>
            <p:nvPr/>
          </p:nvSpPr>
          <p:spPr bwMode="auto">
            <a:xfrm flipH="1">
              <a:off x="-3867394" y="2204163"/>
              <a:ext cx="216620" cy="82812"/>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7" name="Freeform 206"/>
            <p:cNvSpPr>
              <a:spLocks/>
            </p:cNvSpPr>
            <p:nvPr/>
          </p:nvSpPr>
          <p:spPr bwMode="auto">
            <a:xfrm flipH="1">
              <a:off x="-3600680" y="2184610"/>
              <a:ext cx="74463" cy="95464"/>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8" name="Oval 207"/>
            <p:cNvSpPr>
              <a:spLocks noChangeArrowheads="1"/>
            </p:cNvSpPr>
            <p:nvPr/>
          </p:nvSpPr>
          <p:spPr bwMode="auto">
            <a:xfrm flipH="1">
              <a:off x="-3511323" y="2318030"/>
              <a:ext cx="43324"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69" name="Oval 208"/>
            <p:cNvSpPr>
              <a:spLocks noChangeArrowheads="1"/>
            </p:cNvSpPr>
            <p:nvPr/>
          </p:nvSpPr>
          <p:spPr bwMode="auto">
            <a:xfrm flipH="1">
              <a:off x="-3710344" y="2352536"/>
              <a:ext cx="44678"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70" name="Oval 209"/>
            <p:cNvSpPr>
              <a:spLocks noChangeArrowheads="1"/>
            </p:cNvSpPr>
            <p:nvPr/>
          </p:nvSpPr>
          <p:spPr bwMode="auto">
            <a:xfrm flipH="1">
              <a:off x="-3665666" y="2538863"/>
              <a:ext cx="143511" cy="8741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371" name="Freeform 210"/>
            <p:cNvSpPr>
              <a:spLocks/>
            </p:cNvSpPr>
            <p:nvPr/>
          </p:nvSpPr>
          <p:spPr bwMode="auto">
            <a:xfrm flipH="1">
              <a:off x="-3779392" y="2667683"/>
              <a:ext cx="158404" cy="102365"/>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72" name="Freeform 211"/>
            <p:cNvSpPr>
              <a:spLocks/>
            </p:cNvSpPr>
            <p:nvPr/>
          </p:nvSpPr>
          <p:spPr bwMode="auto">
            <a:xfrm flipH="1">
              <a:off x="-3768560" y="3108199"/>
              <a:ext cx="222036" cy="16102"/>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3" name="Line 212"/>
            <p:cNvSpPr>
              <a:spLocks noChangeShapeType="1"/>
            </p:cNvSpPr>
            <p:nvPr/>
          </p:nvSpPr>
          <p:spPr bwMode="auto">
            <a:xfrm flipH="1">
              <a:off x="-3457168" y="2789601"/>
              <a:ext cx="4062" cy="9086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4" name="Freeform 213"/>
            <p:cNvSpPr>
              <a:spLocks/>
            </p:cNvSpPr>
            <p:nvPr/>
          </p:nvSpPr>
          <p:spPr bwMode="auto">
            <a:xfrm flipH="1">
              <a:off x="-3625049" y="2694137"/>
              <a:ext cx="98833" cy="72461"/>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5" name="Freeform 214"/>
            <p:cNvSpPr>
              <a:spLocks/>
            </p:cNvSpPr>
            <p:nvPr/>
          </p:nvSpPr>
          <p:spPr bwMode="auto">
            <a:xfrm flipH="1">
              <a:off x="-3828131" y="2659632"/>
              <a:ext cx="143511" cy="156423"/>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6" name="Freeform 215"/>
            <p:cNvSpPr>
              <a:spLocks/>
            </p:cNvSpPr>
            <p:nvPr/>
          </p:nvSpPr>
          <p:spPr bwMode="auto">
            <a:xfrm flipH="1">
              <a:off x="-3220240" y="2408894"/>
              <a:ext cx="296499" cy="205881"/>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77" name="Freeform 216"/>
            <p:cNvSpPr>
              <a:spLocks/>
            </p:cNvSpPr>
            <p:nvPr/>
          </p:nvSpPr>
          <p:spPr bwMode="auto">
            <a:xfrm flipH="1">
              <a:off x="-3141715" y="2454901"/>
              <a:ext cx="134034" cy="166775"/>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8" name="Freeform 217"/>
            <p:cNvSpPr>
              <a:spLocks/>
            </p:cNvSpPr>
            <p:nvPr/>
          </p:nvSpPr>
          <p:spPr bwMode="auto">
            <a:xfrm flipH="1">
              <a:off x="-3056421" y="2477904"/>
              <a:ext cx="63632" cy="23003"/>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9" name="Freeform 218"/>
            <p:cNvSpPr>
              <a:spLocks/>
            </p:cNvSpPr>
            <p:nvPr/>
          </p:nvSpPr>
          <p:spPr bwMode="auto">
            <a:xfrm flipH="1">
              <a:off x="-3121407" y="2568768"/>
              <a:ext cx="29785" cy="46007"/>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0" name="Freeform 219"/>
            <p:cNvSpPr>
              <a:spLocks/>
            </p:cNvSpPr>
            <p:nvPr/>
          </p:nvSpPr>
          <p:spPr bwMode="auto">
            <a:xfrm flipH="1">
              <a:off x="-1673333" y="2215665"/>
              <a:ext cx="691831" cy="475021"/>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381" name="Freeform 220"/>
            <p:cNvSpPr>
              <a:spLocks/>
            </p:cNvSpPr>
            <p:nvPr/>
          </p:nvSpPr>
          <p:spPr bwMode="auto">
            <a:xfrm flipH="1">
              <a:off x="-1628080" y="2051190"/>
              <a:ext cx="825865" cy="422113"/>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382" name="Freeform 221"/>
            <p:cNvSpPr>
              <a:spLocks/>
            </p:cNvSpPr>
            <p:nvPr/>
          </p:nvSpPr>
          <p:spPr bwMode="auto">
            <a:xfrm flipH="1">
              <a:off x="-1149383" y="2401993"/>
              <a:ext cx="89355" cy="75911"/>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383" name="Freeform 222"/>
            <p:cNvSpPr>
              <a:spLocks/>
            </p:cNvSpPr>
            <p:nvPr/>
          </p:nvSpPr>
          <p:spPr bwMode="auto">
            <a:xfrm flipH="1">
              <a:off x="-1110120" y="2507809"/>
              <a:ext cx="74463" cy="83963"/>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4" name="Freeform 223"/>
            <p:cNvSpPr>
              <a:spLocks/>
            </p:cNvSpPr>
            <p:nvPr/>
          </p:nvSpPr>
          <p:spPr bwMode="auto">
            <a:xfrm flipH="1">
              <a:off x="-1307786" y="2341034"/>
              <a:ext cx="98833" cy="90864"/>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5" name="Freeform 224"/>
            <p:cNvSpPr>
              <a:spLocks/>
            </p:cNvSpPr>
            <p:nvPr/>
          </p:nvSpPr>
          <p:spPr bwMode="auto">
            <a:xfrm flipH="1">
              <a:off x="-1466190" y="2268573"/>
              <a:ext cx="74463" cy="37956"/>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6" name="Oval 225"/>
            <p:cNvSpPr>
              <a:spLocks noChangeArrowheads="1"/>
            </p:cNvSpPr>
            <p:nvPr/>
          </p:nvSpPr>
          <p:spPr bwMode="auto">
            <a:xfrm flipH="1">
              <a:off x="-1391727" y="2378990"/>
              <a:ext cx="35201"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87" name="Oval 226"/>
            <p:cNvSpPr>
              <a:spLocks noChangeArrowheads="1"/>
            </p:cNvSpPr>
            <p:nvPr/>
          </p:nvSpPr>
          <p:spPr bwMode="auto">
            <a:xfrm flipH="1">
              <a:off x="-1470252" y="2359437"/>
              <a:ext cx="33847"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88" name="Freeform 227"/>
            <p:cNvSpPr>
              <a:spLocks/>
            </p:cNvSpPr>
            <p:nvPr/>
          </p:nvSpPr>
          <p:spPr bwMode="auto">
            <a:xfrm flipH="1">
              <a:off x="-1223846" y="2507809"/>
              <a:ext cx="29785" cy="37956"/>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9" name="Line 228"/>
            <p:cNvSpPr>
              <a:spLocks noChangeShapeType="1"/>
            </p:cNvSpPr>
            <p:nvPr/>
          </p:nvSpPr>
          <p:spPr bwMode="auto">
            <a:xfrm>
              <a:off x="-1272586" y="2500908"/>
              <a:ext cx="14892" cy="2185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0" name="Oval 229"/>
            <p:cNvSpPr>
              <a:spLocks noChangeArrowheads="1"/>
            </p:cNvSpPr>
            <p:nvPr/>
          </p:nvSpPr>
          <p:spPr bwMode="auto">
            <a:xfrm flipH="1">
              <a:off x="-1445881" y="2519311"/>
              <a:ext cx="74463" cy="90864"/>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391" name="Freeform 230"/>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392" name="Freeform 231"/>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40" name="Freeform 232"/>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1" name="Freeform 233"/>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2" name="Freeform 234"/>
            <p:cNvSpPr>
              <a:spLocks/>
            </p:cNvSpPr>
            <p:nvPr/>
          </p:nvSpPr>
          <p:spPr bwMode="auto">
            <a:xfrm flipH="1">
              <a:off x="-1978734" y="2553816"/>
              <a:ext cx="1033008" cy="855728"/>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3" name="Freeform 235"/>
            <p:cNvSpPr>
              <a:spLocks/>
            </p:cNvSpPr>
            <p:nvPr/>
          </p:nvSpPr>
          <p:spPr bwMode="auto">
            <a:xfrm flipH="1">
              <a:off x="-2166923" y="2408894"/>
              <a:ext cx="395332" cy="201280"/>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4" name="Freeform 236"/>
            <p:cNvSpPr>
              <a:spLocks/>
            </p:cNvSpPr>
            <p:nvPr/>
          </p:nvSpPr>
          <p:spPr bwMode="auto">
            <a:xfrm flipH="1">
              <a:off x="-1158285" y="2664232"/>
              <a:ext cx="287022" cy="318598"/>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5" name="Freeform 237"/>
            <p:cNvSpPr>
              <a:spLocks/>
            </p:cNvSpPr>
            <p:nvPr/>
          </p:nvSpPr>
          <p:spPr bwMode="auto">
            <a:xfrm flipH="1">
              <a:off x="-1074919" y="2808004"/>
              <a:ext cx="59571" cy="75911"/>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6" name="Freeform 238"/>
            <p:cNvSpPr>
              <a:spLocks/>
            </p:cNvSpPr>
            <p:nvPr/>
          </p:nvSpPr>
          <p:spPr bwMode="auto">
            <a:xfrm flipH="1">
              <a:off x="-1386311" y="2664232"/>
              <a:ext cx="123203" cy="120768"/>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7" name="Freeform 239"/>
            <p:cNvSpPr>
              <a:spLocks/>
            </p:cNvSpPr>
            <p:nvPr/>
          </p:nvSpPr>
          <p:spPr bwMode="auto">
            <a:xfrm flipH="1">
              <a:off x="-1529822" y="2641229"/>
              <a:ext cx="89355" cy="90864"/>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240"/>
            <p:cNvSpPr>
              <a:spLocks/>
            </p:cNvSpPr>
            <p:nvPr/>
          </p:nvSpPr>
          <p:spPr bwMode="auto">
            <a:xfrm flipH="1">
              <a:off x="-1436404" y="2667683"/>
              <a:ext cx="124557" cy="87413"/>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9" name="Freeform 241"/>
            <p:cNvSpPr>
              <a:spLocks/>
            </p:cNvSpPr>
            <p:nvPr/>
          </p:nvSpPr>
          <p:spPr bwMode="auto">
            <a:xfrm flipH="1">
              <a:off x="-2034243" y="2469853"/>
              <a:ext cx="59571" cy="19553"/>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242"/>
            <p:cNvSpPr>
              <a:spLocks/>
            </p:cNvSpPr>
            <p:nvPr/>
          </p:nvSpPr>
          <p:spPr bwMode="auto">
            <a:xfrm flipH="1">
              <a:off x="-2073506" y="2511259"/>
              <a:ext cx="64986" cy="16102"/>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1" name="Freeform 243"/>
            <p:cNvSpPr>
              <a:spLocks/>
            </p:cNvSpPr>
            <p:nvPr/>
          </p:nvSpPr>
          <p:spPr bwMode="auto">
            <a:xfrm flipH="1">
              <a:off x="-1984150" y="2496307"/>
              <a:ext cx="74463" cy="49457"/>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2" name="Freeform 244"/>
            <p:cNvSpPr>
              <a:spLocks/>
            </p:cNvSpPr>
            <p:nvPr/>
          </p:nvSpPr>
          <p:spPr bwMode="auto">
            <a:xfrm flipH="1">
              <a:off x="-1618603" y="3086346"/>
              <a:ext cx="732448" cy="460069"/>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3" name="Freeform 245"/>
            <p:cNvSpPr>
              <a:spLocks/>
            </p:cNvSpPr>
            <p:nvPr/>
          </p:nvSpPr>
          <p:spPr bwMode="auto">
            <a:xfrm flipH="1">
              <a:off x="-1706605" y="2865512"/>
              <a:ext cx="874605" cy="346202"/>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54" name="Freeform 246"/>
            <p:cNvSpPr>
              <a:spLocks/>
            </p:cNvSpPr>
            <p:nvPr/>
          </p:nvSpPr>
          <p:spPr bwMode="auto">
            <a:xfrm flipH="1">
              <a:off x="-1074344" y="3157656"/>
              <a:ext cx="177358" cy="106966"/>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55" name="Freeform 247"/>
            <p:cNvSpPr>
              <a:spLocks/>
            </p:cNvSpPr>
            <p:nvPr/>
          </p:nvSpPr>
          <p:spPr bwMode="auto">
            <a:xfrm flipH="1">
              <a:off x="-984988" y="3253121"/>
              <a:ext cx="44678" cy="95464"/>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6" name="Line 248"/>
            <p:cNvSpPr>
              <a:spLocks noChangeShapeType="1"/>
            </p:cNvSpPr>
            <p:nvPr/>
          </p:nvSpPr>
          <p:spPr bwMode="auto">
            <a:xfrm>
              <a:off x="-1014774" y="3366988"/>
              <a:ext cx="14892" cy="3105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7" name="Freeform 249"/>
            <p:cNvSpPr>
              <a:spLocks/>
            </p:cNvSpPr>
            <p:nvPr/>
          </p:nvSpPr>
          <p:spPr bwMode="auto">
            <a:xfrm flipH="1">
              <a:off x="-1430414" y="3337083"/>
              <a:ext cx="138095" cy="64410"/>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8" name="Freeform 250"/>
            <p:cNvSpPr>
              <a:spLocks/>
            </p:cNvSpPr>
            <p:nvPr/>
          </p:nvSpPr>
          <p:spPr bwMode="auto">
            <a:xfrm flipH="1">
              <a:off x="-1410106" y="3055291"/>
              <a:ext cx="167881" cy="129969"/>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9" name="Freeform 251"/>
            <p:cNvSpPr>
              <a:spLocks/>
            </p:cNvSpPr>
            <p:nvPr/>
          </p:nvSpPr>
          <p:spPr bwMode="auto">
            <a:xfrm flipH="1">
              <a:off x="-1514355" y="3040339"/>
              <a:ext cx="29785" cy="87413"/>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0" name="Oval 252"/>
            <p:cNvSpPr>
              <a:spLocks noChangeArrowheads="1"/>
            </p:cNvSpPr>
            <p:nvPr/>
          </p:nvSpPr>
          <p:spPr bwMode="auto">
            <a:xfrm flipH="1">
              <a:off x="-1445307" y="3173759"/>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1" name="Oval 253"/>
            <p:cNvSpPr>
              <a:spLocks noChangeArrowheads="1"/>
            </p:cNvSpPr>
            <p:nvPr/>
          </p:nvSpPr>
          <p:spPr bwMode="auto">
            <a:xfrm flipH="1">
              <a:off x="-1514355" y="3173759"/>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2" name="Freeform 254"/>
            <p:cNvSpPr>
              <a:spLocks/>
            </p:cNvSpPr>
            <p:nvPr/>
          </p:nvSpPr>
          <p:spPr bwMode="auto">
            <a:xfrm flipH="1">
              <a:off x="-1771591" y="3492356"/>
              <a:ext cx="919282" cy="209331"/>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3" name="Freeform 255"/>
            <p:cNvSpPr>
              <a:spLocks/>
            </p:cNvSpPr>
            <p:nvPr/>
          </p:nvSpPr>
          <p:spPr bwMode="auto">
            <a:xfrm flipH="1">
              <a:off x="-1939472" y="3302578"/>
              <a:ext cx="356070" cy="293294"/>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4" name="Line 256"/>
            <p:cNvSpPr>
              <a:spLocks noChangeShapeType="1"/>
            </p:cNvSpPr>
            <p:nvPr/>
          </p:nvSpPr>
          <p:spPr bwMode="auto">
            <a:xfrm>
              <a:off x="-1068928" y="3617725"/>
              <a:ext cx="29785" cy="8396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5" name="Line 257"/>
            <p:cNvSpPr>
              <a:spLocks noChangeShapeType="1"/>
            </p:cNvSpPr>
            <p:nvPr/>
          </p:nvSpPr>
          <p:spPr bwMode="auto">
            <a:xfrm flipH="1" flipV="1">
              <a:off x="-1529247" y="3607374"/>
              <a:ext cx="78525" cy="759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6" name="Line 258"/>
            <p:cNvSpPr>
              <a:spLocks noChangeShapeType="1"/>
            </p:cNvSpPr>
            <p:nvPr/>
          </p:nvSpPr>
          <p:spPr bwMode="auto">
            <a:xfrm flipH="1">
              <a:off x="-1712021" y="3389991"/>
              <a:ext cx="33847" cy="2645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7" name="Freeform 259"/>
            <p:cNvSpPr>
              <a:spLocks/>
            </p:cNvSpPr>
            <p:nvPr/>
          </p:nvSpPr>
          <p:spPr bwMode="auto">
            <a:xfrm flipH="1">
              <a:off x="-2543301" y="3010434"/>
              <a:ext cx="687770" cy="486523"/>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8" name="Freeform 260"/>
            <p:cNvSpPr>
              <a:spLocks/>
            </p:cNvSpPr>
            <p:nvPr/>
          </p:nvSpPr>
          <p:spPr bwMode="auto">
            <a:xfrm flipH="1">
              <a:off x="-2711182" y="2713690"/>
              <a:ext cx="831280" cy="562434"/>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9" name="Freeform 261"/>
            <p:cNvSpPr>
              <a:spLocks/>
            </p:cNvSpPr>
            <p:nvPr/>
          </p:nvSpPr>
          <p:spPr bwMode="auto">
            <a:xfrm flipH="1">
              <a:off x="-2543301" y="3116250"/>
              <a:ext cx="337116" cy="380707"/>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70" name="Oval 262"/>
            <p:cNvSpPr>
              <a:spLocks noChangeArrowheads="1"/>
            </p:cNvSpPr>
            <p:nvPr/>
          </p:nvSpPr>
          <p:spPr bwMode="auto">
            <a:xfrm flipH="1">
              <a:off x="-2047782" y="3127752"/>
              <a:ext cx="18954" cy="5750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71" name="Freeform 263"/>
            <p:cNvSpPr>
              <a:spLocks/>
            </p:cNvSpPr>
            <p:nvPr/>
          </p:nvSpPr>
          <p:spPr bwMode="auto">
            <a:xfrm flipH="1">
              <a:off x="-2176400" y="2979380"/>
              <a:ext cx="138095" cy="163324"/>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2" name="Freeform 264"/>
            <p:cNvSpPr>
              <a:spLocks/>
            </p:cNvSpPr>
            <p:nvPr/>
          </p:nvSpPr>
          <p:spPr bwMode="auto">
            <a:xfrm flipH="1">
              <a:off x="-2137138" y="3371588"/>
              <a:ext cx="113726" cy="18403"/>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3" name="Freeform 265"/>
            <p:cNvSpPr>
              <a:spLocks/>
            </p:cNvSpPr>
            <p:nvPr/>
          </p:nvSpPr>
          <p:spPr bwMode="auto">
            <a:xfrm flipH="1">
              <a:off x="-2290126" y="3177209"/>
              <a:ext cx="93417" cy="182877"/>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4" name="Freeform 266"/>
            <p:cNvSpPr>
              <a:spLocks/>
            </p:cNvSpPr>
            <p:nvPr/>
          </p:nvSpPr>
          <p:spPr bwMode="auto">
            <a:xfrm flipH="1">
              <a:off x="-2661089" y="3459001"/>
              <a:ext cx="800142" cy="242686"/>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5" name="Line 267"/>
            <p:cNvSpPr>
              <a:spLocks noChangeShapeType="1"/>
            </p:cNvSpPr>
            <p:nvPr/>
          </p:nvSpPr>
          <p:spPr bwMode="auto">
            <a:xfrm flipH="1">
              <a:off x="-2418745" y="3572869"/>
              <a:ext cx="29785" cy="12191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6" name="Freeform 268"/>
            <p:cNvSpPr>
              <a:spLocks/>
            </p:cNvSpPr>
            <p:nvPr/>
          </p:nvSpPr>
          <p:spPr bwMode="auto">
            <a:xfrm flipH="1">
              <a:off x="-3507262" y="3010434"/>
              <a:ext cx="747340" cy="498025"/>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7" name="Freeform 269"/>
            <p:cNvSpPr>
              <a:spLocks/>
            </p:cNvSpPr>
            <p:nvPr/>
          </p:nvSpPr>
          <p:spPr bwMode="auto">
            <a:xfrm flipH="1">
              <a:off x="-3417906" y="2831007"/>
              <a:ext cx="775772" cy="544032"/>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8" name="Freeform 270"/>
            <p:cNvSpPr>
              <a:spLocks/>
            </p:cNvSpPr>
            <p:nvPr/>
          </p:nvSpPr>
          <p:spPr bwMode="auto">
            <a:xfrm flipH="1">
              <a:off x="-3417906" y="2831007"/>
              <a:ext cx="775772" cy="544032"/>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9" name="Freeform 271"/>
            <p:cNvSpPr>
              <a:spLocks/>
            </p:cNvSpPr>
            <p:nvPr/>
          </p:nvSpPr>
          <p:spPr bwMode="auto">
            <a:xfrm flipH="1">
              <a:off x="-3482892" y="3412995"/>
              <a:ext cx="756817" cy="281792"/>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80" name="Freeform 272"/>
            <p:cNvSpPr>
              <a:spLocks/>
            </p:cNvSpPr>
            <p:nvPr/>
          </p:nvSpPr>
          <p:spPr bwMode="auto">
            <a:xfrm flipH="1">
              <a:off x="-3111930" y="3147305"/>
              <a:ext cx="352008" cy="361154"/>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81" name="Freeform 273"/>
            <p:cNvSpPr>
              <a:spLocks/>
            </p:cNvSpPr>
            <p:nvPr/>
          </p:nvSpPr>
          <p:spPr bwMode="auto">
            <a:xfrm flipH="1">
              <a:off x="-3268979" y="3043789"/>
              <a:ext cx="186835" cy="46007"/>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Line 274"/>
            <p:cNvSpPr>
              <a:spLocks noChangeShapeType="1"/>
            </p:cNvSpPr>
            <p:nvPr/>
          </p:nvSpPr>
          <p:spPr bwMode="auto">
            <a:xfrm flipH="1">
              <a:off x="-3298765" y="2979380"/>
              <a:ext cx="4062" cy="759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3" name="Freeform 275"/>
            <p:cNvSpPr>
              <a:spLocks/>
            </p:cNvSpPr>
            <p:nvPr/>
          </p:nvSpPr>
          <p:spPr bwMode="auto">
            <a:xfrm flipH="1">
              <a:off x="-3061836" y="3291076"/>
              <a:ext cx="78525" cy="87413"/>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4" name="Oval 276"/>
            <p:cNvSpPr>
              <a:spLocks noChangeArrowheads="1"/>
            </p:cNvSpPr>
            <p:nvPr/>
          </p:nvSpPr>
          <p:spPr bwMode="auto">
            <a:xfrm flipH="1">
              <a:off x="-3324488" y="3279575"/>
              <a:ext cx="79878" cy="106966"/>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85" name="Oval 277"/>
            <p:cNvSpPr>
              <a:spLocks noChangeArrowheads="1"/>
            </p:cNvSpPr>
            <p:nvPr/>
          </p:nvSpPr>
          <p:spPr bwMode="auto">
            <a:xfrm flipH="1">
              <a:off x="-3294703" y="3135803"/>
              <a:ext cx="25724" cy="448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6" name="Oval 278"/>
            <p:cNvSpPr>
              <a:spLocks noChangeArrowheads="1"/>
            </p:cNvSpPr>
            <p:nvPr/>
          </p:nvSpPr>
          <p:spPr bwMode="auto">
            <a:xfrm flipH="1">
              <a:off x="-3333965" y="3101298"/>
              <a:ext cx="29785" cy="4600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7" name="Freeform 279"/>
            <p:cNvSpPr>
              <a:spLocks/>
            </p:cNvSpPr>
            <p:nvPr/>
          </p:nvSpPr>
          <p:spPr bwMode="auto">
            <a:xfrm flipH="1">
              <a:off x="-2938633" y="3511909"/>
              <a:ext cx="69048" cy="37956"/>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8" name="Freeform 280"/>
            <p:cNvSpPr>
              <a:spLocks/>
            </p:cNvSpPr>
            <p:nvPr/>
          </p:nvSpPr>
          <p:spPr bwMode="auto">
            <a:xfrm flipH="1">
              <a:off x="-3250025" y="3534913"/>
              <a:ext cx="59571" cy="14952"/>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9" name="Line 281"/>
            <p:cNvSpPr>
              <a:spLocks noChangeShapeType="1"/>
            </p:cNvSpPr>
            <p:nvPr/>
          </p:nvSpPr>
          <p:spPr bwMode="auto">
            <a:xfrm flipH="1">
              <a:off x="-2933218" y="3579770"/>
              <a:ext cx="0" cy="1150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0" name="Freeform 282"/>
            <p:cNvSpPr>
              <a:spLocks/>
            </p:cNvSpPr>
            <p:nvPr/>
          </p:nvSpPr>
          <p:spPr bwMode="auto">
            <a:xfrm flipH="1">
              <a:off x="-4253248" y="2975929"/>
              <a:ext cx="557798" cy="466970"/>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1" name="Freeform 283"/>
            <p:cNvSpPr>
              <a:spLocks/>
            </p:cNvSpPr>
            <p:nvPr/>
          </p:nvSpPr>
          <p:spPr bwMode="auto">
            <a:xfrm flipH="1">
              <a:off x="-4476639" y="2808004"/>
              <a:ext cx="810973" cy="460069"/>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2" name="Freeform 284"/>
            <p:cNvSpPr>
              <a:spLocks/>
            </p:cNvSpPr>
            <p:nvPr/>
          </p:nvSpPr>
          <p:spPr bwMode="auto">
            <a:xfrm flipH="1">
              <a:off x="-4253248" y="3108199"/>
              <a:ext cx="246406" cy="327799"/>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93" name="Freeform 285"/>
            <p:cNvSpPr>
              <a:spLocks/>
            </p:cNvSpPr>
            <p:nvPr/>
          </p:nvSpPr>
          <p:spPr bwMode="auto">
            <a:xfrm flipH="1">
              <a:off x="-4396759" y="3427947"/>
              <a:ext cx="691831" cy="288693"/>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4" name="Line 286"/>
            <p:cNvSpPr>
              <a:spLocks noChangeShapeType="1"/>
            </p:cNvSpPr>
            <p:nvPr/>
          </p:nvSpPr>
          <p:spPr bwMode="auto">
            <a:xfrm flipH="1">
              <a:off x="-4178785" y="3546415"/>
              <a:ext cx="39263" cy="17022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5" name="Line 287"/>
            <p:cNvSpPr>
              <a:spLocks noChangeShapeType="1"/>
            </p:cNvSpPr>
            <p:nvPr/>
          </p:nvSpPr>
          <p:spPr bwMode="auto">
            <a:xfrm flipH="1">
              <a:off x="-4277618" y="3488906"/>
              <a:ext cx="39263"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6" name="Freeform 288"/>
            <p:cNvSpPr>
              <a:spLocks/>
            </p:cNvSpPr>
            <p:nvPr/>
          </p:nvSpPr>
          <p:spPr bwMode="auto">
            <a:xfrm flipH="1">
              <a:off x="-3977058" y="3480855"/>
              <a:ext cx="54155" cy="31055"/>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97" name="Freeform 289"/>
            <p:cNvSpPr>
              <a:spLocks/>
            </p:cNvSpPr>
            <p:nvPr/>
          </p:nvSpPr>
          <p:spPr bwMode="auto">
            <a:xfrm flipH="1">
              <a:off x="-4120568" y="3157656"/>
              <a:ext cx="94772" cy="182877"/>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8" name="Freeform 290"/>
            <p:cNvSpPr>
              <a:spLocks/>
            </p:cNvSpPr>
            <p:nvPr/>
          </p:nvSpPr>
          <p:spPr bwMode="auto">
            <a:xfrm flipH="1">
              <a:off x="-3947272" y="2971328"/>
              <a:ext cx="128618" cy="167925"/>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99" name="Oval 291"/>
            <p:cNvSpPr>
              <a:spLocks noChangeArrowheads="1"/>
            </p:cNvSpPr>
            <p:nvPr/>
          </p:nvSpPr>
          <p:spPr bwMode="auto">
            <a:xfrm flipH="1">
              <a:off x="-3833546" y="3063342"/>
              <a:ext cx="29785" cy="448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00" name="Oval 292"/>
            <p:cNvSpPr>
              <a:spLocks noChangeArrowheads="1"/>
            </p:cNvSpPr>
            <p:nvPr/>
          </p:nvSpPr>
          <p:spPr bwMode="auto">
            <a:xfrm flipH="1">
              <a:off x="-3902594" y="3245069"/>
              <a:ext cx="78525" cy="9891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601" name="Line 293"/>
            <p:cNvSpPr>
              <a:spLocks noChangeShapeType="1"/>
            </p:cNvSpPr>
            <p:nvPr/>
          </p:nvSpPr>
          <p:spPr bwMode="auto">
            <a:xfrm flipH="1">
              <a:off x="-1678748" y="2845960"/>
              <a:ext cx="5415" cy="4945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276" name="平行四辺形 358"/>
          <p:cNvSpPr>
            <a:spLocks noChangeArrowheads="1"/>
          </p:cNvSpPr>
          <p:nvPr/>
        </p:nvSpPr>
        <p:spPr bwMode="auto">
          <a:xfrm rot="5400000" flipH="1">
            <a:off x="7571949" y="2493972"/>
            <a:ext cx="430104" cy="164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77" name="直方体 233"/>
          <p:cNvSpPr>
            <a:spLocks noChangeArrowheads="1"/>
          </p:cNvSpPr>
          <p:nvPr/>
        </p:nvSpPr>
        <p:spPr bwMode="auto">
          <a:xfrm>
            <a:off x="7005398" y="1572164"/>
            <a:ext cx="863465" cy="1009682"/>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78" name="正方形/長方形 21"/>
          <p:cNvSpPr>
            <a:spLocks noChangeArrowheads="1"/>
          </p:cNvSpPr>
          <p:nvPr/>
        </p:nvSpPr>
        <p:spPr bwMode="auto">
          <a:xfrm>
            <a:off x="5535884" y="2584045"/>
            <a:ext cx="2167635" cy="20516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279" name="平行四辺形 288"/>
          <p:cNvSpPr>
            <a:spLocks noChangeArrowheads="1"/>
          </p:cNvSpPr>
          <p:nvPr/>
        </p:nvSpPr>
        <p:spPr bwMode="auto">
          <a:xfrm rot="5400000" flipH="1">
            <a:off x="7313012" y="2023600"/>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82" name="直方体 7"/>
          <p:cNvSpPr>
            <a:spLocks noChangeArrowheads="1"/>
          </p:cNvSpPr>
          <p:nvPr/>
        </p:nvSpPr>
        <p:spPr bwMode="auto">
          <a:xfrm>
            <a:off x="5535884" y="794753"/>
            <a:ext cx="2329737" cy="997226"/>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283" name="平行四辺形 8"/>
          <p:cNvSpPr>
            <a:spLocks noChangeArrowheads="1"/>
          </p:cNvSpPr>
          <p:nvPr/>
        </p:nvSpPr>
        <p:spPr bwMode="auto">
          <a:xfrm rot="5400000" flipH="1">
            <a:off x="7311391" y="1226382"/>
            <a:ext cx="949600" cy="13616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84" name="グループ化 12"/>
          <p:cNvGrpSpPr>
            <a:grpSpLocks/>
          </p:cNvGrpSpPr>
          <p:nvPr/>
        </p:nvGrpSpPr>
        <p:grpSpPr bwMode="auto">
          <a:xfrm>
            <a:off x="7710002" y="2381105"/>
            <a:ext cx="138868" cy="62281"/>
            <a:chOff x="6584462" y="3663520"/>
            <a:chExt cx="407290" cy="134758"/>
          </a:xfrm>
        </p:grpSpPr>
        <p:sp>
          <p:nvSpPr>
            <p:cNvPr id="287" name="直方体 286"/>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9" name="フローチャート : 直接アクセス記憶 288"/>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0" name="フローチャート : 直接アクセス記憶 289"/>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1" name="フローチャート : 直接アクセス記憶 290"/>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2" name="フローチャート : 直接アクセス記憶 291"/>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3" name="正方形/長方形 292"/>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94" name="グループ化 88"/>
          <p:cNvGrpSpPr>
            <a:grpSpLocks/>
          </p:cNvGrpSpPr>
          <p:nvPr/>
        </p:nvGrpSpPr>
        <p:grpSpPr bwMode="auto">
          <a:xfrm>
            <a:off x="7594910" y="2467543"/>
            <a:ext cx="186418" cy="63746"/>
            <a:chOff x="6890401" y="5072404"/>
            <a:chExt cx="552609" cy="142496"/>
          </a:xfrm>
        </p:grpSpPr>
        <p:sp>
          <p:nvSpPr>
            <p:cNvPr id="295" name="直方体 294"/>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6" name="フローチャート : 直接アクセス記憶 295"/>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7" name="フローチャート : 直接アクセス記憶 296"/>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8" name="フローチャート : 直接アクセス記憶 297"/>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9" name="フローチャート : 直接アクセス記憶 298"/>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0" name="フローチャート : 直接アクセス記憶 299"/>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1" name="フローチャート : 直接アクセス記憶 300"/>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2" name="正方形/長方形 301"/>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35" name="正方形/長方形 18"/>
          <p:cNvSpPr>
            <a:spLocks noChangeArrowheads="1"/>
          </p:cNvSpPr>
          <p:nvPr/>
        </p:nvSpPr>
        <p:spPr bwMode="auto">
          <a:xfrm>
            <a:off x="7570054" y="2295355"/>
            <a:ext cx="130763" cy="261580"/>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336" name="直線コネクタ 20"/>
          <p:cNvCxnSpPr>
            <a:cxnSpLocks noChangeShapeType="1"/>
          </p:cNvCxnSpPr>
          <p:nvPr/>
        </p:nvCxnSpPr>
        <p:spPr bwMode="auto">
          <a:xfrm flipH="1">
            <a:off x="7717567" y="2179609"/>
            <a:ext cx="540" cy="3905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 name="直線コネクタ 363"/>
          <p:cNvCxnSpPr>
            <a:cxnSpLocks noChangeShapeType="1"/>
          </p:cNvCxnSpPr>
          <p:nvPr/>
        </p:nvCxnSpPr>
        <p:spPr bwMode="auto">
          <a:xfrm flipH="1">
            <a:off x="7704058" y="2193530"/>
            <a:ext cx="541"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8" name="グループ化 365"/>
          <p:cNvGrpSpPr>
            <a:grpSpLocks/>
          </p:cNvGrpSpPr>
          <p:nvPr/>
        </p:nvGrpSpPr>
        <p:grpSpPr bwMode="auto">
          <a:xfrm>
            <a:off x="7705680" y="1586841"/>
            <a:ext cx="138327" cy="62281"/>
            <a:chOff x="6584462" y="3663520"/>
            <a:chExt cx="407290" cy="134758"/>
          </a:xfrm>
        </p:grpSpPr>
        <p:sp>
          <p:nvSpPr>
            <p:cNvPr id="339" name="直方体 33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0" name="フローチャート : 直接アクセス記憶 33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1" name="フローチャート : 直接アクセス記憶 34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2" name="フローチャート : 直接アクセス記憶 34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3" name="フローチャート : 直接アクセス記憶 34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4" name="正方形/長方形 34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45" name="グループ化 88"/>
          <p:cNvGrpSpPr>
            <a:grpSpLocks/>
          </p:cNvGrpSpPr>
          <p:nvPr/>
        </p:nvGrpSpPr>
        <p:grpSpPr bwMode="auto">
          <a:xfrm>
            <a:off x="7590047" y="1673279"/>
            <a:ext cx="186958" cy="63746"/>
            <a:chOff x="6890401" y="5072404"/>
            <a:chExt cx="552609" cy="142496"/>
          </a:xfrm>
        </p:grpSpPr>
        <p:sp>
          <p:nvSpPr>
            <p:cNvPr id="346" name="直方体 345"/>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7" name="フローチャート : 直接アクセス記憶 346"/>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8" name="フローチャート : 直接アクセス記憶 347"/>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0" name="フローチャート : 直接アクセス記憶 34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1" name="フローチャート : 直接アクセス記憶 35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2" name="フローチャート : 直接アクセス記憶 35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3" name="フローチャート : 直接アクセス記憶 39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5" name="正方形/長方形 394"/>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96" name="正方形/長方形 32"/>
          <p:cNvSpPr>
            <a:spLocks noChangeArrowheads="1"/>
          </p:cNvSpPr>
          <p:nvPr/>
        </p:nvSpPr>
        <p:spPr bwMode="auto">
          <a:xfrm>
            <a:off x="7587886" y="1550183"/>
            <a:ext cx="105907" cy="208091"/>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397" name="直線コネクタ 385"/>
          <p:cNvCxnSpPr>
            <a:cxnSpLocks noChangeShapeType="1"/>
          </p:cNvCxnSpPr>
          <p:nvPr/>
        </p:nvCxnSpPr>
        <p:spPr bwMode="auto">
          <a:xfrm flipH="1">
            <a:off x="7701357" y="1401441"/>
            <a:ext cx="540"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8" name="直線コネクタ 386"/>
          <p:cNvCxnSpPr>
            <a:cxnSpLocks noChangeShapeType="1"/>
          </p:cNvCxnSpPr>
          <p:nvPr/>
        </p:nvCxnSpPr>
        <p:spPr bwMode="auto">
          <a:xfrm flipH="1">
            <a:off x="7717567" y="1370667"/>
            <a:ext cx="540" cy="3905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 name="直線コネクタ 34"/>
          <p:cNvCxnSpPr>
            <a:cxnSpLocks noChangeShapeType="1"/>
          </p:cNvCxnSpPr>
          <p:nvPr/>
        </p:nvCxnSpPr>
        <p:spPr bwMode="auto">
          <a:xfrm>
            <a:off x="7004317" y="1015401"/>
            <a:ext cx="1621" cy="102496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直線コネクタ 391"/>
          <p:cNvCxnSpPr>
            <a:cxnSpLocks noChangeShapeType="1"/>
          </p:cNvCxnSpPr>
          <p:nvPr/>
        </p:nvCxnSpPr>
        <p:spPr bwMode="auto">
          <a:xfrm flipH="1">
            <a:off x="7005331" y="794753"/>
            <a:ext cx="163676" cy="22064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1" name="正方形/長方形 400"/>
          <p:cNvSpPr/>
          <p:nvPr/>
        </p:nvSpPr>
        <p:spPr bwMode="auto">
          <a:xfrm>
            <a:off x="5535884" y="1802792"/>
            <a:ext cx="2166063" cy="784600"/>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2" name="平行四辺形 401"/>
          <p:cNvSpPr/>
          <p:nvPr/>
        </p:nvSpPr>
        <p:spPr>
          <a:xfrm>
            <a:off x="7004318" y="794753"/>
            <a:ext cx="851578" cy="213832"/>
          </a:xfrm>
          <a:prstGeom prst="parallelogram">
            <a:avLst>
              <a:gd name="adj" fmla="val 80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3" name="グループ化 402"/>
          <p:cNvGrpSpPr/>
          <p:nvPr/>
        </p:nvGrpSpPr>
        <p:grpSpPr>
          <a:xfrm>
            <a:off x="5518172" y="1481076"/>
            <a:ext cx="1287885" cy="1555805"/>
            <a:chOff x="5028518" y="2191336"/>
            <a:chExt cx="2870991" cy="3846473"/>
          </a:xfrm>
        </p:grpSpPr>
        <p:sp>
          <p:nvSpPr>
            <p:cNvPr id="404" name="直方体 403"/>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6" name="グループ化 405"/>
            <p:cNvGrpSpPr/>
            <p:nvPr/>
          </p:nvGrpSpPr>
          <p:grpSpPr>
            <a:xfrm>
              <a:off x="5059850" y="2201134"/>
              <a:ext cx="2839659" cy="3836675"/>
              <a:chOff x="5059850" y="2201134"/>
              <a:chExt cx="2839659" cy="3836675"/>
            </a:xfrm>
          </p:grpSpPr>
          <p:sp>
            <p:nvSpPr>
              <p:cNvPr id="603" name="正方形/長方形 602"/>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正方形/長方形 604"/>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平行四辺形 605"/>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正方形/長方形 606"/>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正方形/長方形 607"/>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正方形/長方形 608"/>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正方形/長方形 609"/>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7" name="正方形/長方形 406"/>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平行四辺形 408"/>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直方体 41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正方形/長方形 53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平行四辺形 53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直方体 53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直方体 53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1" name="グループ化 610"/>
          <p:cNvGrpSpPr/>
          <p:nvPr/>
        </p:nvGrpSpPr>
        <p:grpSpPr>
          <a:xfrm>
            <a:off x="7064264" y="1972765"/>
            <a:ext cx="748637" cy="482131"/>
            <a:chOff x="2708327" y="2230748"/>
            <a:chExt cx="748637" cy="482131"/>
          </a:xfrm>
        </p:grpSpPr>
        <p:sp>
          <p:nvSpPr>
            <p:cNvPr id="612" name="直方体 611"/>
            <p:cNvSpPr/>
            <p:nvPr/>
          </p:nvSpPr>
          <p:spPr>
            <a:xfrm>
              <a:off x="2741557" y="2465410"/>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直方体 612"/>
            <p:cNvSpPr/>
            <p:nvPr/>
          </p:nvSpPr>
          <p:spPr>
            <a:xfrm>
              <a:off x="2717637" y="2431831"/>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直方体 613"/>
            <p:cNvSpPr/>
            <p:nvPr/>
          </p:nvSpPr>
          <p:spPr>
            <a:xfrm>
              <a:off x="2741557" y="225923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直方体 614"/>
            <p:cNvSpPr/>
            <p:nvPr/>
          </p:nvSpPr>
          <p:spPr>
            <a:xfrm>
              <a:off x="2708327" y="2230748"/>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テキスト ボックス 615"/>
            <p:cNvSpPr txBox="1"/>
            <p:nvPr/>
          </p:nvSpPr>
          <p:spPr>
            <a:xfrm>
              <a:off x="2823537" y="2319660"/>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617" name="テキスト ボックス 616"/>
            <p:cNvSpPr txBox="1"/>
            <p:nvPr/>
          </p:nvSpPr>
          <p:spPr>
            <a:xfrm>
              <a:off x="2823537" y="2512824"/>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618" name="グループ化 617"/>
          <p:cNvGrpSpPr/>
          <p:nvPr/>
        </p:nvGrpSpPr>
        <p:grpSpPr>
          <a:xfrm>
            <a:off x="7074640" y="1768234"/>
            <a:ext cx="739327" cy="295235"/>
            <a:chOff x="2710618" y="2026217"/>
            <a:chExt cx="739327" cy="295235"/>
          </a:xfrm>
        </p:grpSpPr>
        <p:sp>
          <p:nvSpPr>
            <p:cNvPr id="619" name="直方体 618"/>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0" name="直方体 619"/>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テキスト ボックス 620"/>
            <p:cNvSpPr txBox="1"/>
            <p:nvPr/>
          </p:nvSpPr>
          <p:spPr>
            <a:xfrm>
              <a:off x="2823537" y="2121397"/>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622" name="正方形/長方形 621"/>
          <p:cNvSpPr/>
          <p:nvPr/>
        </p:nvSpPr>
        <p:spPr>
          <a:xfrm>
            <a:off x="7004317" y="1796041"/>
            <a:ext cx="693578" cy="78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正方形/長方形 622"/>
          <p:cNvSpPr/>
          <p:nvPr/>
        </p:nvSpPr>
        <p:spPr>
          <a:xfrm>
            <a:off x="7004317" y="1015402"/>
            <a:ext cx="693578" cy="7765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4" name="グループ化 623"/>
          <p:cNvGrpSpPr/>
          <p:nvPr/>
        </p:nvGrpSpPr>
        <p:grpSpPr>
          <a:xfrm>
            <a:off x="7775132" y="1593458"/>
            <a:ext cx="1031692" cy="1065183"/>
            <a:chOff x="7780180" y="2384039"/>
            <a:chExt cx="2264463" cy="2354479"/>
          </a:xfrm>
        </p:grpSpPr>
        <p:sp>
          <p:nvSpPr>
            <p:cNvPr id="625" name="正方形/長方形 624"/>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正方形/長方形 625"/>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7" name="グループ化 626"/>
            <p:cNvGrpSpPr/>
            <p:nvPr/>
          </p:nvGrpSpPr>
          <p:grpSpPr>
            <a:xfrm>
              <a:off x="9588852" y="4142234"/>
              <a:ext cx="301731" cy="315214"/>
              <a:chOff x="3910231" y="5138394"/>
              <a:chExt cx="301729" cy="315214"/>
            </a:xfrm>
          </p:grpSpPr>
          <p:sp>
            <p:nvSpPr>
              <p:cNvPr id="714" name="フローチャート : 結合子 713"/>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 name="フローチャート : 結合子 714"/>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 name="フローチャート : 結合子 715"/>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フローチャート: 手作業 716"/>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8" name="正方形/長方形 627"/>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9" name="グループ化 628"/>
            <p:cNvGrpSpPr/>
            <p:nvPr/>
          </p:nvGrpSpPr>
          <p:grpSpPr>
            <a:xfrm>
              <a:off x="7876499" y="4419412"/>
              <a:ext cx="301731" cy="319102"/>
              <a:chOff x="999802" y="4983409"/>
              <a:chExt cx="301729" cy="319103"/>
            </a:xfrm>
          </p:grpSpPr>
          <p:grpSp>
            <p:nvGrpSpPr>
              <p:cNvPr id="709" name="グループ化 708"/>
              <p:cNvGrpSpPr/>
              <p:nvPr/>
            </p:nvGrpSpPr>
            <p:grpSpPr>
              <a:xfrm>
                <a:off x="999802" y="4988192"/>
                <a:ext cx="301729" cy="314320"/>
                <a:chOff x="2792769" y="4986888"/>
                <a:chExt cx="301729" cy="314320"/>
              </a:xfrm>
            </p:grpSpPr>
            <p:sp>
              <p:nvSpPr>
                <p:cNvPr id="711" name="フローチャート : 結合子 710"/>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 name="フローチャート : 結合子 711"/>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 name="フローチャート : 結合子 712"/>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 name="フローチャート: 手作業 709"/>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0" name="正方形/長方形 629"/>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正方形/長方形 630"/>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正方形/長方形 631"/>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平行四辺形 632"/>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平行四辺形 633"/>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平行四辺形 634"/>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6" name="グループ化 635"/>
            <p:cNvGrpSpPr/>
            <p:nvPr/>
          </p:nvGrpSpPr>
          <p:grpSpPr>
            <a:xfrm>
              <a:off x="9432478" y="4206769"/>
              <a:ext cx="598166" cy="324975"/>
              <a:chOff x="3148620" y="4589298"/>
              <a:chExt cx="598163" cy="324975"/>
            </a:xfrm>
          </p:grpSpPr>
          <p:sp>
            <p:nvSpPr>
              <p:cNvPr id="705" name="円柱 704"/>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 name="円柱 705"/>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直方体 706"/>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 name="平行四辺形 707"/>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7" name="正方形/長方形 636"/>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正方形/長方形 637"/>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正方形/長方形 638"/>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正方形/長方形 639"/>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正方形/長方形 640"/>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2" name="グループ化 641"/>
            <p:cNvGrpSpPr/>
            <p:nvPr/>
          </p:nvGrpSpPr>
          <p:grpSpPr>
            <a:xfrm>
              <a:off x="9342542" y="4423304"/>
              <a:ext cx="301731" cy="315214"/>
              <a:chOff x="2792769" y="4985994"/>
              <a:chExt cx="301729" cy="315214"/>
            </a:xfrm>
          </p:grpSpPr>
          <p:grpSp>
            <p:nvGrpSpPr>
              <p:cNvPr id="700" name="グループ化 699"/>
              <p:cNvGrpSpPr/>
              <p:nvPr/>
            </p:nvGrpSpPr>
            <p:grpSpPr>
              <a:xfrm>
                <a:off x="2792769" y="4986888"/>
                <a:ext cx="301729" cy="314320"/>
                <a:chOff x="2792769" y="4986888"/>
                <a:chExt cx="301729" cy="314320"/>
              </a:xfrm>
            </p:grpSpPr>
            <p:sp>
              <p:nvSpPr>
                <p:cNvPr id="702" name="フローチャート : 結合子 70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3" name="フローチャート : 結合子 70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4" name="フローチャート : 結合子 70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1" name="フローチャート: 手作業 700"/>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3" name="グループ化 642"/>
            <p:cNvGrpSpPr/>
            <p:nvPr/>
          </p:nvGrpSpPr>
          <p:grpSpPr>
            <a:xfrm>
              <a:off x="7839339" y="4063299"/>
              <a:ext cx="2008373" cy="324433"/>
              <a:chOff x="962635" y="4616735"/>
              <a:chExt cx="2008365" cy="324433"/>
            </a:xfrm>
          </p:grpSpPr>
          <p:grpSp>
            <p:nvGrpSpPr>
              <p:cNvPr id="648" name="グループ化 647"/>
              <p:cNvGrpSpPr/>
              <p:nvPr/>
            </p:nvGrpSpPr>
            <p:grpSpPr>
              <a:xfrm>
                <a:off x="962635" y="4787750"/>
                <a:ext cx="1866457" cy="153418"/>
                <a:chOff x="5575944" y="5070012"/>
                <a:chExt cx="1866457" cy="153418"/>
              </a:xfrm>
            </p:grpSpPr>
            <p:sp>
              <p:nvSpPr>
                <p:cNvPr id="675" name="直方体 674"/>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フローチャート : 直接アクセス記憶 675"/>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フローチャート : 直接アクセス記憶 676"/>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フローチャート : 直接アクセス記憶 677"/>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フローチャート : 直接アクセス記憶 678"/>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フローチャート : 直接アクセス記憶 679"/>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フローチャート : 直接アクセス記憶 680"/>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フローチャート : 直接アクセス記憶 681"/>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フローチャート : 直接アクセス記憶 682"/>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フローチャート : 直接アクセス記憶 683"/>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フローチャート : 直接アクセス記憶 684"/>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フローチャート : 直接アクセス記憶 685"/>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フローチャート : 直接アクセス記憶 686"/>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フローチャート : 直接アクセス記憶 687"/>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フローチャート : 直接アクセス記憶 688"/>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フローチャート : 直接アクセス記憶 689"/>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フローチャート : 直接アクセス記憶 690"/>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2" name="フローチャート : 直接アクセス記憶 691"/>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フローチャート : 直接アクセス記憶 692"/>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4" name="フローチャート : 直接アクセス記憶 693"/>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5" name="フローチャート : 直接アクセス記憶 694"/>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6" name="フローチャート : 直接アクセス記憶 695"/>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7" name="フローチャート : 直接アクセス記憶 696"/>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8" name="フローチャート : 直接アクセス記憶 697"/>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9" name="正方形/長方形 698"/>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9" name="グループ化 648"/>
              <p:cNvGrpSpPr/>
              <p:nvPr/>
            </p:nvGrpSpPr>
            <p:grpSpPr>
              <a:xfrm>
                <a:off x="1104543" y="4616735"/>
                <a:ext cx="1866457" cy="153418"/>
                <a:chOff x="5575944" y="5070012"/>
                <a:chExt cx="1866457" cy="153418"/>
              </a:xfrm>
            </p:grpSpPr>
            <p:sp>
              <p:nvSpPr>
                <p:cNvPr id="650" name="直方体 649"/>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フローチャート : 直接アクセス記憶 650"/>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フローチャート : 直接アクセス記憶 651"/>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フローチャート : 直接アクセス記憶 652"/>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フローチャート : 直接アクセス記憶 653"/>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フローチャート : 直接アクセス記憶 654"/>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フローチャート : 直接アクセス記憶 655"/>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フローチャート : 直接アクセス記憶 656"/>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フローチャート : 直接アクセス記憶 657"/>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9" name="フローチャート : 直接アクセス記憶 658"/>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0" name="フローチャート : 直接アクセス記憶 659"/>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フローチャート : 直接アクセス記憶 660"/>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フローチャート : 直接アクセス記憶 661"/>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フローチャート : 直接アクセス記憶 662"/>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フローチャート : 直接アクセス記憶 663"/>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フローチャート : 直接アクセス記憶 664"/>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フローチャート : 直接アクセス記憶 665"/>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フローチャート : 直接アクセス記憶 666"/>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フローチャート : 直接アクセス記憶 667"/>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フローチャート : 直接アクセス記憶 668"/>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フローチャート : 直接アクセス記憶 669"/>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フローチャート : 直接アクセス記憶 670"/>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フローチャート : 直接アクセス記憶 671"/>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フローチャート : 直接アクセス記憶 672"/>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正方形/長方形 673"/>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44" name="正方形/長方形 643"/>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正方形/長方形 644"/>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6" name="正方形/長方形 645"/>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正方形/長方形 646"/>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 name="グループ化 717"/>
          <p:cNvGrpSpPr/>
          <p:nvPr/>
        </p:nvGrpSpPr>
        <p:grpSpPr>
          <a:xfrm>
            <a:off x="7872269" y="2167297"/>
            <a:ext cx="739327" cy="281048"/>
            <a:chOff x="2707624" y="2425280"/>
            <a:chExt cx="739327" cy="281048"/>
          </a:xfrm>
        </p:grpSpPr>
        <p:sp>
          <p:nvSpPr>
            <p:cNvPr id="719" name="直方体 718"/>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直方体 719"/>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1" name="テキスト ボックス 720"/>
            <p:cNvSpPr txBox="1"/>
            <p:nvPr/>
          </p:nvSpPr>
          <p:spPr>
            <a:xfrm>
              <a:off x="2813524" y="2506273"/>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722" name="正方形/長方形 721"/>
          <p:cNvSpPr/>
          <p:nvPr/>
        </p:nvSpPr>
        <p:spPr>
          <a:xfrm>
            <a:off x="7797145" y="2356810"/>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3" name="正方形/長方形 722"/>
          <p:cNvSpPr/>
          <p:nvPr/>
        </p:nvSpPr>
        <p:spPr>
          <a:xfrm rot="5400000">
            <a:off x="7713584" y="2425946"/>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4" name="グループ化 723"/>
          <p:cNvGrpSpPr/>
          <p:nvPr/>
        </p:nvGrpSpPr>
        <p:grpSpPr>
          <a:xfrm>
            <a:off x="7862959" y="1966214"/>
            <a:ext cx="739327" cy="288967"/>
            <a:chOff x="2698314" y="2224197"/>
            <a:chExt cx="739327" cy="288967"/>
          </a:xfrm>
        </p:grpSpPr>
        <p:sp>
          <p:nvSpPr>
            <p:cNvPr id="725" name="直方体 724"/>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 name="直方体 725"/>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テキスト ボックス 726"/>
            <p:cNvSpPr txBox="1"/>
            <p:nvPr/>
          </p:nvSpPr>
          <p:spPr>
            <a:xfrm>
              <a:off x="2813524" y="2313109"/>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728" name="グループ化 727"/>
          <p:cNvGrpSpPr/>
          <p:nvPr/>
        </p:nvGrpSpPr>
        <p:grpSpPr>
          <a:xfrm>
            <a:off x="7869491" y="1761683"/>
            <a:ext cx="739327" cy="295235"/>
            <a:chOff x="2710618" y="2026217"/>
            <a:chExt cx="739327" cy="295235"/>
          </a:xfrm>
        </p:grpSpPr>
        <p:sp>
          <p:nvSpPr>
            <p:cNvPr id="729" name="直方体 728"/>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0" name="直方体 729"/>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1" name="テキスト ボックス 730"/>
            <p:cNvSpPr txBox="1"/>
            <p:nvPr/>
          </p:nvSpPr>
          <p:spPr>
            <a:xfrm>
              <a:off x="2823537" y="2121397"/>
              <a:ext cx="437368"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734" name="テキスト ボックス 733"/>
          <p:cNvSpPr txBox="1"/>
          <p:nvPr/>
        </p:nvSpPr>
        <p:spPr>
          <a:xfrm>
            <a:off x="6179926" y="451109"/>
            <a:ext cx="1452642" cy="369332"/>
          </a:xfrm>
          <a:prstGeom prst="rect">
            <a:avLst/>
          </a:prstGeom>
          <a:noFill/>
        </p:spPr>
        <p:txBody>
          <a:bodyPr wrap="none" rtlCol="0">
            <a:spAutoFit/>
          </a:bodyPr>
          <a:lstStyle/>
          <a:p>
            <a:r>
              <a:rPr lang="ja-JP" altLang="en-US" dirty="0">
                <a:latin typeface="+mn-ea"/>
              </a:rPr>
              <a:t>自職場ライン</a:t>
            </a:r>
            <a:endParaRPr kumimoji="1" lang="ja-JP" altLang="en-US" dirty="0">
              <a:latin typeface="+mn-ea"/>
            </a:endParaRPr>
          </a:p>
        </p:txBody>
      </p:sp>
      <p:sp>
        <p:nvSpPr>
          <p:cNvPr id="736" name="正方形/長方形 735"/>
          <p:cNvSpPr/>
          <p:nvPr/>
        </p:nvSpPr>
        <p:spPr>
          <a:xfrm>
            <a:off x="0" y="3073396"/>
            <a:ext cx="8891722" cy="461665"/>
          </a:xfrm>
          <a:prstGeom prst="rect">
            <a:avLst/>
          </a:prstGeom>
          <a:noFill/>
          <a:ln>
            <a:noFill/>
          </a:ln>
        </p:spPr>
        <p:txBody>
          <a:bodyPr wrap="square" lIns="91440" tIns="45720" rIns="91440" bIns="45720">
            <a:spAutoFit/>
          </a:bodyPr>
          <a:lstStyle/>
          <a:p>
            <a:pPr algn="ctr"/>
            <a:r>
              <a:rPr lang="ja-JP" altLang="en-US" sz="2400" b="1" dirty="0">
                <a:ln w="12700">
                  <a:solidFill>
                    <a:schemeClr val="tx2">
                      <a:satMod val="155000"/>
                    </a:schemeClr>
                  </a:solidFill>
                  <a:prstDash val="solid"/>
                </a:ln>
                <a:effectLst>
                  <a:outerShdw blurRad="41275" dist="20320" dir="1800000" algn="tl" rotWithShape="0">
                    <a:srgbClr val="000000">
                      <a:alpha val="40000"/>
                    </a:srgbClr>
                  </a:outerShdw>
                </a:effectLst>
              </a:rPr>
              <a:t>　ストッカから作業台までの搬送方法に違いがある</a:t>
            </a:r>
            <a:endParaRPr lang="ja-JP" altLang="en-US" sz="2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37" name="直方体 7"/>
          <p:cNvSpPr>
            <a:spLocks noChangeArrowheads="1"/>
          </p:cNvSpPr>
          <p:nvPr/>
        </p:nvSpPr>
        <p:spPr bwMode="auto">
          <a:xfrm>
            <a:off x="2757170" y="1809623"/>
            <a:ext cx="1039794"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38" name="直方体 7"/>
          <p:cNvSpPr>
            <a:spLocks noChangeArrowheads="1"/>
          </p:cNvSpPr>
          <p:nvPr/>
        </p:nvSpPr>
        <p:spPr bwMode="auto">
          <a:xfrm>
            <a:off x="2757170" y="1227232"/>
            <a:ext cx="1042223"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39" name="正方形/長方形 738"/>
          <p:cNvSpPr/>
          <p:nvPr/>
        </p:nvSpPr>
        <p:spPr>
          <a:xfrm>
            <a:off x="2757170" y="2610926"/>
            <a:ext cx="823335" cy="11621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0" name="正方形/長方形 739"/>
          <p:cNvSpPr/>
          <p:nvPr/>
        </p:nvSpPr>
        <p:spPr bwMode="auto">
          <a:xfrm rot="5400000">
            <a:off x="4444390" y="247689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1" name="正方形/長方形 740"/>
          <p:cNvSpPr/>
          <p:nvPr/>
        </p:nvSpPr>
        <p:spPr bwMode="auto">
          <a:xfrm rot="5400000">
            <a:off x="4770578" y="2659242"/>
            <a:ext cx="129331" cy="2063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2" name="正方形/長方形 741"/>
          <p:cNvSpPr/>
          <p:nvPr/>
        </p:nvSpPr>
        <p:spPr bwMode="auto">
          <a:xfrm rot="5400000" flipV="1">
            <a:off x="4959850" y="2394039"/>
            <a:ext cx="21909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3" name="平行四辺形 358"/>
          <p:cNvSpPr>
            <a:spLocks noChangeArrowheads="1"/>
          </p:cNvSpPr>
          <p:nvPr/>
        </p:nvSpPr>
        <p:spPr bwMode="auto">
          <a:xfrm rot="5400000" flipH="1">
            <a:off x="4154363" y="2430697"/>
            <a:ext cx="337726" cy="207901"/>
          </a:xfrm>
          <a:prstGeom prst="parallelogram">
            <a:avLst>
              <a:gd name="adj" fmla="val 96268"/>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744" name="直方体 7"/>
          <p:cNvSpPr>
            <a:spLocks noChangeArrowheads="1"/>
          </p:cNvSpPr>
          <p:nvPr/>
        </p:nvSpPr>
        <p:spPr bwMode="auto">
          <a:xfrm>
            <a:off x="3580414" y="1809623"/>
            <a:ext cx="842550"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768" name="正方形/長方形 767"/>
          <p:cNvSpPr/>
          <p:nvPr/>
        </p:nvSpPr>
        <p:spPr>
          <a:xfrm>
            <a:off x="3580415" y="2610926"/>
            <a:ext cx="626090" cy="11621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9" name="グループ化 768"/>
          <p:cNvGrpSpPr/>
          <p:nvPr/>
        </p:nvGrpSpPr>
        <p:grpSpPr>
          <a:xfrm>
            <a:off x="4078378" y="2401589"/>
            <a:ext cx="294317" cy="53384"/>
            <a:chOff x="5509254" y="3983912"/>
            <a:chExt cx="294317" cy="53384"/>
          </a:xfrm>
        </p:grpSpPr>
        <p:grpSp>
          <p:nvGrpSpPr>
            <p:cNvPr id="770" name="グループ化 365"/>
            <p:cNvGrpSpPr>
              <a:grpSpLocks/>
            </p:cNvGrpSpPr>
            <p:nvPr/>
          </p:nvGrpSpPr>
          <p:grpSpPr bwMode="auto">
            <a:xfrm>
              <a:off x="5509254" y="3983912"/>
              <a:ext cx="168215" cy="53266"/>
              <a:chOff x="6584462" y="3663520"/>
              <a:chExt cx="407290" cy="134758"/>
            </a:xfrm>
          </p:grpSpPr>
          <p:sp>
            <p:nvSpPr>
              <p:cNvPr id="778" name="直方体 77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9" name="フローチャート : 直接アクセス記憶 77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0" name="フローチャート : 直接アクセス記憶 77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1" name="フローチャート : 直接アクセス記憶 78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2" name="フローチャート : 直接アクセス記憶 78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3" name="正方形/長方形 78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71" name="グループ化 365"/>
            <p:cNvGrpSpPr>
              <a:grpSpLocks/>
            </p:cNvGrpSpPr>
            <p:nvPr/>
          </p:nvGrpSpPr>
          <p:grpSpPr bwMode="auto">
            <a:xfrm>
              <a:off x="5635356" y="3984030"/>
              <a:ext cx="168215" cy="53266"/>
              <a:chOff x="6584462" y="3663520"/>
              <a:chExt cx="407290" cy="134758"/>
            </a:xfrm>
          </p:grpSpPr>
          <p:sp>
            <p:nvSpPr>
              <p:cNvPr id="772" name="直方体 77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フローチャート : 直接アクセス記憶 77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フローチャート : 直接アクセス記憶 77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フローチャート : 直接アクセス記憶 77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フローチャート : 直接アクセス記憶 77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正方形/長方形 77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784" name="グループ化 365"/>
          <p:cNvGrpSpPr>
            <a:grpSpLocks/>
          </p:cNvGrpSpPr>
          <p:nvPr/>
        </p:nvGrpSpPr>
        <p:grpSpPr bwMode="auto">
          <a:xfrm>
            <a:off x="4110243" y="2497384"/>
            <a:ext cx="168215" cy="53266"/>
            <a:chOff x="6584462" y="3663520"/>
            <a:chExt cx="407290" cy="134758"/>
          </a:xfrm>
        </p:grpSpPr>
        <p:sp>
          <p:nvSpPr>
            <p:cNvPr id="785" name="直方体 78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6" name="フローチャート : 直接アクセス記憶 78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7" name="フローチャート : 直接アクセス記憶 78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8" name="フローチャート : 直接アクセス記憶 78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9" name="フローチャート : 直接アクセス記憶 78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0" name="正方形/長方形 78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819" name="平行四辺形 818"/>
          <p:cNvSpPr/>
          <p:nvPr/>
        </p:nvSpPr>
        <p:spPr>
          <a:xfrm>
            <a:off x="4219275" y="2378493"/>
            <a:ext cx="846816" cy="220930"/>
          </a:xfrm>
          <a:prstGeom prst="parallelogram">
            <a:avLst>
              <a:gd name="adj" fmla="val 10442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正方形/長方形 819"/>
          <p:cNvSpPr/>
          <p:nvPr/>
        </p:nvSpPr>
        <p:spPr bwMode="auto">
          <a:xfrm rot="5400000">
            <a:off x="4161878" y="2667240"/>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1" name="正方形/長方形 820"/>
          <p:cNvSpPr/>
          <p:nvPr/>
        </p:nvSpPr>
        <p:spPr bwMode="auto">
          <a:xfrm>
            <a:off x="4451051" y="2307352"/>
            <a:ext cx="588962"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cxnSp>
        <p:nvCxnSpPr>
          <p:cNvPr id="822" name="直線コネクタ 821"/>
          <p:cNvCxnSpPr/>
          <p:nvPr/>
        </p:nvCxnSpPr>
        <p:spPr>
          <a:xfrm flipV="1">
            <a:off x="4824238" y="2310289"/>
            <a:ext cx="264406" cy="263947"/>
          </a:xfrm>
          <a:prstGeom prst="line">
            <a:avLst/>
          </a:prstGeom>
          <a:ln w="317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823" name="直方体 822"/>
          <p:cNvSpPr/>
          <p:nvPr/>
        </p:nvSpPr>
        <p:spPr>
          <a:xfrm>
            <a:off x="4252841" y="2759441"/>
            <a:ext cx="456116" cy="194679"/>
          </a:xfrm>
          <a:prstGeom prst="cube">
            <a:avLst>
              <a:gd name="adj" fmla="val 89844"/>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台形 823"/>
          <p:cNvSpPr/>
          <p:nvPr/>
        </p:nvSpPr>
        <p:spPr>
          <a:xfrm>
            <a:off x="4198699" y="2879933"/>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台形 824"/>
          <p:cNvSpPr/>
          <p:nvPr/>
        </p:nvSpPr>
        <p:spPr>
          <a:xfrm flipV="1">
            <a:off x="4198699" y="2847185"/>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6" name="台形 825"/>
          <p:cNvSpPr/>
          <p:nvPr/>
        </p:nvSpPr>
        <p:spPr>
          <a:xfrm>
            <a:off x="4198699" y="2811537"/>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平行四辺形 826"/>
          <p:cNvSpPr/>
          <p:nvPr/>
        </p:nvSpPr>
        <p:spPr>
          <a:xfrm>
            <a:off x="4368815" y="2753200"/>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8" name="台形 827"/>
          <p:cNvSpPr/>
          <p:nvPr/>
        </p:nvSpPr>
        <p:spPr>
          <a:xfrm>
            <a:off x="4349834" y="2697033"/>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9" name="台形 828"/>
          <p:cNvSpPr/>
          <p:nvPr/>
        </p:nvSpPr>
        <p:spPr>
          <a:xfrm flipV="1">
            <a:off x="4325981" y="2664285"/>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0" name="台形 829"/>
          <p:cNvSpPr/>
          <p:nvPr/>
        </p:nvSpPr>
        <p:spPr>
          <a:xfrm>
            <a:off x="4310079" y="2628637"/>
            <a:ext cx="431554" cy="5676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1" name="直方体 830"/>
          <p:cNvSpPr/>
          <p:nvPr/>
        </p:nvSpPr>
        <p:spPr>
          <a:xfrm>
            <a:off x="4168070" y="2612789"/>
            <a:ext cx="612278" cy="231419"/>
          </a:xfrm>
          <a:prstGeom prst="cube">
            <a:avLst>
              <a:gd name="adj" fmla="val 89844"/>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2" name="グループ化 831"/>
          <p:cNvGrpSpPr/>
          <p:nvPr/>
        </p:nvGrpSpPr>
        <p:grpSpPr>
          <a:xfrm>
            <a:off x="3898215" y="1982040"/>
            <a:ext cx="432499" cy="570216"/>
            <a:chOff x="7541776" y="2871955"/>
            <a:chExt cx="543518" cy="687024"/>
          </a:xfrm>
        </p:grpSpPr>
        <p:grpSp>
          <p:nvGrpSpPr>
            <p:cNvPr id="833" name="グループ化 832"/>
            <p:cNvGrpSpPr/>
            <p:nvPr/>
          </p:nvGrpSpPr>
          <p:grpSpPr>
            <a:xfrm>
              <a:off x="7541776" y="3236633"/>
              <a:ext cx="543518" cy="322346"/>
              <a:chOff x="7587936" y="2914287"/>
              <a:chExt cx="543518" cy="322346"/>
            </a:xfrm>
          </p:grpSpPr>
          <p:sp>
            <p:nvSpPr>
              <p:cNvPr id="840" name="直方体 839"/>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1" name="直方体 840"/>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4" name="グループ化 833"/>
            <p:cNvGrpSpPr/>
            <p:nvPr/>
          </p:nvGrpSpPr>
          <p:grpSpPr>
            <a:xfrm>
              <a:off x="7541776" y="3052489"/>
              <a:ext cx="543518" cy="322346"/>
              <a:chOff x="7587936" y="2914287"/>
              <a:chExt cx="543518" cy="322346"/>
            </a:xfrm>
          </p:grpSpPr>
          <p:sp>
            <p:nvSpPr>
              <p:cNvPr id="838" name="直方体 837"/>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9" name="直方体 838"/>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5" name="グループ化 834"/>
            <p:cNvGrpSpPr/>
            <p:nvPr/>
          </p:nvGrpSpPr>
          <p:grpSpPr>
            <a:xfrm>
              <a:off x="7541776" y="2871955"/>
              <a:ext cx="543518" cy="322346"/>
              <a:chOff x="7587936" y="2914287"/>
              <a:chExt cx="543518" cy="322346"/>
            </a:xfrm>
          </p:grpSpPr>
          <p:sp>
            <p:nvSpPr>
              <p:cNvPr id="836" name="直方体 835"/>
              <p:cNvSpPr/>
              <p:nvPr/>
            </p:nvSpPr>
            <p:spPr>
              <a:xfrm>
                <a:off x="7605131" y="2949195"/>
                <a:ext cx="510363" cy="287438"/>
              </a:xfrm>
              <a:prstGeom prst="cube">
                <a:avLst>
                  <a:gd name="adj" fmla="val 36365"/>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7" name="直方体 836"/>
              <p:cNvSpPr/>
              <p:nvPr/>
            </p:nvSpPr>
            <p:spPr>
              <a:xfrm>
                <a:off x="7587936" y="2914287"/>
                <a:ext cx="543518" cy="160316"/>
              </a:xfrm>
              <a:prstGeom prst="cube">
                <a:avLst>
                  <a:gd name="adj" fmla="val 88203"/>
                </a:avLst>
              </a:prstGeom>
              <a:solidFill>
                <a:schemeClr val="tx1">
                  <a:lumMod val="50000"/>
                  <a:lumOff val="50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角丸四角形 18"/>
          <p:cNvSpPr/>
          <p:nvPr/>
        </p:nvSpPr>
        <p:spPr>
          <a:xfrm>
            <a:off x="302123" y="1030727"/>
            <a:ext cx="4778158" cy="2061274"/>
          </a:xfrm>
          <a:prstGeom prst="roundRect">
            <a:avLst>
              <a:gd name="adj" fmla="val 938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3" name="テキスト ボックス 732"/>
          <p:cNvSpPr txBox="1"/>
          <p:nvPr/>
        </p:nvSpPr>
        <p:spPr>
          <a:xfrm>
            <a:off x="3063600" y="842150"/>
            <a:ext cx="1369286" cy="369332"/>
          </a:xfrm>
          <a:prstGeom prst="rect">
            <a:avLst/>
          </a:prstGeom>
          <a:solidFill>
            <a:schemeClr val="bg1"/>
          </a:solidFill>
        </p:spPr>
        <p:txBody>
          <a:bodyPr wrap="none" rtlCol="0">
            <a:spAutoFit/>
          </a:bodyPr>
          <a:lstStyle/>
          <a:p>
            <a:r>
              <a:rPr lang="ja-JP" altLang="en-US" dirty="0">
                <a:latin typeface="+mn-ea"/>
              </a:rPr>
              <a:t>類似ライン</a:t>
            </a:r>
            <a:r>
              <a:rPr lang="en-US" altLang="ja-JP" dirty="0">
                <a:latin typeface="+mn-ea"/>
              </a:rPr>
              <a:t>B</a:t>
            </a:r>
            <a:endParaRPr kumimoji="1" lang="ja-JP" altLang="en-US" dirty="0">
              <a:latin typeface="+mn-ea"/>
            </a:endParaRPr>
          </a:p>
        </p:txBody>
      </p:sp>
      <p:sp>
        <p:nvSpPr>
          <p:cNvPr id="21" name="左右矢印 20"/>
          <p:cNvSpPr/>
          <p:nvPr/>
        </p:nvSpPr>
        <p:spPr>
          <a:xfrm>
            <a:off x="4831921" y="1691555"/>
            <a:ext cx="676184" cy="44130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2" name="正方形/長方形 791"/>
          <p:cNvSpPr/>
          <p:nvPr/>
        </p:nvSpPr>
        <p:spPr>
          <a:xfrm>
            <a:off x="3596407" y="2026942"/>
            <a:ext cx="602662" cy="574769"/>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5" name="直方体 7"/>
          <p:cNvSpPr>
            <a:spLocks noChangeArrowheads="1"/>
          </p:cNvSpPr>
          <p:nvPr/>
        </p:nvSpPr>
        <p:spPr bwMode="auto">
          <a:xfrm>
            <a:off x="3574892" y="1227232"/>
            <a:ext cx="842550" cy="795648"/>
          </a:xfrm>
          <a:prstGeom prst="cube">
            <a:avLst>
              <a:gd name="adj" fmla="val 26585"/>
            </a:avLst>
          </a:prstGeom>
          <a:solidFill>
            <a:srgbClr val="F8F8F8"/>
          </a:solidFill>
          <a:ln w="19050" algn="ctr">
            <a:solidFill>
              <a:schemeClr val="tx1"/>
            </a:solidFill>
            <a:round/>
            <a:headEnd/>
            <a:tailEnd/>
          </a:ln>
        </p:spPr>
        <p:txBody>
          <a:bodyPr wrap="square" anchor="ctr">
            <a:spAutoFit/>
          </a:bodyPr>
          <a:lstStyle/>
          <a:p>
            <a:endParaRPr lang="ja-JP" altLang="en-US" sz="1600"/>
          </a:p>
        </p:txBody>
      </p:sp>
      <p:grpSp>
        <p:nvGrpSpPr>
          <p:cNvPr id="746" name="グループ化 745"/>
          <p:cNvGrpSpPr/>
          <p:nvPr/>
        </p:nvGrpSpPr>
        <p:grpSpPr>
          <a:xfrm>
            <a:off x="4078317" y="1820275"/>
            <a:ext cx="294317" cy="53384"/>
            <a:chOff x="5509254" y="3983912"/>
            <a:chExt cx="294317" cy="53384"/>
          </a:xfrm>
        </p:grpSpPr>
        <p:grpSp>
          <p:nvGrpSpPr>
            <p:cNvPr id="747" name="グループ化 365"/>
            <p:cNvGrpSpPr>
              <a:grpSpLocks/>
            </p:cNvGrpSpPr>
            <p:nvPr/>
          </p:nvGrpSpPr>
          <p:grpSpPr bwMode="auto">
            <a:xfrm>
              <a:off x="5509254" y="3983912"/>
              <a:ext cx="168215" cy="53266"/>
              <a:chOff x="6584462" y="3663520"/>
              <a:chExt cx="407290" cy="134758"/>
            </a:xfrm>
          </p:grpSpPr>
          <p:sp>
            <p:nvSpPr>
              <p:cNvPr id="755" name="直方体 75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6" name="フローチャート : 直接アクセス記憶 75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7" name="フローチャート : 直接アクセス記憶 75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8" name="フローチャート : 直接アクセス記憶 75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9" name="フローチャート : 直接アクセス記憶 75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0" name="正方形/長方形 75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48" name="グループ化 365"/>
            <p:cNvGrpSpPr>
              <a:grpSpLocks/>
            </p:cNvGrpSpPr>
            <p:nvPr/>
          </p:nvGrpSpPr>
          <p:grpSpPr bwMode="auto">
            <a:xfrm>
              <a:off x="5635356" y="3984030"/>
              <a:ext cx="168215" cy="53266"/>
              <a:chOff x="6584462" y="3663520"/>
              <a:chExt cx="407290" cy="134758"/>
            </a:xfrm>
          </p:grpSpPr>
          <p:sp>
            <p:nvSpPr>
              <p:cNvPr id="749" name="直方体 74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0" name="フローチャート : 直接アクセス記憶 74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1" name="フローチャート : 直接アクセス記憶 75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2" name="フローチャート : 直接アクセス記憶 75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3" name="フローチャート : 直接アクセス記憶 75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4" name="正方形/長方形 75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761" name="グループ化 365"/>
          <p:cNvGrpSpPr>
            <a:grpSpLocks/>
          </p:cNvGrpSpPr>
          <p:nvPr/>
        </p:nvGrpSpPr>
        <p:grpSpPr bwMode="auto">
          <a:xfrm>
            <a:off x="4110182" y="1916070"/>
            <a:ext cx="168215" cy="53266"/>
            <a:chOff x="6584462" y="3663520"/>
            <a:chExt cx="407290" cy="134758"/>
          </a:xfrm>
        </p:grpSpPr>
        <p:sp>
          <p:nvSpPr>
            <p:cNvPr id="762" name="直方体 76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3" name="フローチャート : 直接アクセス記憶 76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4" name="フローチャート : 直接アクセス記憶 76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5" name="フローチャート : 直接アクセス記憶 76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6" name="フローチャート : 直接アクセス記憶 76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7" name="正方形/長方形 76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91" name="正方形/長方形 790"/>
          <p:cNvSpPr/>
          <p:nvPr/>
        </p:nvSpPr>
        <p:spPr>
          <a:xfrm>
            <a:off x="3596407" y="1440451"/>
            <a:ext cx="602662" cy="574769"/>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2" name="グループ化 841"/>
          <p:cNvGrpSpPr/>
          <p:nvPr/>
        </p:nvGrpSpPr>
        <p:grpSpPr>
          <a:xfrm>
            <a:off x="3274929" y="1789156"/>
            <a:ext cx="937031" cy="1118566"/>
            <a:chOff x="5028518" y="2191336"/>
            <a:chExt cx="2870991" cy="3846473"/>
          </a:xfrm>
        </p:grpSpPr>
        <p:sp>
          <p:nvSpPr>
            <p:cNvPr id="843" name="直方体 84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4" name="正方形/長方形 84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5" name="グループ化 844"/>
            <p:cNvGrpSpPr/>
            <p:nvPr/>
          </p:nvGrpSpPr>
          <p:grpSpPr>
            <a:xfrm>
              <a:off x="5059850" y="2201134"/>
              <a:ext cx="2839659" cy="3836675"/>
              <a:chOff x="5059850" y="2201134"/>
              <a:chExt cx="2839659" cy="3836675"/>
            </a:xfrm>
          </p:grpSpPr>
          <p:sp>
            <p:nvSpPr>
              <p:cNvPr id="860" name="正方形/長方形 85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1" name="正方形/長方形 86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2" name="正方形/長方形 86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3" name="平行四辺形 86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4" name="正方形/長方形 86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5" name="正方形/長方形 86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6" name="正方形/長方形 86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7" name="正方形/長方形 86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6" name="正方形/長方形 84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7" name="正方形/長方形 84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8" name="平行四辺形 84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9" name="正方形/長方形 84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0" name="正方形/長方形 84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1" name="正方形/長方形 85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2" name="正方形/長方形 85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3" name="正方形/長方形 85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4" name="直方体 853"/>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5" name="正方形/長方形 85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6" name="平行四辺形 85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7" name="直方体 85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8" name="直方体 85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9" name="フローチャート : 直接アクセス記憶 85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2824615" y="1702697"/>
            <a:ext cx="1984839" cy="634777"/>
            <a:chOff x="-2340770" y="3727092"/>
            <a:chExt cx="1984839" cy="634777"/>
          </a:xfrm>
          <a:solidFill>
            <a:srgbClr val="CCFFFF"/>
          </a:solidFill>
        </p:grpSpPr>
        <p:sp>
          <p:nvSpPr>
            <p:cNvPr id="868" name="正方形/長方形 867"/>
            <p:cNvSpPr/>
            <p:nvPr/>
          </p:nvSpPr>
          <p:spPr>
            <a:xfrm>
              <a:off x="-2340770" y="3727092"/>
              <a:ext cx="1984839" cy="6347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9" name="Text Box 299"/>
            <p:cNvSpPr txBox="1">
              <a:spLocks noChangeArrowheads="1"/>
            </p:cNvSpPr>
            <p:nvPr/>
          </p:nvSpPr>
          <p:spPr bwMode="auto">
            <a:xfrm>
              <a:off x="-2281270" y="3761681"/>
              <a:ext cx="1843774" cy="584775"/>
            </a:xfrm>
            <a:prstGeom prst="rect">
              <a:avLst/>
            </a:prstGeom>
            <a:grpFill/>
            <a:ln>
              <a:noFill/>
            </a:ln>
            <a:effectLst/>
            <a:extLs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ctr" eaLnBrk="1" hangingPunct="1"/>
              <a:r>
                <a:rPr lang="ja-JP" altLang="en-US" sz="1600" dirty="0"/>
                <a:t>シュータを設置する</a:t>
              </a:r>
              <a:endParaRPr lang="en-US" altLang="ja-JP" sz="1600" dirty="0"/>
            </a:p>
            <a:p>
              <a:pPr algn="ctr" eaLnBrk="1" hangingPunct="1"/>
              <a:r>
                <a:rPr lang="ja-JP" altLang="en-US" sz="1600" dirty="0"/>
                <a:t>スペースがない</a:t>
              </a:r>
              <a:endParaRPr lang="en-US" altLang="ja-JP" sz="1600" dirty="0"/>
            </a:p>
          </p:txBody>
        </p:sp>
      </p:grpSp>
      <p:grpSp>
        <p:nvGrpSpPr>
          <p:cNvPr id="416" name="グループ化 415"/>
          <p:cNvGrpSpPr/>
          <p:nvPr/>
        </p:nvGrpSpPr>
        <p:grpSpPr>
          <a:xfrm>
            <a:off x="501908" y="1951683"/>
            <a:ext cx="2032276" cy="765852"/>
            <a:chOff x="579146" y="4298829"/>
            <a:chExt cx="2129066" cy="786355"/>
          </a:xfrm>
        </p:grpSpPr>
        <p:grpSp>
          <p:nvGrpSpPr>
            <p:cNvPr id="509" name="Group 841"/>
            <p:cNvGrpSpPr>
              <a:grpSpLocks/>
            </p:cNvGrpSpPr>
            <p:nvPr/>
          </p:nvGrpSpPr>
          <p:grpSpPr bwMode="auto">
            <a:xfrm>
              <a:off x="606362" y="4853409"/>
              <a:ext cx="2101850" cy="231775"/>
              <a:chOff x="521" y="2029"/>
              <a:chExt cx="1372" cy="160"/>
            </a:xfrm>
          </p:grpSpPr>
          <p:sp>
            <p:nvSpPr>
              <p:cNvPr id="521" name="AutoShape 842"/>
              <p:cNvSpPr>
                <a:spLocks noChangeArrowheads="1"/>
              </p:cNvSpPr>
              <p:nvPr/>
            </p:nvSpPr>
            <p:spPr bwMode="auto">
              <a:xfrm>
                <a:off x="572" y="2031"/>
                <a:ext cx="1321" cy="49"/>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522" name="Group 843"/>
              <p:cNvGrpSpPr>
                <a:grpSpLocks/>
              </p:cNvGrpSpPr>
              <p:nvPr/>
            </p:nvGrpSpPr>
            <p:grpSpPr bwMode="auto">
              <a:xfrm>
                <a:off x="1764" y="2029"/>
                <a:ext cx="106" cy="158"/>
                <a:chOff x="2336" y="2614"/>
                <a:chExt cx="181" cy="226"/>
              </a:xfrm>
            </p:grpSpPr>
            <p:sp>
              <p:nvSpPr>
                <p:cNvPr id="533" name="AutoShape 844"/>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4" name="AutoShape 845"/>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3" name="Group 846"/>
              <p:cNvGrpSpPr>
                <a:grpSpLocks/>
              </p:cNvGrpSpPr>
              <p:nvPr/>
            </p:nvGrpSpPr>
            <p:grpSpPr bwMode="auto">
              <a:xfrm>
                <a:off x="1439" y="2031"/>
                <a:ext cx="106" cy="158"/>
                <a:chOff x="2336" y="2614"/>
                <a:chExt cx="181" cy="226"/>
              </a:xfrm>
            </p:grpSpPr>
            <p:sp>
              <p:nvSpPr>
                <p:cNvPr id="531" name="AutoShape 847"/>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2" name="AutoShape 848"/>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4" name="Group 849"/>
              <p:cNvGrpSpPr>
                <a:grpSpLocks/>
              </p:cNvGrpSpPr>
              <p:nvPr/>
            </p:nvGrpSpPr>
            <p:grpSpPr bwMode="auto">
              <a:xfrm>
                <a:off x="1100" y="2031"/>
                <a:ext cx="106" cy="158"/>
                <a:chOff x="2336" y="2614"/>
                <a:chExt cx="181" cy="226"/>
              </a:xfrm>
            </p:grpSpPr>
            <p:sp>
              <p:nvSpPr>
                <p:cNvPr id="529" name="AutoShape 850"/>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30" name="AutoShape 851"/>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25" name="Group 852"/>
              <p:cNvGrpSpPr>
                <a:grpSpLocks/>
              </p:cNvGrpSpPr>
              <p:nvPr/>
            </p:nvGrpSpPr>
            <p:grpSpPr bwMode="auto">
              <a:xfrm>
                <a:off x="802" y="2031"/>
                <a:ext cx="105" cy="158"/>
                <a:chOff x="2336" y="2614"/>
                <a:chExt cx="181" cy="226"/>
              </a:xfrm>
            </p:grpSpPr>
            <p:sp>
              <p:nvSpPr>
                <p:cNvPr id="527" name="AutoShape 853"/>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28" name="AutoShape 854"/>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sp>
            <p:nvSpPr>
              <p:cNvPr id="526" name="AutoShape 855"/>
              <p:cNvSpPr>
                <a:spLocks noChangeArrowheads="1"/>
              </p:cNvSpPr>
              <p:nvPr/>
            </p:nvSpPr>
            <p:spPr bwMode="auto">
              <a:xfrm>
                <a:off x="521" y="2115"/>
                <a:ext cx="1319" cy="50"/>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510" name="グループ化 509"/>
            <p:cNvGrpSpPr/>
            <p:nvPr/>
          </p:nvGrpSpPr>
          <p:grpSpPr>
            <a:xfrm>
              <a:off x="579146" y="4298829"/>
              <a:ext cx="819818" cy="678690"/>
              <a:chOff x="6092442" y="2253053"/>
              <a:chExt cx="1742367" cy="1939159"/>
            </a:xfrm>
          </p:grpSpPr>
          <p:sp>
            <p:nvSpPr>
              <p:cNvPr id="511" name="直方体 510"/>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2" name="直方体 511"/>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3" name="直方体 512"/>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4" name="直方体 513"/>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5" name="グループ化 514"/>
              <p:cNvGrpSpPr/>
              <p:nvPr/>
            </p:nvGrpSpPr>
            <p:grpSpPr>
              <a:xfrm>
                <a:off x="6097773" y="2253053"/>
                <a:ext cx="1720698" cy="1882028"/>
                <a:chOff x="6097773" y="2253053"/>
                <a:chExt cx="1720698" cy="1882028"/>
              </a:xfrm>
            </p:grpSpPr>
            <p:sp>
              <p:nvSpPr>
                <p:cNvPr id="516" name="直方体 515"/>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7" name="直方体 516"/>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 name="テキスト ボックス 517"/>
                <p:cNvSpPr txBox="1"/>
                <p:nvPr/>
              </p:nvSpPr>
              <p:spPr>
                <a:xfrm>
                  <a:off x="6493081" y="2565740"/>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19" name="テキスト ボックス 518"/>
                <p:cNvSpPr txBox="1"/>
                <p:nvPr/>
              </p:nvSpPr>
              <p:spPr>
                <a:xfrm>
                  <a:off x="6493081" y="3079414"/>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20" name="テキスト ボックス 519"/>
                <p:cNvSpPr txBox="1"/>
                <p:nvPr/>
              </p:nvSpPr>
              <p:spPr>
                <a:xfrm>
                  <a:off x="6499063" y="3607451"/>
                  <a:ext cx="965352" cy="527630"/>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grpSp>
        <p:nvGrpSpPr>
          <p:cNvPr id="417" name="グループ化 416"/>
          <p:cNvGrpSpPr/>
          <p:nvPr/>
        </p:nvGrpSpPr>
        <p:grpSpPr>
          <a:xfrm>
            <a:off x="577677" y="1263040"/>
            <a:ext cx="2047211" cy="789630"/>
            <a:chOff x="658523" y="3225976"/>
            <a:chExt cx="2144712" cy="810770"/>
          </a:xfrm>
        </p:grpSpPr>
        <p:sp>
          <p:nvSpPr>
            <p:cNvPr id="475" name="AutoShape 706"/>
            <p:cNvSpPr>
              <a:spLocks noChangeArrowheads="1"/>
            </p:cNvSpPr>
            <p:nvPr/>
          </p:nvSpPr>
          <p:spPr bwMode="auto">
            <a:xfrm>
              <a:off x="781078" y="3807420"/>
              <a:ext cx="2022157" cy="71120"/>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476" name="AutoShape 707"/>
            <p:cNvSpPr>
              <a:spLocks noChangeArrowheads="1"/>
            </p:cNvSpPr>
            <p:nvPr/>
          </p:nvSpPr>
          <p:spPr bwMode="auto">
            <a:xfrm>
              <a:off x="2202716" y="3939500"/>
              <a:ext cx="162385" cy="9724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77" name="Group 708"/>
            <p:cNvGrpSpPr>
              <a:grpSpLocks/>
            </p:cNvGrpSpPr>
            <p:nvPr/>
          </p:nvGrpSpPr>
          <p:grpSpPr bwMode="auto">
            <a:xfrm>
              <a:off x="1674197" y="3807420"/>
              <a:ext cx="162385" cy="229326"/>
              <a:chOff x="2336" y="2614"/>
              <a:chExt cx="181" cy="226"/>
            </a:xfrm>
          </p:grpSpPr>
          <p:sp>
            <p:nvSpPr>
              <p:cNvPr id="507" name="AutoShape 709"/>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8" name="AutoShape 710"/>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478" name="Group 711"/>
            <p:cNvGrpSpPr>
              <a:grpSpLocks/>
            </p:cNvGrpSpPr>
            <p:nvPr/>
          </p:nvGrpSpPr>
          <p:grpSpPr bwMode="auto">
            <a:xfrm>
              <a:off x="693758" y="3804517"/>
              <a:ext cx="162385" cy="229326"/>
              <a:chOff x="2336" y="2614"/>
              <a:chExt cx="181" cy="226"/>
            </a:xfrm>
          </p:grpSpPr>
          <p:sp>
            <p:nvSpPr>
              <p:cNvPr id="505" name="AutoShape 712"/>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6" name="AutoShape 713"/>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grpSp>
          <p:nvGrpSpPr>
            <p:cNvPr id="479" name="Group 714"/>
            <p:cNvGrpSpPr>
              <a:grpSpLocks/>
            </p:cNvGrpSpPr>
            <p:nvPr/>
          </p:nvGrpSpPr>
          <p:grpSpPr bwMode="auto">
            <a:xfrm>
              <a:off x="1188573" y="3807420"/>
              <a:ext cx="162385" cy="229326"/>
              <a:chOff x="2336" y="2614"/>
              <a:chExt cx="181" cy="226"/>
            </a:xfrm>
          </p:grpSpPr>
          <p:sp>
            <p:nvSpPr>
              <p:cNvPr id="503" name="AutoShape 715"/>
              <p:cNvSpPr>
                <a:spLocks noChangeArrowheads="1"/>
              </p:cNvSpPr>
              <p:nvPr/>
            </p:nvSpPr>
            <p:spPr bwMode="auto">
              <a:xfrm>
                <a:off x="2336" y="2744"/>
                <a:ext cx="181" cy="96"/>
              </a:xfrm>
              <a:prstGeom prst="cube">
                <a:avLst>
                  <a:gd name="adj" fmla="val 25000"/>
                </a:avLst>
              </a:prstGeom>
              <a:gradFill rotWithShape="1">
                <a:gsLst>
                  <a:gs pos="0">
                    <a:schemeClr val="bg2"/>
                  </a:gs>
                  <a:gs pos="50000">
                    <a:schemeClr val="bg2">
                      <a:gamma/>
                      <a:tint val="31765"/>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504" name="AutoShape 716"/>
              <p:cNvSpPr>
                <a:spLocks noChangeArrowheads="1"/>
              </p:cNvSpPr>
              <p:nvPr/>
            </p:nvSpPr>
            <p:spPr bwMode="auto">
              <a:xfrm>
                <a:off x="2398" y="2614"/>
                <a:ext cx="44" cy="162"/>
              </a:xfrm>
              <a:prstGeom prst="can">
                <a:avLst>
                  <a:gd name="adj" fmla="val 74472"/>
                </a:avLst>
              </a:prstGeom>
              <a:gradFill rotWithShape="1">
                <a:gsLst>
                  <a:gs pos="0">
                    <a:schemeClr val="bg2"/>
                  </a:gs>
                  <a:gs pos="50000">
                    <a:schemeClr val="bg2">
                      <a:gamma/>
                      <a:tint val="28627"/>
                      <a:invGamma/>
                    </a:schemeClr>
                  </a:gs>
                  <a:gs pos="100000">
                    <a:schemeClr val="bg2"/>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sp>
          <p:nvSpPr>
            <p:cNvPr id="480" name="AutoShape 717"/>
            <p:cNvSpPr>
              <a:spLocks noChangeArrowheads="1"/>
            </p:cNvSpPr>
            <p:nvPr/>
          </p:nvSpPr>
          <p:spPr bwMode="auto">
            <a:xfrm>
              <a:off x="658523" y="3904666"/>
              <a:ext cx="2020625" cy="74023"/>
            </a:xfrm>
            <a:prstGeom prst="cube">
              <a:avLst>
                <a:gd name="adj" fmla="val 25000"/>
              </a:avLst>
            </a:prstGeom>
            <a:gradFill rotWithShape="1">
              <a:gsLst>
                <a:gs pos="0">
                  <a:schemeClr val="bg2"/>
                </a:gs>
                <a:gs pos="50000">
                  <a:schemeClr val="bg2">
                    <a:gamma/>
                    <a:tint val="15686"/>
                    <a:invGamma/>
                  </a:schemeClr>
                </a:gs>
                <a:gs pos="100000">
                  <a:schemeClr val="bg2"/>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81" name="グループ化 480"/>
            <p:cNvGrpSpPr/>
            <p:nvPr/>
          </p:nvGrpSpPr>
          <p:grpSpPr>
            <a:xfrm>
              <a:off x="1075429" y="3225976"/>
              <a:ext cx="819818" cy="678690"/>
              <a:chOff x="6092442" y="2253053"/>
              <a:chExt cx="1742367" cy="1939159"/>
            </a:xfrm>
          </p:grpSpPr>
          <p:sp>
            <p:nvSpPr>
              <p:cNvPr id="493" name="直方体 49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4" name="直方体 49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5" name="直方体 49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6" name="直方体 49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97" name="グループ化 496"/>
              <p:cNvGrpSpPr/>
              <p:nvPr/>
            </p:nvGrpSpPr>
            <p:grpSpPr>
              <a:xfrm>
                <a:off x="6097773" y="2253053"/>
                <a:ext cx="1720698" cy="1882028"/>
                <a:chOff x="6097773" y="2253053"/>
                <a:chExt cx="1720698" cy="1882028"/>
              </a:xfrm>
            </p:grpSpPr>
            <p:sp>
              <p:nvSpPr>
                <p:cNvPr id="498" name="直方体 49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9" name="直方体 498"/>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0" name="テキスト ボックス 499"/>
                <p:cNvSpPr txBox="1"/>
                <p:nvPr/>
              </p:nvSpPr>
              <p:spPr>
                <a:xfrm>
                  <a:off x="6493081" y="2565740"/>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01" name="テキスト ボックス 500"/>
                <p:cNvSpPr txBox="1"/>
                <p:nvPr/>
              </p:nvSpPr>
              <p:spPr>
                <a:xfrm>
                  <a:off x="6493081" y="3079414"/>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502" name="テキスト ボックス 501"/>
                <p:cNvSpPr txBox="1"/>
                <p:nvPr/>
              </p:nvSpPr>
              <p:spPr>
                <a:xfrm>
                  <a:off x="6499063" y="3607451"/>
                  <a:ext cx="965352" cy="527630"/>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nvGrpSpPr>
            <p:cNvPr id="482" name="グループ化 481"/>
            <p:cNvGrpSpPr/>
            <p:nvPr/>
          </p:nvGrpSpPr>
          <p:grpSpPr>
            <a:xfrm>
              <a:off x="1890860" y="3225976"/>
              <a:ext cx="819818" cy="678690"/>
              <a:chOff x="6092442" y="2253053"/>
              <a:chExt cx="1742367" cy="1939159"/>
            </a:xfrm>
          </p:grpSpPr>
          <p:sp>
            <p:nvSpPr>
              <p:cNvPr id="483" name="直方体 48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4" name="直方体 48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5" name="直方体 48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6" name="直方体 48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7" name="グループ化 486"/>
              <p:cNvGrpSpPr/>
              <p:nvPr/>
            </p:nvGrpSpPr>
            <p:grpSpPr>
              <a:xfrm>
                <a:off x="6097773" y="2253053"/>
                <a:ext cx="1720698" cy="1882028"/>
                <a:chOff x="6097773" y="2253053"/>
                <a:chExt cx="1720698" cy="1882028"/>
              </a:xfrm>
            </p:grpSpPr>
            <p:sp>
              <p:nvSpPr>
                <p:cNvPr id="488" name="直方体 48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9" name="直方体 488"/>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0" name="テキスト ボックス 489"/>
                <p:cNvSpPr txBox="1"/>
                <p:nvPr/>
              </p:nvSpPr>
              <p:spPr>
                <a:xfrm>
                  <a:off x="6493081" y="2565740"/>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91" name="テキスト ボックス 490"/>
                <p:cNvSpPr txBox="1"/>
                <p:nvPr/>
              </p:nvSpPr>
              <p:spPr>
                <a:xfrm>
                  <a:off x="6493081" y="3079414"/>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92" name="テキスト ボックス 491"/>
                <p:cNvSpPr txBox="1"/>
                <p:nvPr/>
              </p:nvSpPr>
              <p:spPr>
                <a:xfrm>
                  <a:off x="6499063" y="3607451"/>
                  <a:ext cx="965352" cy="527630"/>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grpSp>
      </p:grpSp>
      <p:sp>
        <p:nvSpPr>
          <p:cNvPr id="418" name="AutoShape 856"/>
          <p:cNvSpPr>
            <a:spLocks noChangeArrowheads="1"/>
          </p:cNvSpPr>
          <p:nvPr/>
        </p:nvSpPr>
        <p:spPr bwMode="auto">
          <a:xfrm>
            <a:off x="494713" y="1196242"/>
            <a:ext cx="2147223" cy="1572391"/>
          </a:xfrm>
          <a:prstGeom prst="cube">
            <a:avLst>
              <a:gd name="adj" fmla="val 15634"/>
            </a:avLst>
          </a:prstGeom>
          <a:noFill/>
          <a:ln w="25400">
            <a:solidFill>
              <a:schemeClr val="tx1"/>
            </a:solidFill>
            <a:miter lim="800000"/>
            <a:headEnd/>
            <a:tailEnd/>
          </a:ln>
          <a:effectLst/>
          <a:extLst>
            <a:ext uri="{909E8E84-426E-40DD-AFC4-6F175D3DCCD1}">
              <a14:hiddenFill xmlns:a14="http://schemas.microsoft.com/office/drawing/2010/main">
                <a:solidFill>
                  <a:schemeClr val="bg1">
                    <a:alpha val="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419" name="グループ化 418"/>
          <p:cNvGrpSpPr/>
          <p:nvPr/>
        </p:nvGrpSpPr>
        <p:grpSpPr>
          <a:xfrm>
            <a:off x="323528" y="1687183"/>
            <a:ext cx="1273490" cy="1365012"/>
            <a:chOff x="5028518" y="2191336"/>
            <a:chExt cx="2870991" cy="3846473"/>
          </a:xfrm>
        </p:grpSpPr>
        <p:sp>
          <p:nvSpPr>
            <p:cNvPr id="450" name="直方体 449"/>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1" name="正方形/長方形 450"/>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2" name="グループ化 451"/>
            <p:cNvGrpSpPr/>
            <p:nvPr/>
          </p:nvGrpSpPr>
          <p:grpSpPr>
            <a:xfrm>
              <a:off x="5059850" y="2201134"/>
              <a:ext cx="2839659" cy="3836675"/>
              <a:chOff x="5059850" y="2201134"/>
              <a:chExt cx="2839659" cy="3836675"/>
            </a:xfrm>
          </p:grpSpPr>
          <p:sp>
            <p:nvSpPr>
              <p:cNvPr id="467" name="正方形/長方形 466"/>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8" name="正方形/長方形 467"/>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9" name="正方形/長方形 468"/>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0" name="平行四辺形 469"/>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1" name="正方形/長方形 470"/>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2" name="正方形/長方形 471"/>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3" name="正方形/長方形 472"/>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4" name="正方形/長方形 473"/>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53" name="正方形/長方形 452"/>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4" name="正方形/長方形 453"/>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5" name="平行四辺形 454"/>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6" name="正方形/長方形 455"/>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7" name="正方形/長方形 456"/>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8" name="正方形/長方形 457"/>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9" name="正方形/長方形 458"/>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0" name="正方形/長方形 459"/>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1" name="直方体 460"/>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2" name="正方形/長方形 461"/>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3" name="平行四辺形 462"/>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4" name="直方体 463"/>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5" name="直方体 464"/>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6" name="フローチャート : 直接アクセス記憶 465"/>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1" name="グループ化 420"/>
          <p:cNvGrpSpPr/>
          <p:nvPr/>
        </p:nvGrpSpPr>
        <p:grpSpPr>
          <a:xfrm>
            <a:off x="1458705" y="2732212"/>
            <a:ext cx="949893" cy="346141"/>
            <a:chOff x="3803633" y="2358330"/>
            <a:chExt cx="2016224" cy="494606"/>
          </a:xfrm>
        </p:grpSpPr>
        <p:sp>
          <p:nvSpPr>
            <p:cNvPr id="433" name="直方体 432"/>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4" name="台形 433"/>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5" name="台形 434"/>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6" name="台形 435"/>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7" name="台形 436"/>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8" name="台形 437"/>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9" name="台形 438"/>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0" name="台形 439"/>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1" name="台形 440"/>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2" name="台形 441"/>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3" name="台形 442"/>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4" name="台形 443"/>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5" name="台形 444"/>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6" name="台形 445"/>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7" name="台形 446"/>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8" name="直方体 447"/>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9" name="平行四辺形 448"/>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22" name="グループ化 421"/>
          <p:cNvGrpSpPr/>
          <p:nvPr/>
        </p:nvGrpSpPr>
        <p:grpSpPr>
          <a:xfrm>
            <a:off x="1627810" y="1978466"/>
            <a:ext cx="782548" cy="660994"/>
            <a:chOff x="6092442" y="2253053"/>
            <a:chExt cx="1742367" cy="1939159"/>
          </a:xfrm>
        </p:grpSpPr>
        <p:sp>
          <p:nvSpPr>
            <p:cNvPr id="423" name="直方体 422"/>
            <p:cNvSpPr/>
            <p:nvPr/>
          </p:nvSpPr>
          <p:spPr>
            <a:xfrm>
              <a:off x="6169781" y="350518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4" name="直方体 423"/>
            <p:cNvSpPr/>
            <p:nvPr/>
          </p:nvSpPr>
          <p:spPr>
            <a:xfrm>
              <a:off x="6114111" y="34094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5" name="直方体 424"/>
            <p:cNvSpPr/>
            <p:nvPr/>
          </p:nvSpPr>
          <p:spPr>
            <a:xfrm>
              <a:off x="6169781" y="291738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6" name="直方体 425"/>
            <p:cNvSpPr/>
            <p:nvPr/>
          </p:nvSpPr>
          <p:spPr>
            <a:xfrm>
              <a:off x="6092442" y="283616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27" name="グループ化 426"/>
            <p:cNvGrpSpPr/>
            <p:nvPr/>
          </p:nvGrpSpPr>
          <p:grpSpPr>
            <a:xfrm>
              <a:off x="6097773" y="2253053"/>
              <a:ext cx="1720698" cy="1882028"/>
              <a:chOff x="6097773" y="2253053"/>
              <a:chExt cx="1720698" cy="1882028"/>
            </a:xfrm>
          </p:grpSpPr>
          <p:sp>
            <p:nvSpPr>
              <p:cNvPr id="428" name="直方体 427"/>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9" name="テキスト ボックス 428"/>
              <p:cNvSpPr txBox="1"/>
              <p:nvPr/>
            </p:nvSpPr>
            <p:spPr>
              <a:xfrm>
                <a:off x="6493081" y="2565740"/>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0" name="テキスト ボックス 429"/>
              <p:cNvSpPr txBox="1"/>
              <p:nvPr/>
            </p:nvSpPr>
            <p:spPr>
              <a:xfrm>
                <a:off x="6493081" y="3079414"/>
                <a:ext cx="965352" cy="527629"/>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1" name="テキスト ボックス 430"/>
              <p:cNvSpPr txBox="1"/>
              <p:nvPr/>
            </p:nvSpPr>
            <p:spPr>
              <a:xfrm>
                <a:off x="6499063" y="3607451"/>
                <a:ext cx="965352" cy="527630"/>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432" name="直方体 431"/>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4" name="グループ化 3"/>
          <p:cNvGrpSpPr/>
          <p:nvPr/>
        </p:nvGrpSpPr>
        <p:grpSpPr>
          <a:xfrm>
            <a:off x="498988" y="1708252"/>
            <a:ext cx="1984840" cy="634777"/>
            <a:chOff x="498988" y="1677772"/>
            <a:chExt cx="1984840" cy="634777"/>
          </a:xfrm>
        </p:grpSpPr>
        <p:sp>
          <p:nvSpPr>
            <p:cNvPr id="22" name="正方形/長方形 21"/>
            <p:cNvSpPr/>
            <p:nvPr/>
          </p:nvSpPr>
          <p:spPr>
            <a:xfrm>
              <a:off x="498988" y="1677772"/>
              <a:ext cx="1984839" cy="63477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Text Box 299"/>
            <p:cNvSpPr txBox="1">
              <a:spLocks noChangeArrowheads="1"/>
            </p:cNvSpPr>
            <p:nvPr/>
          </p:nvSpPr>
          <p:spPr bwMode="auto">
            <a:xfrm>
              <a:off x="498989" y="1941952"/>
              <a:ext cx="1984839" cy="338554"/>
            </a:xfrm>
            <a:prstGeom prst="rect">
              <a:avLst/>
            </a:prstGeom>
            <a:noFill/>
            <a:ln>
              <a:noFill/>
            </a:ln>
            <a:effec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コストがかかり過ぎる</a:t>
              </a:r>
              <a:endParaRPr lang="en-US" altLang="ja-JP" sz="1600" dirty="0"/>
            </a:p>
          </p:txBody>
        </p:sp>
        <p:sp>
          <p:nvSpPr>
            <p:cNvPr id="394" name="テキスト ボックス 393"/>
            <p:cNvSpPr txBox="1"/>
            <p:nvPr/>
          </p:nvSpPr>
          <p:spPr>
            <a:xfrm>
              <a:off x="741042" y="1700368"/>
              <a:ext cx="1500732" cy="338554"/>
            </a:xfrm>
            <a:prstGeom prst="rect">
              <a:avLst/>
            </a:prstGeom>
            <a:noFill/>
          </p:spPr>
          <p:txBody>
            <a:bodyPr wrap="none" rtlCol="0">
              <a:spAutoFit/>
            </a:bodyPr>
            <a:lstStyle/>
            <a:p>
              <a:r>
                <a:rPr lang="ja-JP" altLang="en-US" sz="1600" b="1" dirty="0">
                  <a:solidFill>
                    <a:srgbClr val="FF0000"/>
                  </a:solidFill>
                </a:rPr>
                <a:t>コスト約１００万</a:t>
              </a:r>
              <a:endParaRPr lang="en-US" altLang="ja-JP" sz="1600" b="1" dirty="0">
                <a:solidFill>
                  <a:srgbClr val="FF0000"/>
                </a:solidFill>
              </a:endParaRPr>
            </a:p>
          </p:txBody>
        </p:sp>
      </p:grpSp>
      <p:sp>
        <p:nvSpPr>
          <p:cNvPr id="871" name="Line 12"/>
          <p:cNvSpPr>
            <a:spLocks noChangeShapeType="1"/>
          </p:cNvSpPr>
          <p:nvPr/>
        </p:nvSpPr>
        <p:spPr bwMode="auto">
          <a:xfrm>
            <a:off x="5939395" y="3993080"/>
            <a:ext cx="4250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2" name="Line 13"/>
          <p:cNvSpPr>
            <a:spLocks noChangeShapeType="1"/>
          </p:cNvSpPr>
          <p:nvPr/>
        </p:nvSpPr>
        <p:spPr bwMode="auto">
          <a:xfrm>
            <a:off x="6926074" y="3985436"/>
            <a:ext cx="425032"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3" name="Text Box 14"/>
          <p:cNvSpPr txBox="1">
            <a:spLocks noChangeArrowheads="1"/>
          </p:cNvSpPr>
          <p:nvPr/>
        </p:nvSpPr>
        <p:spPr bwMode="auto">
          <a:xfrm>
            <a:off x="7452056" y="3861048"/>
            <a:ext cx="614504" cy="2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計画</a:t>
            </a:r>
          </a:p>
        </p:txBody>
      </p:sp>
      <p:sp>
        <p:nvSpPr>
          <p:cNvPr id="874" name="Text Box 15"/>
          <p:cNvSpPr txBox="1">
            <a:spLocks noChangeArrowheads="1"/>
          </p:cNvSpPr>
          <p:nvPr/>
        </p:nvSpPr>
        <p:spPr bwMode="auto">
          <a:xfrm>
            <a:off x="6375949" y="3865980"/>
            <a:ext cx="614504" cy="2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実施</a:t>
            </a:r>
          </a:p>
        </p:txBody>
      </p:sp>
      <p:sp>
        <p:nvSpPr>
          <p:cNvPr id="877" name="Text Box 13"/>
          <p:cNvSpPr txBox="1">
            <a:spLocks noChangeArrowheads="1"/>
          </p:cNvSpPr>
          <p:nvPr/>
        </p:nvSpPr>
        <p:spPr bwMode="auto">
          <a:xfrm>
            <a:off x="5843190" y="4052267"/>
            <a:ext cx="1295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n-ea"/>
                <a:ea typeface="+mn-ea"/>
              </a:rPr>
              <a:t>‘１８年６月度</a:t>
            </a:r>
            <a:endParaRPr lang="en-US" altLang="ja-JP" sz="1200" dirty="0">
              <a:latin typeface="+mn-ea"/>
              <a:ea typeface="+mn-ea"/>
            </a:endParaRPr>
          </a:p>
        </p:txBody>
      </p:sp>
      <p:sp>
        <p:nvSpPr>
          <p:cNvPr id="878" name="AutoShape 2"/>
          <p:cNvSpPr>
            <a:spLocks noChangeArrowheads="1"/>
          </p:cNvSpPr>
          <p:nvPr/>
        </p:nvSpPr>
        <p:spPr bwMode="auto">
          <a:xfrm>
            <a:off x="5793955" y="3643518"/>
            <a:ext cx="3013929" cy="2431725"/>
          </a:xfrm>
          <a:prstGeom prst="roundRect">
            <a:avLst>
              <a:gd name="adj" fmla="val 3722"/>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879" name="Text Box 7"/>
          <p:cNvSpPr txBox="1">
            <a:spLocks noChangeArrowheads="1"/>
          </p:cNvSpPr>
          <p:nvPr/>
        </p:nvSpPr>
        <p:spPr bwMode="auto">
          <a:xfrm>
            <a:off x="5939395" y="3511026"/>
            <a:ext cx="1728191" cy="36933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ctr" eaLnBrk="1" hangingPunct="1"/>
            <a:r>
              <a:rPr lang="ja-JP" altLang="en-US" sz="1800" dirty="0">
                <a:solidFill>
                  <a:schemeClr val="bg1"/>
                </a:solidFill>
                <a:latin typeface="HGP創英角ﾎﾟｯﾌﾟ体" pitchFamily="50" charset="-128"/>
              </a:rPr>
              <a:t>調査計画表</a:t>
            </a:r>
          </a:p>
        </p:txBody>
      </p:sp>
      <p:graphicFrame>
        <p:nvGraphicFramePr>
          <p:cNvPr id="880" name="オブジェクト 879"/>
          <p:cNvGraphicFramePr>
            <a:graphicFrameLocks noChangeAspect="1"/>
          </p:cNvGraphicFramePr>
          <p:nvPr>
            <p:extLst>
              <p:ext uri="{D42A27DB-BD31-4B8C-83A1-F6EECF244321}">
                <p14:modId xmlns:p14="http://schemas.microsoft.com/office/powerpoint/2010/main" val="4271732994"/>
              </p:ext>
            </p:extLst>
          </p:nvPr>
        </p:nvGraphicFramePr>
        <p:xfrm>
          <a:off x="5882814" y="4334040"/>
          <a:ext cx="2836210" cy="1733465"/>
        </p:xfrm>
        <a:graphic>
          <a:graphicData uri="http://schemas.openxmlformats.org/presentationml/2006/ole">
            <mc:AlternateContent xmlns:mc="http://schemas.openxmlformats.org/markup-compatibility/2006">
              <mc:Choice xmlns:v="urn:schemas-microsoft-com:vml" Requires="v">
                <p:oleObj name="ワークシート" r:id="rId3" imgW="3686043" imgH="704797" progId="Excel.Sheet.12">
                  <p:embed/>
                </p:oleObj>
              </mc:Choice>
              <mc:Fallback>
                <p:oleObj name="ワークシート" r:id="rId3" imgW="3686043" imgH="704797" progId="Excel.Sheet.12">
                  <p:embed/>
                  <p:pic>
                    <p:nvPicPr>
                      <p:cNvPr id="0" name=""/>
                      <p:cNvPicPr/>
                      <p:nvPr/>
                    </p:nvPicPr>
                    <p:blipFill>
                      <a:blip r:embed="rId4"/>
                      <a:stretch>
                        <a:fillRect/>
                      </a:stretch>
                    </p:blipFill>
                    <p:spPr>
                      <a:xfrm>
                        <a:off x="5882814" y="4334040"/>
                        <a:ext cx="2836210" cy="1733465"/>
                      </a:xfrm>
                      <a:prstGeom prst="rect">
                        <a:avLst/>
                      </a:prstGeom>
                    </p:spPr>
                  </p:pic>
                </p:oleObj>
              </mc:Fallback>
            </mc:AlternateContent>
          </a:graphicData>
        </a:graphic>
      </p:graphicFrame>
      <p:sp>
        <p:nvSpPr>
          <p:cNvPr id="881" name="Line 232"/>
          <p:cNvSpPr>
            <a:spLocks noChangeShapeType="1"/>
          </p:cNvSpPr>
          <p:nvPr/>
        </p:nvSpPr>
        <p:spPr bwMode="auto">
          <a:xfrm flipV="1">
            <a:off x="7668344" y="6021288"/>
            <a:ext cx="57358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3" name="Line 232"/>
          <p:cNvSpPr>
            <a:spLocks noChangeShapeType="1"/>
          </p:cNvSpPr>
          <p:nvPr/>
        </p:nvSpPr>
        <p:spPr bwMode="auto">
          <a:xfrm flipV="1">
            <a:off x="7164288" y="5229200"/>
            <a:ext cx="39949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5" name="テキスト ボックス 734"/>
          <p:cNvSpPr txBox="1"/>
          <p:nvPr/>
        </p:nvSpPr>
        <p:spPr>
          <a:xfrm>
            <a:off x="8085217" y="3697493"/>
            <a:ext cx="716863"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18.6.5</a:t>
            </a:r>
            <a:endParaRPr kumimoji="1" lang="ja-JP" altLang="en-US" sz="1200" dirty="0"/>
          </a:p>
        </p:txBody>
      </p:sp>
      <p:sp>
        <p:nvSpPr>
          <p:cNvPr id="793" name="Rectangle 219"/>
          <p:cNvSpPr>
            <a:spLocks noChangeArrowheads="1"/>
          </p:cNvSpPr>
          <p:nvPr/>
        </p:nvSpPr>
        <p:spPr bwMode="auto">
          <a:xfrm>
            <a:off x="8266173" y="3842447"/>
            <a:ext cx="509332" cy="36654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794" name="Rectangle 5"/>
          <p:cNvSpPr>
            <a:spLocks noChangeArrowheads="1"/>
          </p:cNvSpPr>
          <p:nvPr/>
        </p:nvSpPr>
        <p:spPr bwMode="auto">
          <a:xfrm>
            <a:off x="326917" y="132156"/>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１５</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サークル会合１</a:t>
            </a:r>
          </a:p>
        </p:txBody>
      </p:sp>
      <p:sp>
        <p:nvSpPr>
          <p:cNvPr id="275" name="テキスト ボックス 274"/>
          <p:cNvSpPr txBox="1"/>
          <p:nvPr/>
        </p:nvSpPr>
        <p:spPr>
          <a:xfrm>
            <a:off x="558800" y="613486"/>
            <a:ext cx="2090637" cy="369332"/>
          </a:xfrm>
          <a:prstGeom prst="rect">
            <a:avLst/>
          </a:prstGeom>
          <a:noFill/>
        </p:spPr>
        <p:txBody>
          <a:bodyPr wrap="none" rtlCol="0">
            <a:spAutoFit/>
          </a:bodyPr>
          <a:lstStyle/>
          <a:p>
            <a:r>
              <a:rPr lang="ja-JP" altLang="en-US" b="1" dirty="0"/>
              <a:t>類似ラインとの比較</a:t>
            </a:r>
            <a:endParaRPr kumimoji="1" lang="ja-JP" altLang="en-US" b="1" dirty="0"/>
          </a:p>
        </p:txBody>
      </p:sp>
      <p:sp>
        <p:nvSpPr>
          <p:cNvPr id="12" name="正方形/長方形 11"/>
          <p:cNvSpPr/>
          <p:nvPr/>
        </p:nvSpPr>
        <p:spPr>
          <a:xfrm>
            <a:off x="881186" y="1023825"/>
            <a:ext cx="137249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2" name="テキスト ボックス 731"/>
          <p:cNvSpPr txBox="1"/>
          <p:nvPr/>
        </p:nvSpPr>
        <p:spPr>
          <a:xfrm>
            <a:off x="899592" y="832413"/>
            <a:ext cx="1367682" cy="369332"/>
          </a:xfrm>
          <a:prstGeom prst="rect">
            <a:avLst/>
          </a:prstGeom>
          <a:noFill/>
        </p:spPr>
        <p:txBody>
          <a:bodyPr wrap="none" rtlCol="0">
            <a:spAutoFit/>
          </a:bodyPr>
          <a:lstStyle/>
          <a:p>
            <a:r>
              <a:rPr lang="ja-JP" altLang="en-US" dirty="0">
                <a:latin typeface="+mn-ea"/>
              </a:rPr>
              <a:t>類似ライン</a:t>
            </a:r>
            <a:r>
              <a:rPr lang="en-US" altLang="ja-JP" dirty="0">
                <a:latin typeface="+mn-ea"/>
              </a:rPr>
              <a:t>A</a:t>
            </a:r>
            <a:endParaRPr kumimoji="1" lang="ja-JP" altLang="en-US" dirty="0">
              <a:latin typeface="+mn-ea"/>
            </a:endParaRPr>
          </a:p>
        </p:txBody>
      </p:sp>
      <p:sp>
        <p:nvSpPr>
          <p:cNvPr id="796" name="テキスト ボックス 795"/>
          <p:cNvSpPr txBox="1"/>
          <p:nvPr/>
        </p:nvSpPr>
        <p:spPr>
          <a:xfrm>
            <a:off x="8230345" y="35332"/>
            <a:ext cx="851871" cy="369332"/>
          </a:xfrm>
          <a:prstGeom prst="rect">
            <a:avLst/>
          </a:prstGeom>
          <a:noFill/>
        </p:spPr>
        <p:txBody>
          <a:bodyPr wrap="square" rtlCol="0">
            <a:spAutoFit/>
          </a:bodyPr>
          <a:lstStyle/>
          <a:p>
            <a:r>
              <a:rPr kumimoji="1" lang="en-US" altLang="ja-JP" dirty="0"/>
              <a:t>14/21</a:t>
            </a:r>
            <a:endParaRPr kumimoji="1" lang="ja-JP" altLang="en-US" dirty="0"/>
          </a:p>
        </p:txBody>
      </p:sp>
    </p:spTree>
    <p:extLst>
      <p:ext uri="{BB962C8B-B14F-4D97-AF65-F5344CB8AC3E}">
        <p14:creationId xmlns:p14="http://schemas.microsoft.com/office/powerpoint/2010/main" val="14820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4.35708E-6 C -0.00121 0.00972 -0.00104 0.01527 -0.00607 0.02197 C -0.00763 0.02845 -0.00746 0.02567 -0.00746 0.02984 " pathEditMode="relative" ptsTypes="ffA">
                                      <p:cBhvr>
                                        <p:cTn id="6" dur="2000" fill="hold"/>
                                        <p:tgtEl>
                                          <p:spTgt spid="4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469 4.31082E-6 L 0.05833 4.31082E-6 " pathEditMode="relative" rAng="0" ptsTypes="AA">
                                      <p:cBhvr>
                                        <p:cTn id="10" dur="2000" fill="hold"/>
                                        <p:tgtEl>
                                          <p:spTgt spid="832"/>
                                        </p:tgtEl>
                                        <p:attrNameLst>
                                          <p:attrName>ppt_x</p:attrName>
                                          <p:attrName>ppt_y</p:attrName>
                                        </p:attrNameLst>
                                      </p:cBhvr>
                                      <p:rCtr x="3142" y="0"/>
                                    </p:animMotion>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0.05608 3.52152E-6 C 0.05052 0.01087 0.05278 0.00624 0.04896 0.01388 C 0.04688 0.02267 0.04149 0.03239 0.03524 0.03725 " pathEditMode="relative" rAng="0" ptsTypes="ffA">
                                      <p:cBhvr>
                                        <p:cTn id="13" dur="2000" fill="hold"/>
                                        <p:tgtEl>
                                          <p:spTgt spid="832"/>
                                        </p:tgtEl>
                                        <p:attrNameLst>
                                          <p:attrName>ppt_x</p:attrName>
                                          <p:attrName>ppt_y</p:attrName>
                                        </p:attrNameLst>
                                      </p:cBhvr>
                                      <p:rCtr x="-1042" y="1851"/>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500"/>
                                        <p:tgtEl>
                                          <p:spTgt spid="21"/>
                                        </p:tgtEl>
                                      </p:cBhvr>
                                    </p:animEffect>
                                  </p:child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4.44444E-6 1.85185E-6 L 0.08524 1.85185E-6 " pathEditMode="relative" rAng="0" ptsTypes="AA">
                                      <p:cBhvr>
                                        <p:cTn id="21" dur="2000" fill="hold"/>
                                        <p:tgtEl>
                                          <p:spTgt spid="618"/>
                                        </p:tgtEl>
                                        <p:attrNameLst>
                                          <p:attrName>ppt_x</p:attrName>
                                          <p:attrName>ppt_y</p:attrName>
                                        </p:attrNameLst>
                                      </p:cBhvr>
                                      <p:rCtr x="4253" y="0"/>
                                    </p:animMotion>
                                  </p:childTnLst>
                                  <p:subTnLst>
                                    <p:set>
                                      <p:cBhvr override="childStyle">
                                        <p:cTn dur="1" fill="hold" display="0" masterRel="nextClick" afterEffect="1"/>
                                        <p:tgtEl>
                                          <p:spTgt spid="618"/>
                                        </p:tgtEl>
                                        <p:attrNameLst>
                                          <p:attrName>style.visibility</p:attrName>
                                        </p:attrNameLst>
                                      </p:cBhvr>
                                      <p:to>
                                        <p:strVal val="hidden"/>
                                      </p:to>
                                    </p:set>
                                  </p:subTnLst>
                                </p:cTn>
                              </p:par>
                              <p:par>
                                <p:cTn id="22" presetID="63" presetClass="path" presetSubtype="0" accel="50000" decel="50000" fill="hold" nodeType="withEffect">
                                  <p:stCondLst>
                                    <p:cond delay="0"/>
                                  </p:stCondLst>
                                  <p:childTnLst>
                                    <p:animMotion origin="layout" path="M 8.33333E-7 3.33333E-6 L 0.08507 3.33333E-6 " pathEditMode="relative" rAng="0" ptsTypes="AA">
                                      <p:cBhvr>
                                        <p:cTn id="23" dur="2000" fill="hold"/>
                                        <p:tgtEl>
                                          <p:spTgt spid="611"/>
                                        </p:tgtEl>
                                        <p:attrNameLst>
                                          <p:attrName>ppt_x</p:attrName>
                                          <p:attrName>ppt_y</p:attrName>
                                        </p:attrNameLst>
                                      </p:cBhvr>
                                      <p:rCtr x="4253" y="0"/>
                                    </p:animMotion>
                                  </p:childTnLst>
                                  <p:subTnLst>
                                    <p:set>
                                      <p:cBhvr override="childStyle">
                                        <p:cTn dur="1" fill="hold" display="0" masterRel="nextClick" afterEffect="1"/>
                                        <p:tgtEl>
                                          <p:spTgt spid="611"/>
                                        </p:tgtEl>
                                        <p:attrNameLst>
                                          <p:attrName>style.visibility</p:attrName>
                                        </p:attrNameLst>
                                      </p:cBhvr>
                                      <p:to>
                                        <p:strVal val="hidden"/>
                                      </p:to>
                                    </p:set>
                                  </p:sub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7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8"/>
                                        </p:tgtEl>
                                        <p:attrNameLst>
                                          <p:attrName>style.visibility</p:attrName>
                                        </p:attrNameLst>
                                      </p:cBhvr>
                                      <p:to>
                                        <p:strVal val="visible"/>
                                      </p:to>
                                    </p:set>
                                  </p:childTnLst>
                                </p:cTn>
                              </p:par>
                            </p:childTnLst>
                          </p:cTn>
                        </p:par>
                        <p:par>
                          <p:cTn id="31" fill="hold">
                            <p:stCondLst>
                              <p:cond delay="2500"/>
                            </p:stCondLst>
                            <p:childTnLst>
                              <p:par>
                                <p:cTn id="32" presetID="0" presetClass="path" presetSubtype="0" accel="50000" decel="50000" fill="hold" nodeType="afterEffect">
                                  <p:stCondLst>
                                    <p:cond delay="0"/>
                                  </p:stCondLst>
                                  <p:childTnLst>
                                    <p:animMotion origin="layout" path="M 0 0 C -0.00069 0.03517 0.00625 0.05807 -0.01909 0.0694 C -0.05347 0.06778 -0.08715 0.06477 -0.1217 0.06477 " pathEditMode="relative" ptsTypes="ffA">
                                      <p:cBhvr>
                                        <p:cTn id="33" dur="2000" fill="hold"/>
                                        <p:tgtEl>
                                          <p:spTgt spid="728"/>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35" dur="2000" fill="hold"/>
                                        <p:tgtEl>
                                          <p:spTgt spid="724"/>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37" dur="2000" fill="hold"/>
                                        <p:tgtEl>
                                          <p:spTgt spid="718"/>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39" dur="2000" fill="hold"/>
                                        <p:tgtEl>
                                          <p:spTgt spid="723"/>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41" dur="2000" fill="hold"/>
                                        <p:tgtEl>
                                          <p:spTgt spid="722"/>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C -0.00069 0.03517 0.00625 0.05807 -0.01909 0.0694 C -0.05347 0.06778 -0.08715 0.06477 -0.1217 0.06477 " pathEditMode="relative" ptsTypes="ffA">
                                      <p:cBhvr>
                                        <p:cTn id="43" dur="2000" fill="hold"/>
                                        <p:tgtEl>
                                          <p:spTgt spid="624"/>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6"/>
                                        </p:tgtEl>
                                        <p:attrNameLst>
                                          <p:attrName>style.visibility</p:attrName>
                                        </p:attrNameLst>
                                      </p:cBhvr>
                                      <p:to>
                                        <p:strVal val="visible"/>
                                      </p:to>
                                    </p:set>
                                    <p:animEffect transition="in" filter="fade">
                                      <p:cBhvr>
                                        <p:cTn id="58" dur="500"/>
                                        <p:tgtEl>
                                          <p:spTgt spid="73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randombar(horizontal)">
                                      <p:cBhvr>
                                        <p:cTn id="63" dur="500"/>
                                        <p:tgtEl>
                                          <p:spTgt spid="34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53"/>
                                        </p:tgtEl>
                                        <p:attrNameLst>
                                          <p:attrName>style.visibility</p:attrName>
                                        </p:attrNameLst>
                                      </p:cBhvr>
                                      <p:to>
                                        <p:strVal val="visible"/>
                                      </p:to>
                                    </p:set>
                                    <p:animEffect transition="in" filter="randombar(horizontal)">
                                      <p:cBhvr>
                                        <p:cTn id="66" dur="500"/>
                                        <p:tgtEl>
                                          <p:spTgt spid="353"/>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354"/>
                                        </p:tgtEl>
                                        <p:attrNameLst>
                                          <p:attrName>style.visibility</p:attrName>
                                        </p:attrNameLst>
                                      </p:cBhvr>
                                      <p:to>
                                        <p:strVal val="visible"/>
                                      </p:to>
                                    </p:set>
                                    <p:animEffect transition="in" filter="randombar(horizontal)">
                                      <p:cBhvr>
                                        <p:cTn id="69" dur="500"/>
                                        <p:tgtEl>
                                          <p:spTgt spid="35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80"/>
                                        </p:tgtEl>
                                        <p:attrNameLst>
                                          <p:attrName>style.visibility</p:attrName>
                                        </p:attrNameLst>
                                      </p:cBhvr>
                                      <p:to>
                                        <p:strVal val="visible"/>
                                      </p:to>
                                    </p:set>
                                    <p:animEffect transition="in" filter="randombar(horizontal)">
                                      <p:cBhvr>
                                        <p:cTn id="75" dur="500"/>
                                        <p:tgtEl>
                                          <p:spTgt spid="280"/>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81"/>
                                        </p:tgtEl>
                                        <p:attrNameLst>
                                          <p:attrName>style.visibility</p:attrName>
                                        </p:attrNameLst>
                                      </p:cBhvr>
                                      <p:to>
                                        <p:strVal val="visible"/>
                                      </p:to>
                                    </p:set>
                                    <p:animEffect transition="in" filter="randombar(horizontal)">
                                      <p:cBhvr>
                                        <p:cTn id="78" dur="500"/>
                                        <p:tgtEl>
                                          <p:spTgt spid="281"/>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randombar(horizontal)">
                                      <p:cBhvr>
                                        <p:cTn id="81" dur="500"/>
                                        <p:tgtEl>
                                          <p:spTgt spid="10"/>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85"/>
                                        </p:tgtEl>
                                        <p:attrNameLst>
                                          <p:attrName>style.visibility</p:attrName>
                                        </p:attrNameLst>
                                      </p:cBhvr>
                                      <p:to>
                                        <p:strVal val="visible"/>
                                      </p:to>
                                    </p:set>
                                    <p:animEffect transition="in" filter="randombar(horizontal)">
                                      <p:cBhvr>
                                        <p:cTn id="84" dur="500"/>
                                        <p:tgtEl>
                                          <p:spTgt spid="285"/>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Effect transition="in" filter="randombar(horizontal)">
                                      <p:cBhvr>
                                        <p:cTn id="87" dur="500"/>
                                        <p:tgtEl>
                                          <p:spTgt spid="28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88"/>
                                        </p:tgtEl>
                                        <p:attrNameLst>
                                          <p:attrName>style.visibility</p:attrName>
                                        </p:attrNameLst>
                                      </p:cBhvr>
                                      <p:to>
                                        <p:strVal val="visible"/>
                                      </p:to>
                                    </p:set>
                                    <p:animEffect transition="in" filter="randombar(horizontal)">
                                      <p:cBhvr>
                                        <p:cTn id="90" dur="500"/>
                                        <p:tgtEl>
                                          <p:spTgt spid="288"/>
                                        </p:tgtEl>
                                      </p:cBhvr>
                                    </p:animEffect>
                                  </p:childTnLst>
                                </p:cTn>
                              </p:par>
                              <p:par>
                                <p:cTn id="91" presetID="14" presetClass="entr" presetSubtype="1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randombar(horizontal)">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randombar(horizontal)">
                                      <p:cBhvr>
                                        <p:cTn id="98" dur="500"/>
                                        <p:tgtEl>
                                          <p:spTgt spid="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71"/>
                                        </p:tgtEl>
                                        <p:attrNameLst>
                                          <p:attrName>style.visibility</p:attrName>
                                        </p:attrNameLst>
                                      </p:cBhvr>
                                      <p:to>
                                        <p:strVal val="visible"/>
                                      </p:to>
                                    </p:set>
                                    <p:animEffect transition="in" filter="fade">
                                      <p:cBhvr>
                                        <p:cTn id="103" dur="500"/>
                                        <p:tgtEl>
                                          <p:spTgt spid="8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72"/>
                                        </p:tgtEl>
                                        <p:attrNameLst>
                                          <p:attrName>style.visibility</p:attrName>
                                        </p:attrNameLst>
                                      </p:cBhvr>
                                      <p:to>
                                        <p:strVal val="visible"/>
                                      </p:to>
                                    </p:set>
                                    <p:animEffect transition="in" filter="fade">
                                      <p:cBhvr>
                                        <p:cTn id="106" dur="500"/>
                                        <p:tgtEl>
                                          <p:spTgt spid="87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73"/>
                                        </p:tgtEl>
                                        <p:attrNameLst>
                                          <p:attrName>style.visibility</p:attrName>
                                        </p:attrNameLst>
                                      </p:cBhvr>
                                      <p:to>
                                        <p:strVal val="visible"/>
                                      </p:to>
                                    </p:set>
                                    <p:animEffect transition="in" filter="fade">
                                      <p:cBhvr>
                                        <p:cTn id="109" dur="500"/>
                                        <p:tgtEl>
                                          <p:spTgt spid="87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74"/>
                                        </p:tgtEl>
                                        <p:attrNameLst>
                                          <p:attrName>style.visibility</p:attrName>
                                        </p:attrNameLst>
                                      </p:cBhvr>
                                      <p:to>
                                        <p:strVal val="visible"/>
                                      </p:to>
                                    </p:set>
                                    <p:animEffect transition="in" filter="fade">
                                      <p:cBhvr>
                                        <p:cTn id="112" dur="500"/>
                                        <p:tgtEl>
                                          <p:spTgt spid="87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77"/>
                                        </p:tgtEl>
                                        <p:attrNameLst>
                                          <p:attrName>style.visibility</p:attrName>
                                        </p:attrNameLst>
                                      </p:cBhvr>
                                      <p:to>
                                        <p:strVal val="visible"/>
                                      </p:to>
                                    </p:set>
                                    <p:animEffect transition="in" filter="fade">
                                      <p:cBhvr>
                                        <p:cTn id="115" dur="500"/>
                                        <p:tgtEl>
                                          <p:spTgt spid="87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78"/>
                                        </p:tgtEl>
                                        <p:attrNameLst>
                                          <p:attrName>style.visibility</p:attrName>
                                        </p:attrNameLst>
                                      </p:cBhvr>
                                      <p:to>
                                        <p:strVal val="visible"/>
                                      </p:to>
                                    </p:set>
                                    <p:animEffect transition="in" filter="fade">
                                      <p:cBhvr>
                                        <p:cTn id="118" dur="500"/>
                                        <p:tgtEl>
                                          <p:spTgt spid="87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79"/>
                                        </p:tgtEl>
                                        <p:attrNameLst>
                                          <p:attrName>style.visibility</p:attrName>
                                        </p:attrNameLst>
                                      </p:cBhvr>
                                      <p:to>
                                        <p:strVal val="visible"/>
                                      </p:to>
                                    </p:set>
                                    <p:animEffect transition="in" filter="fade">
                                      <p:cBhvr>
                                        <p:cTn id="121" dur="500"/>
                                        <p:tgtEl>
                                          <p:spTgt spid="879"/>
                                        </p:tgtEl>
                                      </p:cBhvr>
                                    </p:animEffect>
                                  </p:childTnLst>
                                </p:cTn>
                              </p:par>
                              <p:par>
                                <p:cTn id="122" presetID="10" presetClass="entr" presetSubtype="0" fill="hold" nodeType="withEffect">
                                  <p:stCondLst>
                                    <p:cond delay="0"/>
                                  </p:stCondLst>
                                  <p:childTnLst>
                                    <p:set>
                                      <p:cBhvr>
                                        <p:cTn id="123" dur="1" fill="hold">
                                          <p:stCondLst>
                                            <p:cond delay="0"/>
                                          </p:stCondLst>
                                        </p:cTn>
                                        <p:tgtEl>
                                          <p:spTgt spid="880"/>
                                        </p:tgtEl>
                                        <p:attrNameLst>
                                          <p:attrName>style.visibility</p:attrName>
                                        </p:attrNameLst>
                                      </p:cBhvr>
                                      <p:to>
                                        <p:strVal val="visible"/>
                                      </p:to>
                                    </p:set>
                                    <p:animEffect transition="in" filter="fade">
                                      <p:cBhvr>
                                        <p:cTn id="124" dur="500"/>
                                        <p:tgtEl>
                                          <p:spTgt spid="88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81"/>
                                        </p:tgtEl>
                                        <p:attrNameLst>
                                          <p:attrName>style.visibility</p:attrName>
                                        </p:attrNameLst>
                                      </p:cBhvr>
                                      <p:to>
                                        <p:strVal val="visible"/>
                                      </p:to>
                                    </p:set>
                                    <p:animEffect transition="in" filter="fade">
                                      <p:cBhvr>
                                        <p:cTn id="127" dur="500"/>
                                        <p:tgtEl>
                                          <p:spTgt spid="88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83"/>
                                        </p:tgtEl>
                                        <p:attrNameLst>
                                          <p:attrName>style.visibility</p:attrName>
                                        </p:attrNameLst>
                                      </p:cBhvr>
                                      <p:to>
                                        <p:strVal val="visible"/>
                                      </p:to>
                                    </p:set>
                                    <p:animEffect transition="in" filter="fade">
                                      <p:cBhvr>
                                        <p:cTn id="130" dur="500"/>
                                        <p:tgtEl>
                                          <p:spTgt spid="88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35"/>
                                        </p:tgtEl>
                                        <p:attrNameLst>
                                          <p:attrName>style.visibility</p:attrName>
                                        </p:attrNameLst>
                                      </p:cBhvr>
                                      <p:to>
                                        <p:strVal val="visible"/>
                                      </p:to>
                                    </p:set>
                                    <p:animEffect transition="in" filter="fade">
                                      <p:cBhvr>
                                        <p:cTn id="133" dur="500"/>
                                        <p:tgtEl>
                                          <p:spTgt spid="73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93"/>
                                        </p:tgtEl>
                                        <p:attrNameLst>
                                          <p:attrName>style.visibility</p:attrName>
                                        </p:attrNameLst>
                                      </p:cBhvr>
                                      <p:to>
                                        <p:strVal val="visible"/>
                                      </p:to>
                                    </p:set>
                                    <p:animEffect transition="in" filter="fade">
                                      <p:cBhvr>
                                        <p:cTn id="136" dur="500"/>
                                        <p:tgtEl>
                                          <p:spTgt spid="793"/>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42" fill="hold" grpId="0" nodeType="clickEffect">
                                  <p:stCondLst>
                                    <p:cond delay="0"/>
                                  </p:stCondLst>
                                  <p:childTnLst>
                                    <p:set>
                                      <p:cBhvr>
                                        <p:cTn id="140" dur="1" fill="hold">
                                          <p:stCondLst>
                                            <p:cond delay="0"/>
                                          </p:stCondLst>
                                        </p:cTn>
                                        <p:tgtEl>
                                          <p:spTgt spid="5"/>
                                        </p:tgtEl>
                                        <p:attrNameLst>
                                          <p:attrName>style.visibility</p:attrName>
                                        </p:attrNameLst>
                                      </p:cBhvr>
                                      <p:to>
                                        <p:strVal val="visible"/>
                                      </p:to>
                                    </p:set>
                                    <p:animEffect transition="in" filter="barn(outHorizontal)">
                                      <p:cBhvr>
                                        <p:cTn id="1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9" grpId="0"/>
      <p:bldP spid="353" grpId="0" animBg="1"/>
      <p:bldP spid="354" grpId="0" animBg="1"/>
      <p:bldP spid="7" grpId="0" animBg="1"/>
      <p:bldP spid="280" grpId="0" animBg="1"/>
      <p:bldP spid="281" grpId="0" animBg="1"/>
      <p:bldP spid="8" grpId="0" animBg="1"/>
      <p:bldP spid="10" grpId="0"/>
      <p:bldP spid="285" grpId="0"/>
      <p:bldP spid="286" grpId="0"/>
      <p:bldP spid="288" grpId="0"/>
      <p:bldP spid="722" grpId="0" animBg="1"/>
      <p:bldP spid="723" grpId="0" animBg="1"/>
      <p:bldP spid="736" grpId="0"/>
      <p:bldP spid="21" grpId="0" animBg="1"/>
      <p:bldP spid="871" grpId="0" animBg="1"/>
      <p:bldP spid="872" grpId="0" animBg="1"/>
      <p:bldP spid="873" grpId="0"/>
      <p:bldP spid="874" grpId="0"/>
      <p:bldP spid="877" grpId="0"/>
      <p:bldP spid="878" grpId="0" animBg="1"/>
      <p:bldP spid="879" grpId="0" animBg="1"/>
      <p:bldP spid="881" grpId="0" animBg="1"/>
      <p:bldP spid="883" grpId="0" animBg="1"/>
      <p:bldP spid="735" grpId="0"/>
      <p:bldP spid="7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グループ化 176"/>
          <p:cNvGrpSpPr/>
          <p:nvPr/>
        </p:nvGrpSpPr>
        <p:grpSpPr>
          <a:xfrm>
            <a:off x="3491880" y="2924944"/>
            <a:ext cx="850469" cy="943917"/>
            <a:chOff x="10188624" y="5067335"/>
            <a:chExt cx="533429" cy="679930"/>
          </a:xfrm>
        </p:grpSpPr>
        <p:sp>
          <p:nvSpPr>
            <p:cNvPr id="178" name="Freeform 1180"/>
            <p:cNvSpPr>
              <a:spLocks/>
            </p:cNvSpPr>
            <p:nvPr/>
          </p:nvSpPr>
          <p:spPr bwMode="auto">
            <a:xfrm>
              <a:off x="10194215" y="5434465"/>
              <a:ext cx="527838" cy="312800"/>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79" name="Freeform 1181"/>
            <p:cNvSpPr>
              <a:spLocks/>
            </p:cNvSpPr>
            <p:nvPr/>
          </p:nvSpPr>
          <p:spPr bwMode="auto">
            <a:xfrm>
              <a:off x="10488111" y="5458857"/>
              <a:ext cx="51726" cy="130573"/>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0" name="Freeform 1182"/>
            <p:cNvSpPr>
              <a:spLocks/>
            </p:cNvSpPr>
            <p:nvPr/>
          </p:nvSpPr>
          <p:spPr bwMode="auto">
            <a:xfrm>
              <a:off x="10426981" y="5481815"/>
              <a:ext cx="61130" cy="10187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183"/>
            <p:cNvSpPr>
              <a:spLocks/>
            </p:cNvSpPr>
            <p:nvPr/>
          </p:nvSpPr>
          <p:spPr bwMode="auto">
            <a:xfrm>
              <a:off x="10506921" y="5466032"/>
              <a:ext cx="72886" cy="12339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184"/>
            <p:cNvSpPr>
              <a:spLocks/>
            </p:cNvSpPr>
            <p:nvPr/>
          </p:nvSpPr>
          <p:spPr bwMode="auto">
            <a:xfrm>
              <a:off x="10402294" y="5694175"/>
              <a:ext cx="32917" cy="53090"/>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Line 1185"/>
            <p:cNvSpPr>
              <a:spLocks noChangeShapeType="1"/>
            </p:cNvSpPr>
            <p:nvPr/>
          </p:nvSpPr>
          <p:spPr bwMode="auto">
            <a:xfrm>
              <a:off x="10351744" y="5520557"/>
              <a:ext cx="39970" cy="4161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4" name="Line 1186"/>
            <p:cNvSpPr>
              <a:spLocks noChangeShapeType="1"/>
            </p:cNvSpPr>
            <p:nvPr/>
          </p:nvSpPr>
          <p:spPr bwMode="auto">
            <a:xfrm>
              <a:off x="10303545" y="5536340"/>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5" name="Freeform 1188"/>
            <p:cNvSpPr>
              <a:spLocks/>
            </p:cNvSpPr>
            <p:nvPr/>
          </p:nvSpPr>
          <p:spPr bwMode="auto">
            <a:xfrm>
              <a:off x="10264750" y="5536340"/>
              <a:ext cx="41145" cy="68874"/>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86" name="グループ化 185"/>
            <p:cNvGrpSpPr/>
            <p:nvPr/>
          </p:nvGrpSpPr>
          <p:grpSpPr>
            <a:xfrm>
              <a:off x="10282499" y="5067335"/>
              <a:ext cx="436929" cy="432859"/>
              <a:chOff x="10721363" y="466040"/>
              <a:chExt cx="659498" cy="669672"/>
            </a:xfrm>
          </p:grpSpPr>
          <p:sp>
            <p:nvSpPr>
              <p:cNvPr id="18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9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9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87" name="Freeform 573"/>
            <p:cNvSpPr>
              <a:spLocks/>
            </p:cNvSpPr>
            <p:nvPr/>
          </p:nvSpPr>
          <p:spPr bwMode="auto">
            <a:xfrm flipH="1">
              <a:off x="10356896" y="5337989"/>
              <a:ext cx="212477" cy="699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8" name="Freeform 747"/>
            <p:cNvSpPr>
              <a:spLocks/>
            </p:cNvSpPr>
            <p:nvPr/>
          </p:nvSpPr>
          <p:spPr bwMode="auto">
            <a:xfrm>
              <a:off x="10188624" y="5442304"/>
              <a:ext cx="166790" cy="22815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grpSp>
        <p:nvGrpSpPr>
          <p:cNvPr id="161" name="グループ化 160"/>
          <p:cNvGrpSpPr/>
          <p:nvPr/>
        </p:nvGrpSpPr>
        <p:grpSpPr>
          <a:xfrm>
            <a:off x="7794440" y="2770452"/>
            <a:ext cx="955250" cy="1090757"/>
            <a:chOff x="9439862" y="804965"/>
            <a:chExt cx="798041" cy="864257"/>
          </a:xfrm>
        </p:grpSpPr>
        <p:sp>
          <p:nvSpPr>
            <p:cNvPr id="162" name="Freeform 525"/>
            <p:cNvSpPr>
              <a:spLocks/>
            </p:cNvSpPr>
            <p:nvPr/>
          </p:nvSpPr>
          <p:spPr bwMode="auto">
            <a:xfrm flipH="1">
              <a:off x="9529999" y="1069453"/>
              <a:ext cx="707904" cy="455691"/>
            </a:xfrm>
            <a:custGeom>
              <a:avLst/>
              <a:gdLst>
                <a:gd name="T0" fmla="*/ 428204 w 173"/>
                <a:gd name="T1" fmla="*/ 0 h 122"/>
                <a:gd name="T2" fmla="*/ 417480 w 173"/>
                <a:gd name="T3" fmla="*/ 0 h 122"/>
                <a:gd name="T4" fmla="*/ 135772 w 173"/>
                <a:gd name="T5" fmla="*/ 1828 h 122"/>
                <a:gd name="T6" fmla="*/ 63551 w 173"/>
                <a:gd name="T7" fmla="*/ 2470 h 122"/>
                <a:gd name="T8" fmla="*/ 61444 w 173"/>
                <a:gd name="T9" fmla="*/ 2595 h 122"/>
                <a:gd name="T10" fmla="*/ 7899 w 173"/>
                <a:gd name="T11" fmla="*/ 5687 h 122"/>
                <a:gd name="T12" fmla="*/ 82175 w 173"/>
                <a:gd name="T13" fmla="*/ 9986 h 122"/>
                <a:gd name="T14" fmla="*/ 292432 w 173"/>
                <a:gd name="T15" fmla="*/ 14971 h 122"/>
                <a:gd name="T16" fmla="*/ 436089 w 173"/>
                <a:gd name="T17" fmla="*/ 10184 h 122"/>
                <a:gd name="T18" fmla="*/ 428204 w 173"/>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122">
                  <a:moveTo>
                    <a:pt x="161" y="0"/>
                  </a:moveTo>
                  <a:cubicBezTo>
                    <a:pt x="157" y="0"/>
                    <a:pt x="157" y="0"/>
                    <a:pt x="157" y="0"/>
                  </a:cubicBezTo>
                  <a:cubicBezTo>
                    <a:pt x="136" y="3"/>
                    <a:pt x="76" y="11"/>
                    <a:pt x="51" y="15"/>
                  </a:cubicBezTo>
                  <a:cubicBezTo>
                    <a:pt x="41" y="17"/>
                    <a:pt x="32" y="19"/>
                    <a:pt x="24" y="20"/>
                  </a:cubicBezTo>
                  <a:cubicBezTo>
                    <a:pt x="23" y="21"/>
                    <a:pt x="23" y="21"/>
                    <a:pt x="23" y="21"/>
                  </a:cubicBezTo>
                  <a:cubicBezTo>
                    <a:pt x="5" y="23"/>
                    <a:pt x="3" y="46"/>
                    <a:pt x="3" y="46"/>
                  </a:cubicBezTo>
                  <a:cubicBezTo>
                    <a:pt x="0" y="76"/>
                    <a:pt x="31" y="81"/>
                    <a:pt x="31" y="81"/>
                  </a:cubicBezTo>
                  <a:cubicBezTo>
                    <a:pt x="33" y="93"/>
                    <a:pt x="60" y="122"/>
                    <a:pt x="110" y="122"/>
                  </a:cubicBezTo>
                  <a:cubicBezTo>
                    <a:pt x="159" y="122"/>
                    <a:pt x="164" y="83"/>
                    <a:pt x="164" y="83"/>
                  </a:cubicBezTo>
                  <a:cubicBezTo>
                    <a:pt x="173" y="23"/>
                    <a:pt x="161" y="0"/>
                    <a:pt x="161" y="0"/>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163" name="Freeform 526"/>
            <p:cNvSpPr>
              <a:spLocks/>
            </p:cNvSpPr>
            <p:nvPr/>
          </p:nvSpPr>
          <p:spPr bwMode="auto">
            <a:xfrm flipH="1">
              <a:off x="9439862" y="1476559"/>
              <a:ext cx="716697" cy="192663"/>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164" name="Freeform 528"/>
            <p:cNvSpPr>
              <a:spLocks/>
            </p:cNvSpPr>
            <p:nvPr/>
          </p:nvSpPr>
          <p:spPr bwMode="auto">
            <a:xfrm flipH="1">
              <a:off x="10076316" y="1133115"/>
              <a:ext cx="52763" cy="67013"/>
            </a:xfrm>
            <a:custGeom>
              <a:avLst/>
              <a:gdLst>
                <a:gd name="T0" fmla="*/ 32924 w 13"/>
                <a:gd name="T1" fmla="*/ 0 h 18"/>
                <a:gd name="T2" fmla="*/ 0 w 13"/>
                <a:gd name="T3" fmla="*/ 396 h 18"/>
                <a:gd name="T4" fmla="*/ 15050 w 13"/>
                <a:gd name="T5" fmla="*/ 2173 h 18"/>
                <a:gd name="T6" fmla="*/ 32924 w 1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8">
                  <a:moveTo>
                    <a:pt x="13" y="0"/>
                  </a:moveTo>
                  <a:cubicBezTo>
                    <a:pt x="9" y="1"/>
                    <a:pt x="4" y="2"/>
                    <a:pt x="0" y="3"/>
                  </a:cubicBezTo>
                  <a:cubicBezTo>
                    <a:pt x="6" y="9"/>
                    <a:pt x="6" y="18"/>
                    <a:pt x="6" y="18"/>
                  </a:cubicBezTo>
                  <a:lnTo>
                    <a:pt x="13" y="0"/>
                  </a:lnTo>
                  <a:close/>
                </a:path>
              </a:pathLst>
            </a:custGeom>
            <a:solidFill>
              <a:srgbClr val="000000"/>
            </a:solidFill>
            <a:ln w="20638" cap="rnd">
              <a:solidFill>
                <a:schemeClr val="tx1"/>
              </a:solidFill>
              <a:prstDash val="solid"/>
              <a:round/>
              <a:headEnd/>
              <a:tailEnd/>
            </a:ln>
          </p:spPr>
          <p:txBody>
            <a:bodyPr/>
            <a:lstStyle/>
            <a:p>
              <a:endParaRPr lang="ja-JP" altLang="en-US" dirty="0"/>
            </a:p>
          </p:txBody>
        </p:sp>
        <p:sp>
          <p:nvSpPr>
            <p:cNvPr id="165" name="Freeform 529"/>
            <p:cNvSpPr>
              <a:spLocks/>
            </p:cNvSpPr>
            <p:nvPr/>
          </p:nvSpPr>
          <p:spPr bwMode="auto">
            <a:xfrm flipH="1">
              <a:off x="9705875" y="1513417"/>
              <a:ext cx="164884" cy="97169"/>
            </a:xfrm>
            <a:custGeom>
              <a:avLst/>
              <a:gdLst>
                <a:gd name="T0" fmla="*/ 0 w 40"/>
                <a:gd name="T1" fmla="*/ 100 h 26"/>
                <a:gd name="T2" fmla="*/ 69821 w 40"/>
                <a:gd name="T3" fmla="*/ 3194 h 26"/>
                <a:gd name="T4" fmla="*/ 111319 w 40"/>
                <a:gd name="T5" fmla="*/ 0 h 26"/>
                <a:gd name="T6" fmla="*/ 55590 w 40"/>
                <a:gd name="T7" fmla="*/ 397 h 26"/>
                <a:gd name="T8" fmla="*/ 0 w 40"/>
                <a:gd name="T9" fmla="*/ 10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1"/>
                  </a:moveTo>
                  <a:cubicBezTo>
                    <a:pt x="25" y="26"/>
                    <a:pt x="25" y="26"/>
                    <a:pt x="25" y="26"/>
                  </a:cubicBezTo>
                  <a:cubicBezTo>
                    <a:pt x="40" y="0"/>
                    <a:pt x="40" y="0"/>
                    <a:pt x="40" y="0"/>
                  </a:cubicBezTo>
                  <a:cubicBezTo>
                    <a:pt x="35" y="2"/>
                    <a:pt x="28" y="3"/>
                    <a:pt x="20" y="3"/>
                  </a:cubicBezTo>
                  <a:cubicBezTo>
                    <a:pt x="13" y="3"/>
                    <a:pt x="6" y="2"/>
                    <a:pt x="0" y="1"/>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166" name="Freeform 530"/>
            <p:cNvSpPr>
              <a:spLocks/>
            </p:cNvSpPr>
            <p:nvPr/>
          </p:nvSpPr>
          <p:spPr bwMode="auto">
            <a:xfrm flipH="1">
              <a:off x="9805906" y="1510066"/>
              <a:ext cx="117618" cy="77065"/>
            </a:xfrm>
            <a:custGeom>
              <a:avLst/>
              <a:gdLst>
                <a:gd name="T0" fmla="*/ 0 w 60"/>
                <a:gd name="T1" fmla="*/ 0 h 43"/>
                <a:gd name="T2" fmla="*/ 325 w 60"/>
                <a:gd name="T3" fmla="*/ 64 h 43"/>
                <a:gd name="T4" fmla="*/ 1933 w 60"/>
                <a:gd name="T5" fmla="*/ 61 h 43"/>
                <a:gd name="T6" fmla="*/ 0 60000 65536"/>
                <a:gd name="T7" fmla="*/ 0 60000 65536"/>
                <a:gd name="T8" fmla="*/ 0 60000 65536"/>
              </a:gdLst>
              <a:ahLst/>
              <a:cxnLst>
                <a:cxn ang="T6">
                  <a:pos x="T0" y="T1"/>
                </a:cxn>
                <a:cxn ang="T7">
                  <a:pos x="T2" y="T3"/>
                </a:cxn>
                <a:cxn ang="T8">
                  <a:pos x="T4" y="T5"/>
                </a:cxn>
              </a:cxnLst>
              <a:rect l="0" t="0" r="r" b="b"/>
              <a:pathLst>
                <a:path w="60" h="43">
                  <a:moveTo>
                    <a:pt x="0" y="0"/>
                  </a:moveTo>
                  <a:lnTo>
                    <a:pt x="10" y="43"/>
                  </a:lnTo>
                  <a:lnTo>
                    <a:pt x="60" y="41"/>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7" name="Freeform 531"/>
            <p:cNvSpPr>
              <a:spLocks/>
            </p:cNvSpPr>
            <p:nvPr/>
          </p:nvSpPr>
          <p:spPr bwMode="auto">
            <a:xfrm flipH="1">
              <a:off x="9633326" y="1493313"/>
              <a:ext cx="94534" cy="75389"/>
            </a:xfrm>
            <a:custGeom>
              <a:avLst/>
              <a:gdLst>
                <a:gd name="T0" fmla="*/ 0 w 48"/>
                <a:gd name="T1" fmla="*/ 63 h 42"/>
                <a:gd name="T2" fmla="*/ 1589 w 48"/>
                <a:gd name="T3" fmla="*/ 61 h 42"/>
                <a:gd name="T4" fmla="*/ 1329 w 48"/>
                <a:gd name="T5" fmla="*/ 0 h 42"/>
                <a:gd name="T6" fmla="*/ 0 60000 65536"/>
                <a:gd name="T7" fmla="*/ 0 60000 65536"/>
                <a:gd name="T8" fmla="*/ 0 60000 65536"/>
              </a:gdLst>
              <a:ahLst/>
              <a:cxnLst>
                <a:cxn ang="T6">
                  <a:pos x="T0" y="T1"/>
                </a:cxn>
                <a:cxn ang="T7">
                  <a:pos x="T2" y="T3"/>
                </a:cxn>
                <a:cxn ang="T8">
                  <a:pos x="T4" y="T5"/>
                </a:cxn>
              </a:cxnLst>
              <a:rect l="0" t="0" r="r" b="b"/>
              <a:pathLst>
                <a:path w="48" h="42">
                  <a:moveTo>
                    <a:pt x="0" y="42"/>
                  </a:moveTo>
                  <a:lnTo>
                    <a:pt x="48" y="40"/>
                  </a:lnTo>
                  <a:lnTo>
                    <a:pt x="40" y="0"/>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8" name="Freeform 532"/>
            <p:cNvSpPr>
              <a:spLocks/>
            </p:cNvSpPr>
            <p:nvPr/>
          </p:nvSpPr>
          <p:spPr bwMode="auto">
            <a:xfrm flipH="1">
              <a:off x="9653112" y="1371013"/>
              <a:ext cx="311082" cy="98844"/>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533"/>
            <p:cNvSpPr>
              <a:spLocks/>
            </p:cNvSpPr>
            <p:nvPr/>
          </p:nvSpPr>
          <p:spPr bwMode="auto">
            <a:xfrm flipH="1">
              <a:off x="9912142" y="1166622"/>
              <a:ext cx="60458" cy="41883"/>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Freeform 537"/>
            <p:cNvSpPr>
              <a:spLocks/>
            </p:cNvSpPr>
            <p:nvPr/>
          </p:nvSpPr>
          <p:spPr bwMode="auto">
            <a:xfrm flipH="1">
              <a:off x="10140071" y="1195103"/>
              <a:ext cx="67053" cy="113923"/>
            </a:xfrm>
            <a:custGeom>
              <a:avLst/>
              <a:gdLst>
                <a:gd name="T0" fmla="*/ 42677 w 16"/>
                <a:gd name="T1" fmla="*/ 0 h 30"/>
                <a:gd name="T2" fmla="*/ 49216 w 16"/>
                <a:gd name="T3" fmla="*/ 4064 h 30"/>
                <a:gd name="T4" fmla="*/ 0 60000 65536"/>
                <a:gd name="T5" fmla="*/ 0 60000 65536"/>
              </a:gdLst>
              <a:ahLst/>
              <a:cxnLst>
                <a:cxn ang="T4">
                  <a:pos x="T0" y="T1"/>
                </a:cxn>
                <a:cxn ang="T5">
                  <a:pos x="T2" y="T3"/>
                </a:cxn>
              </a:cxnLst>
              <a:rect l="0" t="0" r="r" b="b"/>
              <a:pathLst>
                <a:path w="16" h="30">
                  <a:moveTo>
                    <a:pt x="14" y="0"/>
                  </a:moveTo>
                  <a:cubicBezTo>
                    <a:pt x="14" y="0"/>
                    <a:pt x="0" y="15"/>
                    <a:pt x="16" y="3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71" name="Group 1525"/>
            <p:cNvGrpSpPr>
              <a:grpSpLocks/>
            </p:cNvGrpSpPr>
            <p:nvPr/>
          </p:nvGrpSpPr>
          <p:grpSpPr bwMode="auto">
            <a:xfrm>
              <a:off x="9491507" y="804965"/>
              <a:ext cx="689256" cy="403560"/>
              <a:chOff x="7259" y="1752"/>
              <a:chExt cx="405" cy="211"/>
            </a:xfrm>
          </p:grpSpPr>
          <p:sp>
            <p:nvSpPr>
              <p:cNvPr id="174"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5"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6"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172" name="テキスト ボックス 171"/>
            <p:cNvSpPr txBox="1"/>
            <p:nvPr/>
          </p:nvSpPr>
          <p:spPr>
            <a:xfrm>
              <a:off x="9567179" y="848473"/>
              <a:ext cx="635606" cy="184977"/>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sp>
          <p:nvSpPr>
            <p:cNvPr id="173" name="Freeform 533"/>
            <p:cNvSpPr>
              <a:spLocks/>
            </p:cNvSpPr>
            <p:nvPr/>
          </p:nvSpPr>
          <p:spPr bwMode="auto">
            <a:xfrm flipH="1">
              <a:off x="9675646" y="1150427"/>
              <a:ext cx="60458" cy="41883"/>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6" name="角丸四角形吹き出し 25"/>
          <p:cNvSpPr/>
          <p:nvPr/>
        </p:nvSpPr>
        <p:spPr>
          <a:xfrm>
            <a:off x="417378" y="5321791"/>
            <a:ext cx="2455720" cy="555481"/>
          </a:xfrm>
          <a:prstGeom prst="wedgeRoundRectCallout">
            <a:avLst>
              <a:gd name="adj1" fmla="val 65622"/>
              <a:gd name="adj2" fmla="val -3701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n-ea"/>
              </a:rPr>
              <a:t>コロコンを使用しガイドが</a:t>
            </a:r>
            <a:endParaRPr lang="en-US" altLang="ja-JP" sz="1600" dirty="0">
              <a:solidFill>
                <a:schemeClr val="tx1"/>
              </a:solidFill>
              <a:latin typeface="+mn-ea"/>
            </a:endParaRPr>
          </a:p>
          <a:p>
            <a:pPr algn="ctr"/>
            <a:r>
              <a:rPr lang="ja-JP" altLang="en-US" sz="1600" dirty="0">
                <a:solidFill>
                  <a:schemeClr val="tx1"/>
                </a:solidFill>
                <a:latin typeface="+mn-ea"/>
              </a:rPr>
              <a:t>ある荷受台を製作しよう</a:t>
            </a:r>
            <a:endParaRPr lang="en-US" altLang="ja-JP" sz="1600" dirty="0">
              <a:solidFill>
                <a:schemeClr val="tx1"/>
              </a:solidFill>
              <a:latin typeface="+mn-ea"/>
            </a:endParaRPr>
          </a:p>
        </p:txBody>
      </p:sp>
      <p:grpSp>
        <p:nvGrpSpPr>
          <p:cNvPr id="531" name="Group 1525"/>
          <p:cNvGrpSpPr>
            <a:grpSpLocks/>
          </p:cNvGrpSpPr>
          <p:nvPr/>
        </p:nvGrpSpPr>
        <p:grpSpPr bwMode="auto">
          <a:xfrm>
            <a:off x="3579052" y="2855473"/>
            <a:ext cx="776451" cy="403560"/>
            <a:chOff x="7259" y="1752"/>
            <a:chExt cx="405" cy="211"/>
          </a:xfrm>
        </p:grpSpPr>
        <p:sp>
          <p:nvSpPr>
            <p:cNvPr id="535"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6"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37"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538" name="角丸四角形吹き出し 537"/>
          <p:cNvSpPr/>
          <p:nvPr/>
        </p:nvSpPr>
        <p:spPr>
          <a:xfrm>
            <a:off x="2957707" y="3834213"/>
            <a:ext cx="1612147" cy="785671"/>
          </a:xfrm>
          <a:prstGeom prst="wedgeRoundRectCallout">
            <a:avLst>
              <a:gd name="adj1" fmla="val -493"/>
              <a:gd name="adj2" fmla="val -7801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sp>
        <p:nvSpPr>
          <p:cNvPr id="654" name="テキスト ボックス 653"/>
          <p:cNvSpPr txBox="1"/>
          <p:nvPr/>
        </p:nvSpPr>
        <p:spPr>
          <a:xfrm>
            <a:off x="434379" y="868560"/>
            <a:ext cx="2855269" cy="584775"/>
          </a:xfrm>
          <a:prstGeom prst="rect">
            <a:avLst/>
          </a:prstGeom>
          <a:noFill/>
        </p:spPr>
        <p:txBody>
          <a:bodyPr wrap="none" rtlCol="0">
            <a:spAutoFit/>
          </a:bodyPr>
          <a:lstStyle/>
          <a:p>
            <a:r>
              <a:rPr lang="ja-JP" altLang="en-US" sz="1600" dirty="0"/>
              <a:t>１－１台車からリフタに完成品</a:t>
            </a:r>
            <a:endParaRPr lang="en-US" altLang="ja-JP" sz="1600" dirty="0"/>
          </a:p>
          <a:p>
            <a:r>
              <a:rPr lang="ja-JP" altLang="en-US" sz="1600" dirty="0"/>
              <a:t>　　　　３箱の引き込み移動する</a:t>
            </a:r>
            <a:endParaRPr kumimoji="1" lang="en-US" altLang="ja-JP" sz="1600" dirty="0"/>
          </a:p>
        </p:txBody>
      </p:sp>
      <p:sp>
        <p:nvSpPr>
          <p:cNvPr id="761" name="テキスト ボックス 760"/>
          <p:cNvSpPr txBox="1"/>
          <p:nvPr/>
        </p:nvSpPr>
        <p:spPr>
          <a:xfrm>
            <a:off x="887770" y="3491506"/>
            <a:ext cx="1664238" cy="307777"/>
          </a:xfrm>
          <a:prstGeom prst="rect">
            <a:avLst/>
          </a:prstGeom>
          <a:noFill/>
        </p:spPr>
        <p:txBody>
          <a:bodyPr wrap="none" rtlCol="0">
            <a:spAutoFit/>
          </a:bodyPr>
          <a:lstStyle/>
          <a:p>
            <a:r>
              <a:rPr lang="ja-JP" altLang="en-US" sz="1400" dirty="0"/>
              <a:t>箱スライド荷重調査</a:t>
            </a:r>
            <a:endParaRPr kumimoji="1" lang="ja-JP" altLang="en-US" sz="1400" dirty="0"/>
          </a:p>
        </p:txBody>
      </p:sp>
      <p:sp>
        <p:nvSpPr>
          <p:cNvPr id="762" name="テキスト ボックス 761"/>
          <p:cNvSpPr txBox="1"/>
          <p:nvPr/>
        </p:nvSpPr>
        <p:spPr>
          <a:xfrm>
            <a:off x="974296" y="3726966"/>
            <a:ext cx="1959191" cy="276999"/>
          </a:xfrm>
          <a:prstGeom prst="rect">
            <a:avLst/>
          </a:prstGeom>
          <a:noFill/>
        </p:spPr>
        <p:txBody>
          <a:bodyPr wrap="none" rtlCol="0">
            <a:spAutoFit/>
          </a:bodyPr>
          <a:lstStyle/>
          <a:p>
            <a:r>
              <a:rPr lang="ja-JP" altLang="en-US" sz="1200" dirty="0"/>
              <a:t>計測器：プッシュプルゲージ</a:t>
            </a:r>
            <a:endParaRPr lang="en-US" altLang="ja-JP" sz="1200" dirty="0"/>
          </a:p>
        </p:txBody>
      </p:sp>
      <p:sp>
        <p:nvSpPr>
          <p:cNvPr id="764" name="テキスト ボックス 763"/>
          <p:cNvSpPr txBox="1"/>
          <p:nvPr/>
        </p:nvSpPr>
        <p:spPr>
          <a:xfrm>
            <a:off x="395536" y="617220"/>
            <a:ext cx="3368230" cy="369332"/>
          </a:xfrm>
          <a:prstGeom prst="rect">
            <a:avLst/>
          </a:prstGeom>
          <a:noFill/>
        </p:spPr>
        <p:txBody>
          <a:bodyPr wrap="none" rtlCol="0">
            <a:spAutoFit/>
          </a:bodyPr>
          <a:lstStyle/>
          <a:p>
            <a:r>
              <a:rPr lang="ja-JP" altLang="en-US" b="1" dirty="0"/>
              <a:t>作業負荷（安全）に問題はないか</a:t>
            </a:r>
            <a:endParaRPr kumimoji="1" lang="ja-JP" altLang="en-US" b="1" dirty="0"/>
          </a:p>
        </p:txBody>
      </p:sp>
      <p:sp>
        <p:nvSpPr>
          <p:cNvPr id="279" name="テキスト ボックス 278"/>
          <p:cNvSpPr txBox="1"/>
          <p:nvPr/>
        </p:nvSpPr>
        <p:spPr>
          <a:xfrm>
            <a:off x="4826867" y="868560"/>
            <a:ext cx="3047629" cy="584775"/>
          </a:xfrm>
          <a:prstGeom prst="rect">
            <a:avLst/>
          </a:prstGeom>
          <a:noFill/>
        </p:spPr>
        <p:txBody>
          <a:bodyPr wrap="none" rtlCol="0">
            <a:spAutoFit/>
          </a:bodyPr>
          <a:lstStyle/>
          <a:p>
            <a:r>
              <a:rPr lang="ja-JP" altLang="en-US" sz="1600" dirty="0"/>
              <a:t>１－２作業台に完成品を</a:t>
            </a:r>
            <a:endParaRPr lang="en-US" altLang="ja-JP" sz="1600" dirty="0"/>
          </a:p>
          <a:p>
            <a:r>
              <a:rPr lang="ja-JP" altLang="en-US" sz="1600" dirty="0"/>
              <a:t>　　　　１箱ずつ引き込み移動する</a:t>
            </a:r>
            <a:endParaRPr kumimoji="1" lang="en-US" altLang="ja-JP" sz="1600" dirty="0"/>
          </a:p>
        </p:txBody>
      </p:sp>
      <p:sp>
        <p:nvSpPr>
          <p:cNvPr id="280" name="テキスト ボックス 279"/>
          <p:cNvSpPr txBox="1"/>
          <p:nvPr/>
        </p:nvSpPr>
        <p:spPr>
          <a:xfrm>
            <a:off x="5256730" y="3505259"/>
            <a:ext cx="1664238" cy="307777"/>
          </a:xfrm>
          <a:prstGeom prst="rect">
            <a:avLst/>
          </a:prstGeom>
          <a:noFill/>
        </p:spPr>
        <p:txBody>
          <a:bodyPr wrap="none" rtlCol="0">
            <a:spAutoFit/>
          </a:bodyPr>
          <a:lstStyle/>
          <a:p>
            <a:r>
              <a:rPr lang="ja-JP" altLang="en-US" sz="1400" dirty="0"/>
              <a:t>箱スライド荷重調査</a:t>
            </a:r>
            <a:endParaRPr kumimoji="1" lang="ja-JP" altLang="en-US" sz="1400" dirty="0"/>
          </a:p>
        </p:txBody>
      </p:sp>
      <p:sp>
        <p:nvSpPr>
          <p:cNvPr id="338" name="角丸四角形吹き出し 337"/>
          <p:cNvSpPr/>
          <p:nvPr/>
        </p:nvSpPr>
        <p:spPr>
          <a:xfrm>
            <a:off x="5796135" y="5116716"/>
            <a:ext cx="2783129" cy="813425"/>
          </a:xfrm>
          <a:prstGeom prst="wedgeRoundRectCallout">
            <a:avLst>
              <a:gd name="adj1" fmla="val -60798"/>
              <a:gd name="adj2" fmla="val -44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sp>
        <p:nvSpPr>
          <p:cNvPr id="339" name="テキスト ボックス 338"/>
          <p:cNvSpPr txBox="1"/>
          <p:nvPr/>
        </p:nvSpPr>
        <p:spPr>
          <a:xfrm>
            <a:off x="5940825" y="5112480"/>
            <a:ext cx="3082023" cy="830997"/>
          </a:xfrm>
          <a:prstGeom prst="rect">
            <a:avLst/>
          </a:prstGeom>
          <a:noFill/>
        </p:spPr>
        <p:txBody>
          <a:bodyPr wrap="square" rtlCol="0">
            <a:spAutoFit/>
          </a:bodyPr>
          <a:lstStyle/>
          <a:p>
            <a:r>
              <a:rPr lang="ja-JP" altLang="en-US" sz="1600" dirty="0"/>
              <a:t>作業台への</a:t>
            </a:r>
            <a:r>
              <a:rPr kumimoji="1" lang="ja-JP" altLang="en-US" sz="1600" dirty="0"/>
              <a:t>スライド移動は</a:t>
            </a:r>
            <a:endParaRPr kumimoji="1" lang="en-US" altLang="ja-JP" sz="1600" dirty="0"/>
          </a:p>
          <a:p>
            <a:r>
              <a:rPr kumimoji="1" lang="ja-JP" altLang="en-US" sz="1600" dirty="0"/>
              <a:t>問題ないが、作業性に問題</a:t>
            </a:r>
            <a:endParaRPr kumimoji="1" lang="en-US" altLang="ja-JP" sz="1600" dirty="0"/>
          </a:p>
          <a:p>
            <a:r>
              <a:rPr kumimoji="1" lang="ja-JP" altLang="en-US" sz="1600" dirty="0"/>
              <a:t>はないか？</a:t>
            </a:r>
            <a:endParaRPr kumimoji="1" lang="en-US" altLang="ja-JP" sz="1600" dirty="0"/>
          </a:p>
        </p:txBody>
      </p:sp>
      <p:sp>
        <p:nvSpPr>
          <p:cNvPr id="340" name="角丸四角形吹き出し 339"/>
          <p:cNvSpPr/>
          <p:nvPr/>
        </p:nvSpPr>
        <p:spPr>
          <a:xfrm>
            <a:off x="7094344" y="4135432"/>
            <a:ext cx="1704512" cy="844938"/>
          </a:xfrm>
          <a:prstGeom prst="wedgeRoundRectCallout">
            <a:avLst>
              <a:gd name="adj1" fmla="val 21480"/>
              <a:gd name="adj2" fmla="val -951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sp>
        <p:nvSpPr>
          <p:cNvPr id="341" name="テキスト ボックス 340"/>
          <p:cNvSpPr txBox="1"/>
          <p:nvPr/>
        </p:nvSpPr>
        <p:spPr>
          <a:xfrm>
            <a:off x="7092376" y="4165734"/>
            <a:ext cx="1757212" cy="861774"/>
          </a:xfrm>
          <a:prstGeom prst="rect">
            <a:avLst/>
          </a:prstGeom>
          <a:noFill/>
        </p:spPr>
        <p:txBody>
          <a:bodyPr wrap="none" rtlCol="0">
            <a:spAutoFit/>
          </a:bodyPr>
          <a:lstStyle/>
          <a:p>
            <a:r>
              <a:rPr kumimoji="1" lang="ja-JP" altLang="en-US" sz="1600" dirty="0"/>
              <a:t>持上げる力の</a:t>
            </a:r>
            <a:endParaRPr kumimoji="1" lang="en-US" altLang="ja-JP" sz="1600" dirty="0"/>
          </a:p>
          <a:p>
            <a:r>
              <a:rPr lang="ja-JP" altLang="en-US" sz="1600" dirty="0"/>
              <a:t>１</a:t>
            </a:r>
            <a:r>
              <a:rPr lang="en-US" altLang="ja-JP" sz="1600" dirty="0"/>
              <a:t>/</a:t>
            </a:r>
            <a:r>
              <a:rPr lang="ja-JP" altLang="en-US" sz="1600" dirty="0"/>
              <a:t>２の力で</a:t>
            </a:r>
            <a:r>
              <a:rPr kumimoji="1" lang="ja-JP" altLang="en-US" sz="1600" dirty="0"/>
              <a:t>作業が</a:t>
            </a:r>
            <a:endParaRPr kumimoji="1" lang="en-US" altLang="ja-JP" sz="1600" dirty="0"/>
          </a:p>
          <a:p>
            <a:r>
              <a:rPr kumimoji="1" lang="ja-JP" altLang="en-US" sz="1600" dirty="0"/>
              <a:t>出来そうだ</a:t>
            </a:r>
          </a:p>
        </p:txBody>
      </p:sp>
      <p:sp>
        <p:nvSpPr>
          <p:cNvPr id="342" name="AutoShape 928"/>
          <p:cNvSpPr>
            <a:spLocks noChangeArrowheads="1"/>
          </p:cNvSpPr>
          <p:nvPr/>
        </p:nvSpPr>
        <p:spPr bwMode="auto">
          <a:xfrm>
            <a:off x="470104" y="6092701"/>
            <a:ext cx="816026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コロコンの荷受台を設置することで作業負荷に問題はない</a:t>
            </a:r>
          </a:p>
        </p:txBody>
      </p:sp>
      <p:sp>
        <p:nvSpPr>
          <p:cNvPr id="9" name="テキスト ボックス 8"/>
          <p:cNvSpPr txBox="1"/>
          <p:nvPr/>
        </p:nvSpPr>
        <p:spPr>
          <a:xfrm>
            <a:off x="2940719" y="3845523"/>
            <a:ext cx="1721946" cy="830997"/>
          </a:xfrm>
          <a:prstGeom prst="rect">
            <a:avLst/>
          </a:prstGeom>
          <a:noFill/>
        </p:spPr>
        <p:txBody>
          <a:bodyPr wrap="none" rtlCol="0">
            <a:spAutoFit/>
          </a:bodyPr>
          <a:lstStyle/>
          <a:p>
            <a:r>
              <a:rPr lang="ja-JP" altLang="en-US" sz="1600" dirty="0"/>
              <a:t>コロコンでスライド</a:t>
            </a:r>
            <a:endParaRPr lang="en-US" altLang="ja-JP" sz="1600" dirty="0"/>
          </a:p>
          <a:p>
            <a:r>
              <a:rPr lang="ja-JP" altLang="en-US" sz="1600" dirty="0"/>
              <a:t>すれば女性でも</a:t>
            </a:r>
            <a:endParaRPr lang="en-US" altLang="ja-JP" sz="1600" dirty="0"/>
          </a:p>
          <a:p>
            <a:r>
              <a:rPr lang="ja-JP" altLang="en-US" sz="1600" dirty="0"/>
              <a:t>楽にできる</a:t>
            </a:r>
            <a:endParaRPr lang="en-US" altLang="ja-JP" sz="1600" dirty="0"/>
          </a:p>
        </p:txBody>
      </p:sp>
      <p:sp>
        <p:nvSpPr>
          <p:cNvPr id="156" name="Text Box 883"/>
          <p:cNvSpPr txBox="1">
            <a:spLocks noChangeArrowheads="1"/>
          </p:cNvSpPr>
          <p:nvPr/>
        </p:nvSpPr>
        <p:spPr bwMode="auto">
          <a:xfrm>
            <a:off x="8389367" y="3841303"/>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木村</a:t>
            </a:r>
          </a:p>
        </p:txBody>
      </p:sp>
      <p:sp>
        <p:nvSpPr>
          <p:cNvPr id="195" name="Text Box 880"/>
          <p:cNvSpPr txBox="1">
            <a:spLocks noChangeArrowheads="1"/>
          </p:cNvSpPr>
          <p:nvPr/>
        </p:nvSpPr>
        <p:spPr bwMode="auto">
          <a:xfrm>
            <a:off x="4284911" y="355327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清水</a:t>
            </a:r>
          </a:p>
        </p:txBody>
      </p:sp>
      <p:sp>
        <p:nvSpPr>
          <p:cNvPr id="252" name="テキスト ボックス 251"/>
          <p:cNvSpPr txBox="1"/>
          <p:nvPr/>
        </p:nvSpPr>
        <p:spPr>
          <a:xfrm>
            <a:off x="3657104" y="2882138"/>
            <a:ext cx="635606" cy="246221"/>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nvGrpSpPr>
          <p:cNvPr id="160" name="グループ化 159"/>
          <p:cNvGrpSpPr/>
          <p:nvPr/>
        </p:nvGrpSpPr>
        <p:grpSpPr>
          <a:xfrm flipH="1">
            <a:off x="4715073" y="5009329"/>
            <a:ext cx="906936" cy="867943"/>
            <a:chOff x="-2244444" y="5687038"/>
            <a:chExt cx="1150938" cy="936626"/>
          </a:xfrm>
        </p:grpSpPr>
        <p:sp>
          <p:nvSpPr>
            <p:cNvPr id="226"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7"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28"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229"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30"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1"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2"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33"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4"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35"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236"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37"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8"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9"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0"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1"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2"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43"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4"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5"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246" name="Text Box 878"/>
          <p:cNvSpPr txBox="1">
            <a:spLocks noChangeArrowheads="1"/>
          </p:cNvSpPr>
          <p:nvPr/>
        </p:nvSpPr>
        <p:spPr bwMode="auto">
          <a:xfrm>
            <a:off x="5124971" y="5836261"/>
            <a:ext cx="429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辻</a:t>
            </a:r>
          </a:p>
        </p:txBody>
      </p:sp>
      <p:grpSp>
        <p:nvGrpSpPr>
          <p:cNvPr id="247" name="グループ化 246"/>
          <p:cNvGrpSpPr/>
          <p:nvPr/>
        </p:nvGrpSpPr>
        <p:grpSpPr>
          <a:xfrm>
            <a:off x="4766191" y="4995729"/>
            <a:ext cx="877377" cy="373384"/>
            <a:chOff x="742258" y="3445929"/>
            <a:chExt cx="960991" cy="461835"/>
          </a:xfrm>
        </p:grpSpPr>
        <p:sp>
          <p:nvSpPr>
            <p:cNvPr id="253"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3"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4"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5" name="テキスト ボックス 284"/>
            <p:cNvSpPr txBox="1"/>
            <p:nvPr/>
          </p:nvSpPr>
          <p:spPr>
            <a:xfrm flipH="1">
              <a:off x="943076" y="3465728"/>
              <a:ext cx="760173" cy="266481"/>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5" name="グループ化 4"/>
          <p:cNvGrpSpPr/>
          <p:nvPr/>
        </p:nvGrpSpPr>
        <p:grpSpPr>
          <a:xfrm>
            <a:off x="3113143" y="4800418"/>
            <a:ext cx="1138291" cy="1004846"/>
            <a:chOff x="-1462835" y="1988840"/>
            <a:chExt cx="1138291" cy="1004846"/>
          </a:xfrm>
        </p:grpSpPr>
        <p:sp>
          <p:nvSpPr>
            <p:cNvPr id="297" name="Freeform 574"/>
            <p:cNvSpPr>
              <a:spLocks/>
            </p:cNvSpPr>
            <p:nvPr/>
          </p:nvSpPr>
          <p:spPr bwMode="auto">
            <a:xfrm flipH="1">
              <a:off x="-1166977" y="2569990"/>
              <a:ext cx="496434" cy="295491"/>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287" name="Freeform 564"/>
            <p:cNvSpPr>
              <a:spLocks/>
            </p:cNvSpPr>
            <p:nvPr/>
          </p:nvSpPr>
          <p:spPr bwMode="auto">
            <a:xfrm flipH="1">
              <a:off x="-1462835" y="1988840"/>
              <a:ext cx="1138291" cy="471654"/>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288" name="Freeform 565"/>
            <p:cNvSpPr>
              <a:spLocks/>
            </p:cNvSpPr>
            <p:nvPr/>
          </p:nvSpPr>
          <p:spPr bwMode="auto">
            <a:xfrm flipH="1">
              <a:off x="-1355859" y="2179641"/>
              <a:ext cx="944397" cy="523079"/>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289" name="Freeform 566"/>
            <p:cNvSpPr>
              <a:spLocks/>
            </p:cNvSpPr>
            <p:nvPr/>
          </p:nvSpPr>
          <p:spPr bwMode="auto">
            <a:xfrm flipH="1">
              <a:off x="-1268939" y="2473506"/>
              <a:ext cx="35103" cy="66119"/>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0" name="Freeform 567"/>
            <p:cNvSpPr>
              <a:spLocks/>
            </p:cNvSpPr>
            <p:nvPr/>
          </p:nvSpPr>
          <p:spPr bwMode="auto">
            <a:xfrm flipH="1">
              <a:off x="-1019886" y="2382409"/>
              <a:ext cx="158791" cy="91098"/>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568"/>
            <p:cNvSpPr>
              <a:spLocks/>
            </p:cNvSpPr>
            <p:nvPr/>
          </p:nvSpPr>
          <p:spPr bwMode="auto">
            <a:xfrm flipH="1">
              <a:off x="-1200408" y="2386817"/>
              <a:ext cx="125363" cy="82282"/>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Line 569"/>
            <p:cNvSpPr>
              <a:spLocks noChangeShapeType="1"/>
            </p:cNvSpPr>
            <p:nvPr/>
          </p:nvSpPr>
          <p:spPr bwMode="auto">
            <a:xfrm flipH="1" flipV="1">
              <a:off x="-861093" y="2423549"/>
              <a:ext cx="148763" cy="587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3" name="Line 570"/>
            <p:cNvSpPr>
              <a:spLocks noChangeShapeType="1"/>
            </p:cNvSpPr>
            <p:nvPr/>
          </p:nvSpPr>
          <p:spPr bwMode="auto">
            <a:xfrm flipH="1" flipV="1">
              <a:off x="-1080061" y="2416203"/>
              <a:ext cx="65189" cy="587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4" name="Line 571"/>
            <p:cNvSpPr>
              <a:spLocks noChangeShapeType="1"/>
            </p:cNvSpPr>
            <p:nvPr/>
          </p:nvSpPr>
          <p:spPr bwMode="auto">
            <a:xfrm flipH="1">
              <a:off x="-1233839" y="2416203"/>
              <a:ext cx="38445" cy="147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5" name="Freeform 572"/>
            <p:cNvSpPr>
              <a:spLocks/>
            </p:cNvSpPr>
            <p:nvPr/>
          </p:nvSpPr>
          <p:spPr bwMode="auto">
            <a:xfrm flipH="1">
              <a:off x="-612040" y="2464691"/>
              <a:ext cx="101960" cy="80812"/>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6" name="Freeform 573"/>
            <p:cNvSpPr>
              <a:spLocks/>
            </p:cNvSpPr>
            <p:nvPr/>
          </p:nvSpPr>
          <p:spPr bwMode="auto">
            <a:xfrm flipH="1">
              <a:off x="-1135220" y="2545504"/>
              <a:ext cx="362715" cy="10285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Line 577"/>
            <p:cNvSpPr>
              <a:spLocks noChangeShapeType="1"/>
            </p:cNvSpPr>
            <p:nvPr/>
          </p:nvSpPr>
          <p:spPr bwMode="auto">
            <a:xfrm flipH="1" flipV="1">
              <a:off x="-959713" y="2732108"/>
              <a:ext cx="132049" cy="1175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9" name="Freeform 579"/>
            <p:cNvSpPr>
              <a:spLocks/>
            </p:cNvSpPr>
            <p:nvPr/>
          </p:nvSpPr>
          <p:spPr bwMode="auto">
            <a:xfrm flipH="1">
              <a:off x="-981441" y="2410326"/>
              <a:ext cx="55159" cy="24978"/>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0" name="Freeform 580"/>
            <p:cNvSpPr>
              <a:spLocks/>
            </p:cNvSpPr>
            <p:nvPr/>
          </p:nvSpPr>
          <p:spPr bwMode="auto">
            <a:xfrm flipH="1">
              <a:off x="-1166977" y="2410326"/>
              <a:ext cx="51817" cy="24978"/>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2" name="Freeform 670"/>
            <p:cNvSpPr>
              <a:spLocks/>
            </p:cNvSpPr>
            <p:nvPr/>
          </p:nvSpPr>
          <p:spPr bwMode="auto">
            <a:xfrm>
              <a:off x="-1295314" y="2679381"/>
              <a:ext cx="798021" cy="314305"/>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303" name="Freeform 673"/>
            <p:cNvSpPr>
              <a:spLocks/>
            </p:cNvSpPr>
            <p:nvPr/>
          </p:nvSpPr>
          <p:spPr bwMode="auto">
            <a:xfrm>
              <a:off x="-679764" y="2634481"/>
              <a:ext cx="12704" cy="34125"/>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4" name="Freeform 679"/>
            <p:cNvSpPr>
              <a:spLocks/>
            </p:cNvSpPr>
            <p:nvPr/>
          </p:nvSpPr>
          <p:spPr bwMode="auto">
            <a:xfrm>
              <a:off x="-1030847" y="2736854"/>
              <a:ext cx="121262" cy="58371"/>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5" name="Freeform 680"/>
            <p:cNvSpPr>
              <a:spLocks/>
            </p:cNvSpPr>
            <p:nvPr/>
          </p:nvSpPr>
          <p:spPr bwMode="auto">
            <a:xfrm>
              <a:off x="-1097830" y="2725180"/>
              <a:ext cx="85461" cy="5118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6" name="Freeform 681"/>
            <p:cNvSpPr>
              <a:spLocks/>
            </p:cNvSpPr>
            <p:nvPr/>
          </p:nvSpPr>
          <p:spPr bwMode="auto">
            <a:xfrm>
              <a:off x="-931527" y="2740446"/>
              <a:ext cx="125882" cy="49391"/>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7" name="Freeform 682"/>
            <p:cNvSpPr>
              <a:spLocks/>
            </p:cNvSpPr>
            <p:nvPr/>
          </p:nvSpPr>
          <p:spPr bwMode="auto">
            <a:xfrm>
              <a:off x="-904965" y="2830248"/>
              <a:ext cx="75067" cy="46697"/>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8" name="Freeform 683"/>
            <p:cNvSpPr>
              <a:spLocks/>
            </p:cNvSpPr>
            <p:nvPr/>
          </p:nvSpPr>
          <p:spPr bwMode="auto">
            <a:xfrm>
              <a:off x="-1186755" y="2766489"/>
              <a:ext cx="153599" cy="67351"/>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09" name="Freeform 684"/>
            <p:cNvSpPr>
              <a:spLocks/>
            </p:cNvSpPr>
            <p:nvPr/>
          </p:nvSpPr>
          <p:spPr bwMode="auto">
            <a:xfrm>
              <a:off x="-1162503" y="2806899"/>
              <a:ext cx="332605" cy="153560"/>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0" name="Freeform 685"/>
            <p:cNvSpPr>
              <a:spLocks/>
            </p:cNvSpPr>
            <p:nvPr/>
          </p:nvSpPr>
          <p:spPr bwMode="auto">
            <a:xfrm>
              <a:off x="-746747" y="2783551"/>
              <a:ext cx="79687" cy="18858"/>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686"/>
            <p:cNvSpPr>
              <a:spLocks/>
            </p:cNvSpPr>
            <p:nvPr/>
          </p:nvSpPr>
          <p:spPr bwMode="auto">
            <a:xfrm>
              <a:off x="-829898" y="2815879"/>
              <a:ext cx="188245" cy="2694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2" name="Freeform 687"/>
            <p:cNvSpPr>
              <a:spLocks/>
            </p:cNvSpPr>
            <p:nvPr/>
          </p:nvSpPr>
          <p:spPr bwMode="auto">
            <a:xfrm>
              <a:off x="-1153264" y="2795225"/>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13" name="Freeform 688"/>
            <p:cNvSpPr>
              <a:spLocks/>
            </p:cNvSpPr>
            <p:nvPr/>
          </p:nvSpPr>
          <p:spPr bwMode="auto">
            <a:xfrm>
              <a:off x="-1153264" y="2795225"/>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14" name="グループ化 313"/>
          <p:cNvGrpSpPr/>
          <p:nvPr/>
        </p:nvGrpSpPr>
        <p:grpSpPr>
          <a:xfrm rot="245351">
            <a:off x="3119456" y="4765661"/>
            <a:ext cx="1063211" cy="516394"/>
            <a:chOff x="6718234" y="594578"/>
            <a:chExt cx="857503" cy="487920"/>
          </a:xfrm>
        </p:grpSpPr>
        <p:sp>
          <p:nvSpPr>
            <p:cNvPr id="31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 name="テキスト ボックス 317"/>
            <p:cNvSpPr txBox="1"/>
            <p:nvPr/>
          </p:nvSpPr>
          <p:spPr>
            <a:xfrm>
              <a:off x="6843894" y="625924"/>
              <a:ext cx="635606" cy="251448"/>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319" name="Text Box 884"/>
          <p:cNvSpPr txBox="1">
            <a:spLocks noChangeArrowheads="1"/>
          </p:cNvSpPr>
          <p:nvPr/>
        </p:nvSpPr>
        <p:spPr bwMode="auto">
          <a:xfrm>
            <a:off x="3347864" y="5785519"/>
            <a:ext cx="7204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鈴木</a:t>
            </a:r>
          </a:p>
        </p:txBody>
      </p:sp>
      <p:grpSp>
        <p:nvGrpSpPr>
          <p:cNvPr id="132" name="グループ化 131"/>
          <p:cNvGrpSpPr/>
          <p:nvPr/>
        </p:nvGrpSpPr>
        <p:grpSpPr>
          <a:xfrm>
            <a:off x="558801" y="1440657"/>
            <a:ext cx="2802047" cy="1693140"/>
            <a:chOff x="741042" y="544501"/>
            <a:chExt cx="6855294" cy="4321935"/>
          </a:xfrm>
        </p:grpSpPr>
        <p:sp>
          <p:nvSpPr>
            <p:cNvPr id="133" name="直方体 233"/>
            <p:cNvSpPr>
              <a:spLocks noChangeArrowheads="1"/>
            </p:cNvSpPr>
            <p:nvPr/>
          </p:nvSpPr>
          <p:spPr bwMode="auto">
            <a:xfrm>
              <a:off x="5058105"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34" name="正方形/長方形 21"/>
            <p:cNvSpPr>
              <a:spLocks noChangeArrowheads="1"/>
            </p:cNvSpPr>
            <p:nvPr/>
          </p:nvSpPr>
          <p:spPr bwMode="auto">
            <a:xfrm>
              <a:off x="741042"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35" name="平行四辺形 288"/>
            <p:cNvSpPr>
              <a:spLocks noChangeArrowheads="1"/>
            </p:cNvSpPr>
            <p:nvPr/>
          </p:nvSpPr>
          <p:spPr bwMode="auto">
            <a:xfrm rot="5400000" flipH="1">
              <a:off x="6327760"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36" name="直方体 7"/>
            <p:cNvSpPr>
              <a:spLocks noChangeArrowheads="1"/>
            </p:cNvSpPr>
            <p:nvPr/>
          </p:nvSpPr>
          <p:spPr bwMode="auto">
            <a:xfrm>
              <a:off x="741042"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37" name="平行四辺形 8"/>
            <p:cNvSpPr>
              <a:spLocks noChangeArrowheads="1"/>
            </p:cNvSpPr>
            <p:nvPr/>
          </p:nvSpPr>
          <p:spPr bwMode="auto">
            <a:xfrm rot="5400000" flipH="1">
              <a:off x="6322997"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38" name="グループ化 12"/>
            <p:cNvGrpSpPr>
              <a:grpSpLocks/>
            </p:cNvGrpSpPr>
            <p:nvPr/>
          </p:nvGrpSpPr>
          <p:grpSpPr bwMode="auto">
            <a:xfrm>
              <a:off x="7128057" y="3967753"/>
              <a:ext cx="407958" cy="134962"/>
              <a:chOff x="6584462" y="3663520"/>
              <a:chExt cx="407290" cy="134758"/>
            </a:xfrm>
          </p:grpSpPr>
          <p:sp>
            <p:nvSpPr>
              <p:cNvPr id="212" name="直方体 211"/>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3" name="フローチャート : 直接アクセス記憶 212"/>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4" name="フローチャート : 直接アクセス記憶 213"/>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5" name="フローチャート : 直接アクセス記憶 214"/>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6" name="フローチャート : 直接アクセス記憶 215"/>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7" name="正方形/長方形 216"/>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39" name="グループ化 88"/>
            <p:cNvGrpSpPr>
              <a:grpSpLocks/>
            </p:cNvGrpSpPr>
            <p:nvPr/>
          </p:nvGrpSpPr>
          <p:grpSpPr bwMode="auto">
            <a:xfrm>
              <a:off x="6789943" y="4169402"/>
              <a:ext cx="547649" cy="138136"/>
              <a:chOff x="6890401" y="5072404"/>
              <a:chExt cx="552609" cy="142496"/>
            </a:xfrm>
          </p:grpSpPr>
          <p:sp>
            <p:nvSpPr>
              <p:cNvPr id="204" name="直方体 203"/>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5" name="フローチャート : 直接アクセス記憶 204"/>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6" name="フローチャート : 直接アクセス記憶 205"/>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7" name="フローチャート : 直接アクセス記憶 206"/>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8" name="フローチャート : 直接アクセス記憶 207"/>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9" name="フローチャート : 直接アクセス記憶 208"/>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0" name="フローチャート : 直接アクセス記憶 209"/>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1" name="正方形/長方形 210"/>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40" name="正方形/長方形 18"/>
            <p:cNvSpPr>
              <a:spLocks noChangeArrowheads="1"/>
            </p:cNvSpPr>
            <p:nvPr/>
          </p:nvSpPr>
          <p:spPr bwMode="auto">
            <a:xfrm>
              <a:off x="6716923"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42" name="平行四辺形 358"/>
            <p:cNvSpPr>
              <a:spLocks noChangeArrowheads="1"/>
            </p:cNvSpPr>
            <p:nvPr/>
          </p:nvSpPr>
          <p:spPr bwMode="auto">
            <a:xfrm rot="5400000" flipH="1">
              <a:off x="6888247"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43" name="直線コネクタ 20"/>
            <p:cNvCxnSpPr>
              <a:cxnSpLocks noChangeShapeType="1"/>
            </p:cNvCxnSpPr>
            <p:nvPr/>
          </p:nvCxnSpPr>
          <p:spPr bwMode="auto">
            <a:xfrm flipH="1">
              <a:off x="7150281"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コネクタ 363"/>
            <p:cNvCxnSpPr>
              <a:cxnSpLocks noChangeShapeType="1"/>
            </p:cNvCxnSpPr>
            <p:nvPr/>
          </p:nvCxnSpPr>
          <p:spPr bwMode="auto">
            <a:xfrm flipH="1">
              <a:off x="7110595"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5" name="グループ化 365"/>
            <p:cNvGrpSpPr>
              <a:grpSpLocks/>
            </p:cNvGrpSpPr>
            <p:nvPr/>
          </p:nvGrpSpPr>
          <p:grpSpPr bwMode="auto">
            <a:xfrm>
              <a:off x="7115358" y="2246600"/>
              <a:ext cx="406371" cy="134962"/>
              <a:chOff x="6584462" y="3663520"/>
              <a:chExt cx="407290" cy="134758"/>
            </a:xfrm>
          </p:grpSpPr>
          <p:sp>
            <p:nvSpPr>
              <p:cNvPr id="198" name="直方体 19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9" name="フローチャート : 直接アクセス記憶 19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0" name="フローチャート : 直接アクセス記憶 19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1" name="フローチャート : 直接アクセス記憶 20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2" name="フローチャート : 直接アクセス記憶 20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3" name="正方形/長方形 20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46" name="グループ化 88"/>
            <p:cNvGrpSpPr>
              <a:grpSpLocks/>
            </p:cNvGrpSpPr>
            <p:nvPr/>
          </p:nvGrpSpPr>
          <p:grpSpPr bwMode="auto">
            <a:xfrm>
              <a:off x="6775657" y="2448249"/>
              <a:ext cx="549236" cy="138136"/>
              <a:chOff x="6890401" y="5072404"/>
              <a:chExt cx="552609" cy="142496"/>
            </a:xfrm>
          </p:grpSpPr>
          <p:sp>
            <p:nvSpPr>
              <p:cNvPr id="153" name="直方体 15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4" name="フローチャート : 直接アクセス記憶 15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5" name="フローチャート : 直接アクセス記憶 15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7" name="フローチャート : 直接アクセス記憶 15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8" name="フローチャート : 直接アクセス記憶 15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9" name="フローチャート : 直接アクセス記憶 15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6" name="フローチャート : 直接アクセス記憶 195"/>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 name="正方形/長方形 196"/>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47" name="正方形/長方形 32"/>
            <p:cNvSpPr>
              <a:spLocks noChangeArrowheads="1"/>
            </p:cNvSpPr>
            <p:nvPr/>
          </p:nvSpPr>
          <p:spPr bwMode="auto">
            <a:xfrm>
              <a:off x="6769309"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48" name="直線コネクタ 385"/>
            <p:cNvCxnSpPr>
              <a:cxnSpLocks noChangeShapeType="1"/>
            </p:cNvCxnSpPr>
            <p:nvPr/>
          </p:nvCxnSpPr>
          <p:spPr bwMode="auto">
            <a:xfrm flipH="1">
              <a:off x="7102660"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コネクタ 386"/>
            <p:cNvCxnSpPr>
              <a:cxnSpLocks noChangeShapeType="1"/>
            </p:cNvCxnSpPr>
            <p:nvPr/>
          </p:nvCxnSpPr>
          <p:spPr bwMode="auto">
            <a:xfrm flipH="1">
              <a:off x="7150281"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コネクタ 34"/>
            <p:cNvCxnSpPr>
              <a:cxnSpLocks noChangeShapeType="1"/>
            </p:cNvCxnSpPr>
            <p:nvPr/>
          </p:nvCxnSpPr>
          <p:spPr bwMode="auto">
            <a:xfrm>
              <a:off x="5054930"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コネクタ 391"/>
            <p:cNvCxnSpPr>
              <a:cxnSpLocks noChangeShapeType="1"/>
            </p:cNvCxnSpPr>
            <p:nvPr/>
          </p:nvCxnSpPr>
          <p:spPr bwMode="auto">
            <a:xfrm flipH="1">
              <a:off x="5057908"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51"/>
            <p:cNvSpPr/>
            <p:nvPr/>
          </p:nvSpPr>
          <p:spPr bwMode="auto">
            <a:xfrm>
              <a:off x="741042"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18" name="グループ化 217"/>
          <p:cNvGrpSpPr/>
          <p:nvPr/>
        </p:nvGrpSpPr>
        <p:grpSpPr>
          <a:xfrm>
            <a:off x="401865" y="1985437"/>
            <a:ext cx="1315420" cy="1417275"/>
            <a:chOff x="5028518" y="2191336"/>
            <a:chExt cx="2870991" cy="3846473"/>
          </a:xfrm>
        </p:grpSpPr>
        <p:sp>
          <p:nvSpPr>
            <p:cNvPr id="219" name="直方体 218"/>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1" name="グループ化 220"/>
            <p:cNvGrpSpPr/>
            <p:nvPr/>
          </p:nvGrpSpPr>
          <p:grpSpPr>
            <a:xfrm>
              <a:off x="5059850" y="2201134"/>
              <a:ext cx="2839659" cy="3836675"/>
              <a:chOff x="5059850" y="2201134"/>
              <a:chExt cx="2839659" cy="3836675"/>
            </a:xfrm>
          </p:grpSpPr>
          <p:sp>
            <p:nvSpPr>
              <p:cNvPr id="261" name="正方形/長方形 260"/>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平行四辺形 263"/>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2" name="正方形/長方形 221"/>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正方形/長方形 222"/>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平行四辺形 223"/>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直方体 25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平行四辺形 256"/>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直方体 257"/>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直方体 258"/>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ローチャート : 直接アクセス記憶 259"/>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9" name="グループ化 268"/>
          <p:cNvGrpSpPr/>
          <p:nvPr/>
        </p:nvGrpSpPr>
        <p:grpSpPr>
          <a:xfrm>
            <a:off x="1478879" y="3102733"/>
            <a:ext cx="933203" cy="231622"/>
            <a:chOff x="3803633" y="2358330"/>
            <a:chExt cx="2016224" cy="494606"/>
          </a:xfrm>
        </p:grpSpPr>
        <p:sp>
          <p:nvSpPr>
            <p:cNvPr id="270" name="直方体 269"/>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台形 270"/>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台形 271"/>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台形 272"/>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台形 273"/>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台形 274"/>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台形 275"/>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台形 276"/>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台形 277"/>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台形 285"/>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台形 300"/>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台形 319"/>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台形 320"/>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台形 321"/>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台形 322"/>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直方体 323"/>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平行四辺形 324"/>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6" name="正方形/長方形 325"/>
          <p:cNvSpPr/>
          <p:nvPr/>
        </p:nvSpPr>
        <p:spPr>
          <a:xfrm rot="8040868">
            <a:off x="2266005" y="3168309"/>
            <a:ext cx="196900"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rot="8040868">
            <a:off x="2419790" y="2514657"/>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8" name="グループ化 327"/>
          <p:cNvGrpSpPr/>
          <p:nvPr/>
        </p:nvGrpSpPr>
        <p:grpSpPr>
          <a:xfrm>
            <a:off x="3026543" y="3146674"/>
            <a:ext cx="123617" cy="119164"/>
            <a:chOff x="3910231" y="5138394"/>
            <a:chExt cx="301729" cy="315214"/>
          </a:xfrm>
        </p:grpSpPr>
        <p:sp>
          <p:nvSpPr>
            <p:cNvPr id="329" name="フローチャート : 結合子 328"/>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ローチャート : 結合子 329"/>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フローチャート : 結合子 330"/>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フローチャート: 手作業 331"/>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3" name="正方形/長方形 332"/>
          <p:cNvSpPr/>
          <p:nvPr/>
        </p:nvSpPr>
        <p:spPr>
          <a:xfrm rot="8040868">
            <a:off x="3154274" y="2514496"/>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4" name="グループ化 333"/>
          <p:cNvGrpSpPr/>
          <p:nvPr/>
        </p:nvGrpSpPr>
        <p:grpSpPr>
          <a:xfrm>
            <a:off x="2325001" y="3251457"/>
            <a:ext cx="123617" cy="120634"/>
            <a:chOff x="999802" y="4983409"/>
            <a:chExt cx="301729" cy="319103"/>
          </a:xfrm>
        </p:grpSpPr>
        <p:grpSp>
          <p:nvGrpSpPr>
            <p:cNvPr id="335" name="グループ化 334"/>
            <p:cNvGrpSpPr/>
            <p:nvPr/>
          </p:nvGrpSpPr>
          <p:grpSpPr>
            <a:xfrm>
              <a:off x="999802" y="4988192"/>
              <a:ext cx="301729" cy="314320"/>
              <a:chOff x="2792769" y="4986888"/>
              <a:chExt cx="301729" cy="314320"/>
            </a:xfrm>
          </p:grpSpPr>
          <p:sp>
            <p:nvSpPr>
              <p:cNvPr id="337" name="フローチャート : 結合子 336"/>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フローチャート : 結合子 344"/>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フローチャート : 結合子 34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6" name="フローチャート: 手作業 335"/>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8" name="正方形/長方形 347"/>
          <p:cNvSpPr/>
          <p:nvPr/>
        </p:nvSpPr>
        <p:spPr>
          <a:xfrm>
            <a:off x="2343413" y="3193677"/>
            <a:ext cx="714243" cy="1764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rot="5400000">
            <a:off x="2881361" y="2817603"/>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2302168" y="3239479"/>
            <a:ext cx="735304"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平行四辺形 351"/>
          <p:cNvSpPr/>
          <p:nvPr/>
        </p:nvSpPr>
        <p:spPr>
          <a:xfrm>
            <a:off x="2925630" y="3192319"/>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平行四辺形 352"/>
          <p:cNvSpPr/>
          <p:nvPr/>
        </p:nvSpPr>
        <p:spPr>
          <a:xfrm>
            <a:off x="2320350" y="3195813"/>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平行四辺形 353"/>
          <p:cNvSpPr/>
          <p:nvPr/>
        </p:nvSpPr>
        <p:spPr>
          <a:xfrm>
            <a:off x="3016479" y="3102137"/>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5" name="グループ化 354"/>
          <p:cNvGrpSpPr/>
          <p:nvPr/>
        </p:nvGrpSpPr>
        <p:grpSpPr>
          <a:xfrm>
            <a:off x="2962477" y="3171070"/>
            <a:ext cx="245065" cy="122854"/>
            <a:chOff x="3148620" y="4589298"/>
            <a:chExt cx="598163" cy="324975"/>
          </a:xfrm>
        </p:grpSpPr>
        <p:sp>
          <p:nvSpPr>
            <p:cNvPr id="356" name="円柱 35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円柱 35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直方体 35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平行四辺形 35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0" name="正方形/長方形 359"/>
          <p:cNvSpPr/>
          <p:nvPr/>
        </p:nvSpPr>
        <p:spPr>
          <a:xfrm rot="8040868" flipV="1">
            <a:off x="2988526" y="3157169"/>
            <a:ext cx="20210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rot="5400000">
            <a:off x="2149863" y="2820456"/>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2430895" y="2993550"/>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2430895" y="2544709"/>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2486295" y="2490368"/>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5" name="グループ化 364"/>
          <p:cNvGrpSpPr/>
          <p:nvPr/>
        </p:nvGrpSpPr>
        <p:grpSpPr>
          <a:xfrm>
            <a:off x="2925630" y="3252927"/>
            <a:ext cx="123617" cy="119164"/>
            <a:chOff x="2792769" y="4985994"/>
            <a:chExt cx="301729" cy="315214"/>
          </a:xfrm>
        </p:grpSpPr>
        <p:grpSp>
          <p:nvGrpSpPr>
            <p:cNvPr id="366" name="グループ化 365"/>
            <p:cNvGrpSpPr/>
            <p:nvPr/>
          </p:nvGrpSpPr>
          <p:grpSpPr>
            <a:xfrm>
              <a:off x="2792769" y="4986888"/>
              <a:ext cx="301729" cy="314320"/>
              <a:chOff x="2792769" y="4986888"/>
              <a:chExt cx="301729" cy="314320"/>
            </a:xfrm>
          </p:grpSpPr>
          <p:sp>
            <p:nvSpPr>
              <p:cNvPr id="368" name="フローチャート : 結合子 367"/>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フローチャート : 結合子 368"/>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フローチャート : 結合子 369"/>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7" name="フローチャート: 手作業 366"/>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1" name="グループ化 370"/>
          <p:cNvGrpSpPr/>
          <p:nvPr/>
        </p:nvGrpSpPr>
        <p:grpSpPr>
          <a:xfrm>
            <a:off x="2309774" y="3116831"/>
            <a:ext cx="822820" cy="122649"/>
            <a:chOff x="962635" y="4616735"/>
            <a:chExt cx="2008365" cy="324433"/>
          </a:xfrm>
        </p:grpSpPr>
        <p:grpSp>
          <p:nvGrpSpPr>
            <p:cNvPr id="372" name="グループ化 371"/>
            <p:cNvGrpSpPr/>
            <p:nvPr/>
          </p:nvGrpSpPr>
          <p:grpSpPr>
            <a:xfrm>
              <a:off x="962635" y="4787750"/>
              <a:ext cx="1866457" cy="153418"/>
              <a:chOff x="5575944" y="5070012"/>
              <a:chExt cx="1866457" cy="153418"/>
            </a:xfrm>
          </p:grpSpPr>
          <p:sp>
            <p:nvSpPr>
              <p:cNvPr id="399" name="直方体 39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フローチャート : 直接アクセス記憶 39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フローチャート : 直接アクセス記憶 40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ローチャート : 直接アクセス記憶 40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フローチャート : 直接アクセス記憶 40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フローチャート : 直接アクセス記憶 40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フローチャート : 直接アクセス記憶 40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フローチャート : 直接アクセス記憶 40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フローチャート : 直接アクセス記憶 40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ローチャート : 直接アクセス記憶 40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フローチャート : 直接アクセス記憶 40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フローチャート : 直接アクセス記憶 40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フローチャート : 直接アクセス記憶 41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フローチャート : 直接アクセス記憶 41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フローチャート : 直接アクセス記憶 41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フローチャート : 直接アクセス記憶 41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フローチャート : 直接アクセス記憶 41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フローチャート : 直接アクセス記憶 41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フローチャート : 直接アクセス記憶 41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フローチャート : 直接アクセス記憶 41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フローチャート : 直接アクセス記憶 41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フローチャート : 直接アクセス記憶 41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フローチャート : 直接アクセス記憶 42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フローチャート : 直接アクセス記憶 42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3" name="グループ化 372"/>
            <p:cNvGrpSpPr/>
            <p:nvPr/>
          </p:nvGrpSpPr>
          <p:grpSpPr>
            <a:xfrm>
              <a:off x="1104543" y="4616735"/>
              <a:ext cx="1866457" cy="153418"/>
              <a:chOff x="5575944" y="5070012"/>
              <a:chExt cx="1866457" cy="153418"/>
            </a:xfrm>
          </p:grpSpPr>
          <p:sp>
            <p:nvSpPr>
              <p:cNvPr id="374" name="直方体 37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フローチャート : 直接アクセス記憶 37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フローチャート : 直接アクセス記憶 37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フローチャート : 直接アクセス記憶 37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フローチャート : 直接アクセス記憶 37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フローチャート : 直接アクセス記憶 37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フローチャート : 直接アクセス記憶 37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フローチャート : 直接アクセス記憶 38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フローチャート : 直接アクセス記憶 38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ローチャート : 直接アクセス記憶 38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フローチャート : 直接アクセス記憶 38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フローチャート : 直接アクセス記憶 38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フローチャート : 直接アクセス記憶 38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フローチャート : 直接アクセス記憶 38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ローチャート : 直接アクセス記憶 38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ローチャート : 直接アクセス記憶 38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ローチャート : 直接アクセス記憶 38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ローチャート : 直接アクセス記憶 39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フローチャート : 直接アクセス記憶 39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フローチャート : 直接アクセス記憶 39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フローチャート : 直接アクセス記憶 39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フローチャート : 直接アクセス記憶 39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フローチャート : 直接アクセス記憶 39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フローチャート : 直接アクセス記憶 39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4" name="グループ化 423"/>
          <p:cNvGrpSpPr/>
          <p:nvPr/>
        </p:nvGrpSpPr>
        <p:grpSpPr>
          <a:xfrm>
            <a:off x="2361246" y="2466788"/>
            <a:ext cx="713841" cy="733080"/>
            <a:chOff x="5286749" y="2465713"/>
            <a:chExt cx="1742367" cy="1939159"/>
          </a:xfrm>
        </p:grpSpPr>
        <p:sp>
          <p:nvSpPr>
            <p:cNvPr id="425" name="直方体 42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直方体 42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直方体 42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直方体 42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直方体 42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0" name="直方体 42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テキスト ボックス 430"/>
            <p:cNvSpPr txBox="1"/>
            <p:nvPr/>
          </p:nvSpPr>
          <p:spPr>
            <a:xfrm>
              <a:off x="5501960" y="2701286"/>
              <a:ext cx="1290190" cy="569897"/>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sp>
          <p:nvSpPr>
            <p:cNvPr id="432" name="テキスト ボックス 431"/>
            <p:cNvSpPr txBox="1"/>
            <p:nvPr/>
          </p:nvSpPr>
          <p:spPr>
            <a:xfrm>
              <a:off x="5501960" y="3310552"/>
              <a:ext cx="1290190" cy="569897"/>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sp>
          <p:nvSpPr>
            <p:cNvPr id="433" name="テキスト ボックス 432"/>
            <p:cNvSpPr txBox="1"/>
            <p:nvPr/>
          </p:nvSpPr>
          <p:spPr>
            <a:xfrm>
              <a:off x="5501960" y="3815665"/>
              <a:ext cx="1290190" cy="569897"/>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435" name="正方形/長方形 434"/>
          <p:cNvSpPr/>
          <p:nvPr/>
        </p:nvSpPr>
        <p:spPr>
          <a:xfrm rot="8040868">
            <a:off x="2997192" y="3064606"/>
            <a:ext cx="201173"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rot="5400000">
            <a:off x="2968697" y="3183166"/>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7" name="グループ化 436"/>
          <p:cNvGrpSpPr/>
          <p:nvPr/>
        </p:nvGrpSpPr>
        <p:grpSpPr>
          <a:xfrm>
            <a:off x="5016968" y="1442994"/>
            <a:ext cx="2802047" cy="1693140"/>
            <a:chOff x="741042" y="544501"/>
            <a:chExt cx="6855294" cy="4321935"/>
          </a:xfrm>
        </p:grpSpPr>
        <p:sp>
          <p:nvSpPr>
            <p:cNvPr id="438" name="直方体 233"/>
            <p:cNvSpPr>
              <a:spLocks noChangeArrowheads="1"/>
            </p:cNvSpPr>
            <p:nvPr/>
          </p:nvSpPr>
          <p:spPr bwMode="auto">
            <a:xfrm>
              <a:off x="5058105"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39" name="正方形/長方形 21"/>
            <p:cNvSpPr>
              <a:spLocks noChangeArrowheads="1"/>
            </p:cNvSpPr>
            <p:nvPr/>
          </p:nvSpPr>
          <p:spPr bwMode="auto">
            <a:xfrm>
              <a:off x="741042"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440" name="平行四辺形 288"/>
            <p:cNvSpPr>
              <a:spLocks noChangeArrowheads="1"/>
            </p:cNvSpPr>
            <p:nvPr/>
          </p:nvSpPr>
          <p:spPr bwMode="auto">
            <a:xfrm rot="5400000" flipH="1">
              <a:off x="6327760"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41" name="直方体 7"/>
            <p:cNvSpPr>
              <a:spLocks noChangeArrowheads="1"/>
            </p:cNvSpPr>
            <p:nvPr/>
          </p:nvSpPr>
          <p:spPr bwMode="auto">
            <a:xfrm>
              <a:off x="741042"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442" name="平行四辺形 8"/>
            <p:cNvSpPr>
              <a:spLocks noChangeArrowheads="1"/>
            </p:cNvSpPr>
            <p:nvPr/>
          </p:nvSpPr>
          <p:spPr bwMode="auto">
            <a:xfrm rot="5400000" flipH="1">
              <a:off x="6322997"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43" name="グループ化 12"/>
            <p:cNvGrpSpPr>
              <a:grpSpLocks/>
            </p:cNvGrpSpPr>
            <p:nvPr/>
          </p:nvGrpSpPr>
          <p:grpSpPr bwMode="auto">
            <a:xfrm>
              <a:off x="7128057" y="3967753"/>
              <a:ext cx="407958" cy="134962"/>
              <a:chOff x="6584462" y="3663520"/>
              <a:chExt cx="407290" cy="134758"/>
            </a:xfrm>
          </p:grpSpPr>
          <p:sp>
            <p:nvSpPr>
              <p:cNvPr id="479" name="直方体 478"/>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0" name="フローチャート : 直接アクセス記憶 479"/>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1" name="フローチャート : 直接アクセス記憶 480"/>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2" name="フローチャート : 直接アクセス記憶 481"/>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3" name="フローチャート : 直接アクセス記憶 482"/>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正方形/長方形 483"/>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44" name="グループ化 88"/>
            <p:cNvGrpSpPr>
              <a:grpSpLocks/>
            </p:cNvGrpSpPr>
            <p:nvPr/>
          </p:nvGrpSpPr>
          <p:grpSpPr bwMode="auto">
            <a:xfrm>
              <a:off x="6789943" y="4169402"/>
              <a:ext cx="547649" cy="138136"/>
              <a:chOff x="6890401" y="5072404"/>
              <a:chExt cx="552609" cy="142496"/>
            </a:xfrm>
          </p:grpSpPr>
          <p:sp>
            <p:nvSpPr>
              <p:cNvPr id="471" name="直方体 470"/>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2" name="フローチャート : 直接アクセス記憶 471"/>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3" name="フローチャート : 直接アクセス記憶 472"/>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4" name="フローチャート : 直接アクセス記憶 473"/>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5" name="フローチャート : 直接アクセス記憶 474"/>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6" name="フローチャート : 直接アクセス記憶 475"/>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7" name="フローチャート : 直接アクセス記憶 476"/>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8" name="正方形/長方形 477"/>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45" name="正方形/長方形 18"/>
            <p:cNvSpPr>
              <a:spLocks noChangeArrowheads="1"/>
            </p:cNvSpPr>
            <p:nvPr/>
          </p:nvSpPr>
          <p:spPr bwMode="auto">
            <a:xfrm>
              <a:off x="6716923"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46" name="平行四辺形 358"/>
            <p:cNvSpPr>
              <a:spLocks noChangeArrowheads="1"/>
            </p:cNvSpPr>
            <p:nvPr/>
          </p:nvSpPr>
          <p:spPr bwMode="auto">
            <a:xfrm rot="5400000" flipH="1">
              <a:off x="6888247"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47" name="直線コネクタ 20"/>
            <p:cNvCxnSpPr>
              <a:cxnSpLocks noChangeShapeType="1"/>
            </p:cNvCxnSpPr>
            <p:nvPr/>
          </p:nvCxnSpPr>
          <p:spPr bwMode="auto">
            <a:xfrm flipH="1">
              <a:off x="7150281"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直線コネクタ 363"/>
            <p:cNvCxnSpPr>
              <a:cxnSpLocks noChangeShapeType="1"/>
            </p:cNvCxnSpPr>
            <p:nvPr/>
          </p:nvCxnSpPr>
          <p:spPr bwMode="auto">
            <a:xfrm flipH="1">
              <a:off x="7110595"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9" name="グループ化 365"/>
            <p:cNvGrpSpPr>
              <a:grpSpLocks/>
            </p:cNvGrpSpPr>
            <p:nvPr/>
          </p:nvGrpSpPr>
          <p:grpSpPr bwMode="auto">
            <a:xfrm>
              <a:off x="7115358" y="2246600"/>
              <a:ext cx="406371" cy="134962"/>
              <a:chOff x="6584462" y="3663520"/>
              <a:chExt cx="407290" cy="134758"/>
            </a:xfrm>
          </p:grpSpPr>
          <p:sp>
            <p:nvSpPr>
              <p:cNvPr id="465" name="直方体 46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6" name="フローチャート : 直接アクセス記憶 46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7" name="フローチャート : 直接アクセス記憶 46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8" name="フローチャート : 直接アクセス記憶 46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9" name="フローチャート : 直接アクセス記憶 46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0" name="正方形/長方形 46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50" name="グループ化 88"/>
            <p:cNvGrpSpPr>
              <a:grpSpLocks/>
            </p:cNvGrpSpPr>
            <p:nvPr/>
          </p:nvGrpSpPr>
          <p:grpSpPr bwMode="auto">
            <a:xfrm>
              <a:off x="6775657" y="2448249"/>
              <a:ext cx="549236" cy="138136"/>
              <a:chOff x="6890401" y="5072404"/>
              <a:chExt cx="552609" cy="142496"/>
            </a:xfrm>
          </p:grpSpPr>
          <p:sp>
            <p:nvSpPr>
              <p:cNvPr id="457" name="直方体 45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8" name="フローチャート : 直接アクセス記憶 45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9" name="フローチャート : 直接アクセス記憶 45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0" name="フローチャート : 直接アクセス記憶 45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1" name="フローチャート : 直接アクセス記憶 46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2" name="フローチャート : 直接アクセス記憶 46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フローチャート : 直接アクセス記憶 46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4" name="正方形/長方形 46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51" name="正方形/長方形 32"/>
            <p:cNvSpPr>
              <a:spLocks noChangeArrowheads="1"/>
            </p:cNvSpPr>
            <p:nvPr/>
          </p:nvSpPr>
          <p:spPr bwMode="auto">
            <a:xfrm>
              <a:off x="6769309"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52" name="直線コネクタ 385"/>
            <p:cNvCxnSpPr>
              <a:cxnSpLocks noChangeShapeType="1"/>
            </p:cNvCxnSpPr>
            <p:nvPr/>
          </p:nvCxnSpPr>
          <p:spPr bwMode="auto">
            <a:xfrm flipH="1">
              <a:off x="7102660"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直線コネクタ 386"/>
            <p:cNvCxnSpPr>
              <a:cxnSpLocks noChangeShapeType="1"/>
            </p:cNvCxnSpPr>
            <p:nvPr/>
          </p:nvCxnSpPr>
          <p:spPr bwMode="auto">
            <a:xfrm flipH="1">
              <a:off x="7150281"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 name="直線コネクタ 34"/>
            <p:cNvCxnSpPr>
              <a:cxnSpLocks noChangeShapeType="1"/>
            </p:cNvCxnSpPr>
            <p:nvPr/>
          </p:nvCxnSpPr>
          <p:spPr bwMode="auto">
            <a:xfrm>
              <a:off x="5054930"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5" name="直線コネクタ 391"/>
            <p:cNvCxnSpPr>
              <a:cxnSpLocks noChangeShapeType="1"/>
            </p:cNvCxnSpPr>
            <p:nvPr/>
          </p:nvCxnSpPr>
          <p:spPr bwMode="auto">
            <a:xfrm flipH="1">
              <a:off x="5057908"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6" name="正方形/長方形 455"/>
            <p:cNvSpPr/>
            <p:nvPr/>
          </p:nvSpPr>
          <p:spPr bwMode="auto">
            <a:xfrm>
              <a:off x="741042"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85" name="グループ化 484"/>
          <p:cNvGrpSpPr/>
          <p:nvPr/>
        </p:nvGrpSpPr>
        <p:grpSpPr>
          <a:xfrm>
            <a:off x="4860032" y="1987774"/>
            <a:ext cx="1315420" cy="1417275"/>
            <a:chOff x="5028518" y="2191336"/>
            <a:chExt cx="2870991" cy="3846473"/>
          </a:xfrm>
        </p:grpSpPr>
        <p:sp>
          <p:nvSpPr>
            <p:cNvPr id="486" name="直方体 485"/>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正方形/長方形 486"/>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8" name="グループ化 487"/>
            <p:cNvGrpSpPr/>
            <p:nvPr/>
          </p:nvGrpSpPr>
          <p:grpSpPr>
            <a:xfrm>
              <a:off x="5059850" y="2201134"/>
              <a:ext cx="2839659" cy="3836675"/>
              <a:chOff x="5059850" y="2201134"/>
              <a:chExt cx="2839659" cy="3836675"/>
            </a:xfrm>
          </p:grpSpPr>
          <p:sp>
            <p:nvSpPr>
              <p:cNvPr id="503" name="正方形/長方形 502"/>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正方形/長方形 503"/>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正方形/長方形 504"/>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平行四辺形 505"/>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正方形/長方形 506"/>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正方形/長方形 507"/>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正方形/長方形 508"/>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正方形/長方形 509"/>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9" name="正方形/長方形 488"/>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正方形/長方形 489"/>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平行四辺形 490"/>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正方形/長方形 491"/>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正方形/長方形 492"/>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正方形/長方形 493"/>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正方形/長方形 494"/>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正方形/長方形 495"/>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直方体 496"/>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平行四辺形 498"/>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直方体 499"/>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直方体 500"/>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フローチャート : 直接アクセス記憶 501"/>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0" name="正方形/長方形 529"/>
          <p:cNvSpPr/>
          <p:nvPr/>
        </p:nvSpPr>
        <p:spPr>
          <a:xfrm rot="8040868">
            <a:off x="6877957" y="2516994"/>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rot="8040868">
            <a:off x="7612441" y="2516833"/>
            <a:ext cx="8371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正方形/長方形 548"/>
          <p:cNvSpPr/>
          <p:nvPr/>
        </p:nvSpPr>
        <p:spPr>
          <a:xfrm rot="5400000">
            <a:off x="7339528" y="2819940"/>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p:cNvSpPr/>
          <p:nvPr/>
        </p:nvSpPr>
        <p:spPr>
          <a:xfrm rot="5400000">
            <a:off x="6608030" y="2822793"/>
            <a:ext cx="571762"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p:cNvSpPr/>
          <p:nvPr/>
        </p:nvSpPr>
        <p:spPr>
          <a:xfrm>
            <a:off x="6889062" y="2547046"/>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p:cNvSpPr/>
          <p:nvPr/>
        </p:nvSpPr>
        <p:spPr>
          <a:xfrm>
            <a:off x="6944462" y="2492705"/>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直方体 674"/>
          <p:cNvSpPr/>
          <p:nvPr/>
        </p:nvSpPr>
        <p:spPr bwMode="auto">
          <a:xfrm>
            <a:off x="5991327" y="3290771"/>
            <a:ext cx="789596" cy="83657"/>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76" name="グループ化 260"/>
          <p:cNvGrpSpPr>
            <a:grpSpLocks/>
          </p:cNvGrpSpPr>
          <p:nvPr/>
        </p:nvGrpSpPr>
        <p:grpSpPr bwMode="auto">
          <a:xfrm>
            <a:off x="5957944" y="2816552"/>
            <a:ext cx="803902" cy="535282"/>
            <a:chOff x="1259080" y="2072711"/>
            <a:chExt cx="1758846" cy="602327"/>
          </a:xfrm>
        </p:grpSpPr>
        <p:sp>
          <p:nvSpPr>
            <p:cNvPr id="696" name="台形 695"/>
            <p:cNvSpPr/>
            <p:nvPr/>
          </p:nvSpPr>
          <p:spPr>
            <a:xfrm>
              <a:off x="1259080" y="2471744"/>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7" name="台形 696"/>
            <p:cNvSpPr/>
            <p:nvPr/>
          </p:nvSpPr>
          <p:spPr>
            <a:xfrm>
              <a:off x="1259080" y="262902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8" name="台形 697"/>
            <p:cNvSpPr/>
            <p:nvPr/>
          </p:nvSpPr>
          <p:spPr>
            <a:xfrm flipV="1">
              <a:off x="1259080" y="259674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9" name="台形 698"/>
            <p:cNvSpPr/>
            <p:nvPr/>
          </p:nvSpPr>
          <p:spPr>
            <a:xfrm>
              <a:off x="1259080" y="256102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台形 699"/>
            <p:cNvSpPr/>
            <p:nvPr/>
          </p:nvSpPr>
          <p:spPr>
            <a:xfrm flipV="1">
              <a:off x="1259080" y="251501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1" name="台形 700"/>
            <p:cNvSpPr/>
            <p:nvPr/>
          </p:nvSpPr>
          <p:spPr>
            <a:xfrm flipV="1">
              <a:off x="1259080" y="2425728"/>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2" name="台形 701"/>
            <p:cNvSpPr/>
            <p:nvPr/>
          </p:nvSpPr>
          <p:spPr>
            <a:xfrm>
              <a:off x="1259080" y="2390701"/>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3" name="台形 702"/>
            <p:cNvSpPr/>
            <p:nvPr/>
          </p:nvSpPr>
          <p:spPr>
            <a:xfrm flipV="1">
              <a:off x="1259080" y="234537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4" name="台形 703"/>
            <p:cNvSpPr/>
            <p:nvPr/>
          </p:nvSpPr>
          <p:spPr>
            <a:xfrm>
              <a:off x="1259080" y="230759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5" name="台形 704"/>
            <p:cNvSpPr/>
            <p:nvPr/>
          </p:nvSpPr>
          <p:spPr>
            <a:xfrm flipV="1">
              <a:off x="1263843" y="2261582"/>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6" name="台形 705"/>
            <p:cNvSpPr/>
            <p:nvPr/>
          </p:nvSpPr>
          <p:spPr>
            <a:xfrm>
              <a:off x="1263843" y="2216253"/>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7" name="台形 706"/>
            <p:cNvSpPr/>
            <p:nvPr/>
          </p:nvSpPr>
          <p:spPr>
            <a:xfrm flipV="1">
              <a:off x="1263843" y="2170237"/>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8" name="台形 707"/>
            <p:cNvSpPr/>
            <p:nvPr/>
          </p:nvSpPr>
          <p:spPr>
            <a:xfrm>
              <a:off x="1263843" y="2122161"/>
              <a:ext cx="1729135" cy="4807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9" name="台形 708"/>
            <p:cNvSpPr/>
            <p:nvPr/>
          </p:nvSpPr>
          <p:spPr>
            <a:xfrm flipV="1">
              <a:off x="1288791" y="2072711"/>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77" name="グループ化 261"/>
          <p:cNvGrpSpPr>
            <a:grpSpLocks/>
          </p:cNvGrpSpPr>
          <p:nvPr/>
        </p:nvGrpSpPr>
        <p:grpSpPr bwMode="auto">
          <a:xfrm>
            <a:off x="5991327" y="2812034"/>
            <a:ext cx="836041" cy="474463"/>
            <a:chOff x="1332120" y="1916715"/>
            <a:chExt cx="1829166" cy="591616"/>
          </a:xfrm>
        </p:grpSpPr>
        <p:sp>
          <p:nvSpPr>
            <p:cNvPr id="681" name="台形 680"/>
            <p:cNvSpPr/>
            <p:nvPr/>
          </p:nvSpPr>
          <p:spPr>
            <a:xfrm>
              <a:off x="1427388" y="23050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2" name="台形 681"/>
            <p:cNvSpPr/>
            <p:nvPr/>
          </p:nvSpPr>
          <p:spPr>
            <a:xfrm>
              <a:off x="1427388" y="2462646"/>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3" name="台形 682"/>
            <p:cNvSpPr/>
            <p:nvPr/>
          </p:nvSpPr>
          <p:spPr>
            <a:xfrm flipV="1">
              <a:off x="1427388" y="242990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4" name="台形 683"/>
            <p:cNvSpPr/>
            <p:nvPr/>
          </p:nvSpPr>
          <p:spPr>
            <a:xfrm>
              <a:off x="1427388" y="239411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5" name="台形 684"/>
            <p:cNvSpPr/>
            <p:nvPr/>
          </p:nvSpPr>
          <p:spPr>
            <a:xfrm flipV="1">
              <a:off x="1427388" y="23484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6" name="台形 685"/>
            <p:cNvSpPr/>
            <p:nvPr/>
          </p:nvSpPr>
          <p:spPr>
            <a:xfrm flipV="1">
              <a:off x="1427388" y="225934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7" name="台形 686"/>
            <p:cNvSpPr/>
            <p:nvPr/>
          </p:nvSpPr>
          <p:spPr>
            <a:xfrm>
              <a:off x="1427388" y="222432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8" name="台形 687"/>
            <p:cNvSpPr/>
            <p:nvPr/>
          </p:nvSpPr>
          <p:spPr>
            <a:xfrm flipV="1">
              <a:off x="1427388" y="2178640"/>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9" name="台形 688"/>
            <p:cNvSpPr/>
            <p:nvPr/>
          </p:nvSpPr>
          <p:spPr>
            <a:xfrm>
              <a:off x="1427388" y="214056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0" name="台形 689"/>
            <p:cNvSpPr/>
            <p:nvPr/>
          </p:nvSpPr>
          <p:spPr>
            <a:xfrm flipV="1">
              <a:off x="1432151" y="209488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1" name="台形 690"/>
            <p:cNvSpPr/>
            <p:nvPr/>
          </p:nvSpPr>
          <p:spPr>
            <a:xfrm>
              <a:off x="1432151" y="2049200"/>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2" name="台形 691"/>
            <p:cNvSpPr/>
            <p:nvPr/>
          </p:nvSpPr>
          <p:spPr>
            <a:xfrm flipV="1">
              <a:off x="1432151" y="2003516"/>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3" name="台形 692"/>
            <p:cNvSpPr/>
            <p:nvPr/>
          </p:nvSpPr>
          <p:spPr>
            <a:xfrm>
              <a:off x="1332120" y="1957831"/>
              <a:ext cx="1829166"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台形 693"/>
            <p:cNvSpPr/>
            <p:nvPr/>
          </p:nvSpPr>
          <p:spPr>
            <a:xfrm flipV="1">
              <a:off x="1432151" y="191671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70" name="グループ化 260"/>
          <p:cNvGrpSpPr>
            <a:grpSpLocks/>
          </p:cNvGrpSpPr>
          <p:nvPr/>
        </p:nvGrpSpPr>
        <p:grpSpPr bwMode="auto">
          <a:xfrm>
            <a:off x="5957404" y="2805058"/>
            <a:ext cx="803902" cy="535282"/>
            <a:chOff x="1259080" y="2072711"/>
            <a:chExt cx="1758846" cy="602327"/>
          </a:xfrm>
        </p:grpSpPr>
        <p:sp>
          <p:nvSpPr>
            <p:cNvPr id="771" name="台形 770"/>
            <p:cNvSpPr/>
            <p:nvPr/>
          </p:nvSpPr>
          <p:spPr>
            <a:xfrm>
              <a:off x="1259080" y="2471744"/>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2" name="台形 771"/>
            <p:cNvSpPr/>
            <p:nvPr/>
          </p:nvSpPr>
          <p:spPr>
            <a:xfrm>
              <a:off x="1259080" y="262902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台形 772"/>
            <p:cNvSpPr/>
            <p:nvPr/>
          </p:nvSpPr>
          <p:spPr>
            <a:xfrm flipV="1">
              <a:off x="1259080" y="259674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台形 773"/>
            <p:cNvSpPr/>
            <p:nvPr/>
          </p:nvSpPr>
          <p:spPr>
            <a:xfrm>
              <a:off x="1259080" y="256102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台形 774"/>
            <p:cNvSpPr/>
            <p:nvPr/>
          </p:nvSpPr>
          <p:spPr>
            <a:xfrm flipV="1">
              <a:off x="1259080" y="2515012"/>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台形 775"/>
            <p:cNvSpPr/>
            <p:nvPr/>
          </p:nvSpPr>
          <p:spPr>
            <a:xfrm flipV="1">
              <a:off x="1259080" y="2425728"/>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台形 776"/>
            <p:cNvSpPr/>
            <p:nvPr/>
          </p:nvSpPr>
          <p:spPr>
            <a:xfrm>
              <a:off x="1259080" y="2390701"/>
              <a:ext cx="1729134"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8" name="台形 777"/>
            <p:cNvSpPr/>
            <p:nvPr/>
          </p:nvSpPr>
          <p:spPr>
            <a:xfrm flipV="1">
              <a:off x="1259080" y="2345372"/>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9" name="台形 778"/>
            <p:cNvSpPr/>
            <p:nvPr/>
          </p:nvSpPr>
          <p:spPr>
            <a:xfrm>
              <a:off x="1259080" y="2307598"/>
              <a:ext cx="1729134"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0" name="台形 779"/>
            <p:cNvSpPr/>
            <p:nvPr/>
          </p:nvSpPr>
          <p:spPr>
            <a:xfrm flipV="1">
              <a:off x="1263843" y="2261582"/>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1" name="台形 780"/>
            <p:cNvSpPr/>
            <p:nvPr/>
          </p:nvSpPr>
          <p:spPr>
            <a:xfrm>
              <a:off x="1263843" y="2216253"/>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2" name="台形 781"/>
            <p:cNvSpPr/>
            <p:nvPr/>
          </p:nvSpPr>
          <p:spPr>
            <a:xfrm flipV="1">
              <a:off x="1263843" y="2170237"/>
              <a:ext cx="1729135" cy="4601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3" name="台形 782"/>
            <p:cNvSpPr/>
            <p:nvPr/>
          </p:nvSpPr>
          <p:spPr>
            <a:xfrm>
              <a:off x="1263843" y="2122161"/>
              <a:ext cx="1729135" cy="48076"/>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4" name="台形 783"/>
            <p:cNvSpPr/>
            <p:nvPr/>
          </p:nvSpPr>
          <p:spPr>
            <a:xfrm flipV="1">
              <a:off x="1288791" y="2072711"/>
              <a:ext cx="1729135" cy="45329"/>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85" name="グループ化 261"/>
          <p:cNvGrpSpPr>
            <a:grpSpLocks/>
          </p:cNvGrpSpPr>
          <p:nvPr/>
        </p:nvGrpSpPr>
        <p:grpSpPr bwMode="auto">
          <a:xfrm>
            <a:off x="5990787" y="2800540"/>
            <a:ext cx="836041" cy="474463"/>
            <a:chOff x="1332120" y="1916715"/>
            <a:chExt cx="1829166" cy="591616"/>
          </a:xfrm>
        </p:grpSpPr>
        <p:sp>
          <p:nvSpPr>
            <p:cNvPr id="786" name="台形 785"/>
            <p:cNvSpPr/>
            <p:nvPr/>
          </p:nvSpPr>
          <p:spPr>
            <a:xfrm>
              <a:off x="1427388" y="23050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7" name="台形 786"/>
            <p:cNvSpPr/>
            <p:nvPr/>
          </p:nvSpPr>
          <p:spPr>
            <a:xfrm>
              <a:off x="1427388" y="2462646"/>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8" name="台形 787"/>
            <p:cNvSpPr/>
            <p:nvPr/>
          </p:nvSpPr>
          <p:spPr>
            <a:xfrm flipV="1">
              <a:off x="1427388" y="242990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89" name="台形 788"/>
            <p:cNvSpPr/>
            <p:nvPr/>
          </p:nvSpPr>
          <p:spPr>
            <a:xfrm>
              <a:off x="1427388" y="239411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0" name="台形 789"/>
            <p:cNvSpPr/>
            <p:nvPr/>
          </p:nvSpPr>
          <p:spPr>
            <a:xfrm flipV="1">
              <a:off x="1427388" y="2348434"/>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1" name="台形 790"/>
            <p:cNvSpPr/>
            <p:nvPr/>
          </p:nvSpPr>
          <p:spPr>
            <a:xfrm flipV="1">
              <a:off x="1427388" y="225934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2" name="台形 791"/>
            <p:cNvSpPr/>
            <p:nvPr/>
          </p:nvSpPr>
          <p:spPr>
            <a:xfrm>
              <a:off x="1427388" y="2224325"/>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3" name="台形 792"/>
            <p:cNvSpPr/>
            <p:nvPr/>
          </p:nvSpPr>
          <p:spPr>
            <a:xfrm flipV="1">
              <a:off x="1427388" y="2178640"/>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4" name="台形 793"/>
            <p:cNvSpPr/>
            <p:nvPr/>
          </p:nvSpPr>
          <p:spPr>
            <a:xfrm>
              <a:off x="1427388" y="2140569"/>
              <a:ext cx="1729134"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5" name="台形 794"/>
            <p:cNvSpPr/>
            <p:nvPr/>
          </p:nvSpPr>
          <p:spPr>
            <a:xfrm flipV="1">
              <a:off x="1432151" y="209488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6" name="台形 795"/>
            <p:cNvSpPr/>
            <p:nvPr/>
          </p:nvSpPr>
          <p:spPr>
            <a:xfrm>
              <a:off x="1432151" y="2049200"/>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7" name="台形 796"/>
            <p:cNvSpPr/>
            <p:nvPr/>
          </p:nvSpPr>
          <p:spPr>
            <a:xfrm flipV="1">
              <a:off x="1432151" y="2003516"/>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8" name="台形 797"/>
            <p:cNvSpPr/>
            <p:nvPr/>
          </p:nvSpPr>
          <p:spPr>
            <a:xfrm>
              <a:off x="1332120" y="1957831"/>
              <a:ext cx="1829166"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99" name="台形 798"/>
            <p:cNvSpPr/>
            <p:nvPr/>
          </p:nvSpPr>
          <p:spPr>
            <a:xfrm flipV="1">
              <a:off x="1432151" y="1916715"/>
              <a:ext cx="1729135" cy="4568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58" name="直方体 757"/>
          <p:cNvSpPr/>
          <p:nvPr/>
        </p:nvSpPr>
        <p:spPr bwMode="auto">
          <a:xfrm>
            <a:off x="5926212" y="2795124"/>
            <a:ext cx="921679" cy="106861"/>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59" name="グループ化 758"/>
          <p:cNvGrpSpPr/>
          <p:nvPr/>
        </p:nvGrpSpPr>
        <p:grpSpPr>
          <a:xfrm>
            <a:off x="6042131" y="2563945"/>
            <a:ext cx="704963" cy="295914"/>
            <a:chOff x="8630392" y="2324269"/>
            <a:chExt cx="704963" cy="295914"/>
          </a:xfrm>
        </p:grpSpPr>
        <p:sp>
          <p:nvSpPr>
            <p:cNvPr id="760" name="直方体 759"/>
            <p:cNvSpPr/>
            <p:nvPr/>
          </p:nvSpPr>
          <p:spPr>
            <a:xfrm>
              <a:off x="8653199" y="2360460"/>
              <a:ext cx="659191" cy="259723"/>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3" name="直方体 762"/>
            <p:cNvSpPr/>
            <p:nvPr/>
          </p:nvSpPr>
          <p:spPr>
            <a:xfrm>
              <a:off x="8630392" y="2324269"/>
              <a:ext cx="704963" cy="10870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5" name="テキスト ボックス 764"/>
            <p:cNvSpPr txBox="1"/>
            <p:nvPr/>
          </p:nvSpPr>
          <p:spPr>
            <a:xfrm>
              <a:off x="8709685" y="2397439"/>
              <a:ext cx="528586" cy="215444"/>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766" name="グループ化 765"/>
          <p:cNvGrpSpPr/>
          <p:nvPr/>
        </p:nvGrpSpPr>
        <p:grpSpPr>
          <a:xfrm>
            <a:off x="6041795" y="2343078"/>
            <a:ext cx="704963" cy="304500"/>
            <a:chOff x="8623698" y="1887103"/>
            <a:chExt cx="704963" cy="304500"/>
          </a:xfrm>
        </p:grpSpPr>
        <p:sp>
          <p:nvSpPr>
            <p:cNvPr id="767" name="直方体 766"/>
            <p:cNvSpPr/>
            <p:nvPr/>
          </p:nvSpPr>
          <p:spPr>
            <a:xfrm>
              <a:off x="8646763" y="1921212"/>
              <a:ext cx="659191" cy="259723"/>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8" name="直方体 767"/>
            <p:cNvSpPr/>
            <p:nvPr/>
          </p:nvSpPr>
          <p:spPr>
            <a:xfrm>
              <a:off x="8623698" y="1887103"/>
              <a:ext cx="704963" cy="10870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9" name="テキスト ボックス 768"/>
            <p:cNvSpPr txBox="1"/>
            <p:nvPr/>
          </p:nvSpPr>
          <p:spPr>
            <a:xfrm>
              <a:off x="8709685" y="1976159"/>
              <a:ext cx="528586" cy="215444"/>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679" name="平行四辺形 678"/>
          <p:cNvSpPr/>
          <p:nvPr/>
        </p:nvSpPr>
        <p:spPr bwMode="auto">
          <a:xfrm>
            <a:off x="6638680" y="3279780"/>
            <a:ext cx="184336" cy="70223"/>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51" name="正方形/長方形 550"/>
          <p:cNvSpPr/>
          <p:nvPr/>
        </p:nvSpPr>
        <p:spPr>
          <a:xfrm rot="5400000">
            <a:off x="6689996" y="3186649"/>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正方形/長方形 528"/>
          <p:cNvSpPr/>
          <p:nvPr/>
        </p:nvSpPr>
        <p:spPr>
          <a:xfrm rot="8040868">
            <a:off x="6724172" y="3170646"/>
            <a:ext cx="196900"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2" name="グループ化 531"/>
          <p:cNvGrpSpPr/>
          <p:nvPr/>
        </p:nvGrpSpPr>
        <p:grpSpPr>
          <a:xfrm>
            <a:off x="7484710" y="3149011"/>
            <a:ext cx="123617" cy="119164"/>
            <a:chOff x="3910231" y="5138394"/>
            <a:chExt cx="301729" cy="315214"/>
          </a:xfrm>
        </p:grpSpPr>
        <p:sp>
          <p:nvSpPr>
            <p:cNvPr id="533" name="フローチャート : 結合子 532"/>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フローチャート : 結合子 533"/>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フローチャート : 結合子 538"/>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フローチャート: 手作業 539"/>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2" name="グループ化 541"/>
          <p:cNvGrpSpPr/>
          <p:nvPr/>
        </p:nvGrpSpPr>
        <p:grpSpPr>
          <a:xfrm>
            <a:off x="6783168" y="3253794"/>
            <a:ext cx="123617" cy="120634"/>
            <a:chOff x="999802" y="4983409"/>
            <a:chExt cx="301729" cy="319103"/>
          </a:xfrm>
        </p:grpSpPr>
        <p:grpSp>
          <p:nvGrpSpPr>
            <p:cNvPr id="543" name="グループ化 542"/>
            <p:cNvGrpSpPr/>
            <p:nvPr/>
          </p:nvGrpSpPr>
          <p:grpSpPr>
            <a:xfrm>
              <a:off x="999802" y="4988192"/>
              <a:ext cx="301729" cy="314320"/>
              <a:chOff x="2792769" y="4986888"/>
              <a:chExt cx="301729" cy="314320"/>
            </a:xfrm>
          </p:grpSpPr>
          <p:sp>
            <p:nvSpPr>
              <p:cNvPr id="545" name="フローチャート : 結合子 54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フローチャート : 結合子 54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フローチャート : 結合子 54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4" name="フローチャート: 手作業 54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8" name="正方形/長方形 547"/>
          <p:cNvSpPr/>
          <p:nvPr/>
        </p:nvSpPr>
        <p:spPr>
          <a:xfrm>
            <a:off x="6801580" y="3196014"/>
            <a:ext cx="714243" cy="1764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正方形/長方形 549"/>
          <p:cNvSpPr/>
          <p:nvPr/>
        </p:nvSpPr>
        <p:spPr>
          <a:xfrm>
            <a:off x="6760335" y="3241816"/>
            <a:ext cx="735304"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平行四辺形 551"/>
          <p:cNvSpPr/>
          <p:nvPr/>
        </p:nvSpPr>
        <p:spPr>
          <a:xfrm>
            <a:off x="7383797" y="3194656"/>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平行四辺形 552"/>
          <p:cNvSpPr/>
          <p:nvPr/>
        </p:nvSpPr>
        <p:spPr>
          <a:xfrm>
            <a:off x="6778517" y="3198150"/>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平行四辺形 553"/>
          <p:cNvSpPr/>
          <p:nvPr/>
        </p:nvSpPr>
        <p:spPr>
          <a:xfrm>
            <a:off x="7474646" y="3104474"/>
            <a:ext cx="157341" cy="587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5" name="グループ化 554"/>
          <p:cNvGrpSpPr/>
          <p:nvPr/>
        </p:nvGrpSpPr>
        <p:grpSpPr>
          <a:xfrm>
            <a:off x="7420644" y="3173407"/>
            <a:ext cx="245065" cy="122854"/>
            <a:chOff x="3148620" y="4589298"/>
            <a:chExt cx="598163" cy="324975"/>
          </a:xfrm>
        </p:grpSpPr>
        <p:sp>
          <p:nvSpPr>
            <p:cNvPr id="556" name="円柱 55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円柱 55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直方体 55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平行四辺形 55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0" name="正方形/長方形 559"/>
          <p:cNvSpPr/>
          <p:nvPr/>
        </p:nvSpPr>
        <p:spPr>
          <a:xfrm rot="8040868" flipV="1">
            <a:off x="7446693" y="3159506"/>
            <a:ext cx="202104"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p:cNvSpPr/>
          <p:nvPr/>
        </p:nvSpPr>
        <p:spPr>
          <a:xfrm>
            <a:off x="6889062" y="2995887"/>
            <a:ext cx="72698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5" name="グループ化 564"/>
          <p:cNvGrpSpPr/>
          <p:nvPr/>
        </p:nvGrpSpPr>
        <p:grpSpPr>
          <a:xfrm>
            <a:off x="7383797" y="3255264"/>
            <a:ext cx="123617" cy="119164"/>
            <a:chOff x="2792769" y="4985994"/>
            <a:chExt cx="301729" cy="315214"/>
          </a:xfrm>
        </p:grpSpPr>
        <p:grpSp>
          <p:nvGrpSpPr>
            <p:cNvPr id="566" name="グループ化 565"/>
            <p:cNvGrpSpPr/>
            <p:nvPr/>
          </p:nvGrpSpPr>
          <p:grpSpPr>
            <a:xfrm>
              <a:off x="2792769" y="4986888"/>
              <a:ext cx="301729" cy="314320"/>
              <a:chOff x="2792769" y="4986888"/>
              <a:chExt cx="301729" cy="314320"/>
            </a:xfrm>
          </p:grpSpPr>
          <p:sp>
            <p:nvSpPr>
              <p:cNvPr id="568" name="フローチャート : 結合子 567"/>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フローチャート : 結合子 568"/>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フローチャート : 結合子 569"/>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7" name="フローチャート: 手作業 566"/>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4" name="正方形/長方形 633"/>
          <p:cNvSpPr/>
          <p:nvPr/>
        </p:nvSpPr>
        <p:spPr>
          <a:xfrm>
            <a:off x="6760335" y="3129540"/>
            <a:ext cx="75414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正方形/長方形 634"/>
          <p:cNvSpPr/>
          <p:nvPr/>
        </p:nvSpPr>
        <p:spPr>
          <a:xfrm rot="8040868">
            <a:off x="7455359" y="3066943"/>
            <a:ext cx="201173" cy="18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正方形/長方形 635"/>
          <p:cNvSpPr/>
          <p:nvPr/>
        </p:nvSpPr>
        <p:spPr>
          <a:xfrm rot="5400000">
            <a:off x="7426864" y="3185503"/>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1" name="グループ化 570"/>
          <p:cNvGrpSpPr/>
          <p:nvPr/>
        </p:nvGrpSpPr>
        <p:grpSpPr>
          <a:xfrm>
            <a:off x="6767941" y="3119168"/>
            <a:ext cx="822820" cy="122649"/>
            <a:chOff x="962635" y="4616735"/>
            <a:chExt cx="2008365" cy="324433"/>
          </a:xfrm>
        </p:grpSpPr>
        <p:grpSp>
          <p:nvGrpSpPr>
            <p:cNvPr id="572" name="グループ化 571"/>
            <p:cNvGrpSpPr/>
            <p:nvPr/>
          </p:nvGrpSpPr>
          <p:grpSpPr>
            <a:xfrm>
              <a:off x="962635" y="4787750"/>
              <a:ext cx="1866457" cy="153418"/>
              <a:chOff x="5575944" y="5070012"/>
              <a:chExt cx="1866457" cy="153418"/>
            </a:xfrm>
          </p:grpSpPr>
          <p:sp>
            <p:nvSpPr>
              <p:cNvPr id="599" name="直方体 59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フローチャート : 直接アクセス記憶 59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フローチャート : 直接アクセス記憶 60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フローチャート : 直接アクセス記憶 60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フローチャート : 直接アクセス記憶 60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フローチャート : 直接アクセス記憶 60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フローチャート : 直接アクセス記憶 60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フローチャート : 直接アクセス記憶 60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フローチャート : 直接アクセス記憶 60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フローチャート : 直接アクセス記憶 60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フローチャート : 直接アクセス記憶 60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フローチャート : 直接アクセス記憶 61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フローチャート : 直接アクセス記憶 61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フローチャート : 直接アクセス記憶 61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フローチャート : 直接アクセス記憶 61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フローチャート : 直接アクセス記憶 61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フローチャート : 直接アクセス記憶 61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フローチャート : 直接アクセス記憶 61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フローチャート : 直接アクセス記憶 61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フローチャート : 直接アクセス記憶 61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ローチャート : 直接アクセス記憶 61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フローチャート : 直接アクセス記憶 62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フローチャート : 直接アクセス記憶 62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正方形/長方形 62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3" name="グループ化 572"/>
            <p:cNvGrpSpPr/>
            <p:nvPr/>
          </p:nvGrpSpPr>
          <p:grpSpPr>
            <a:xfrm>
              <a:off x="1104543" y="4616735"/>
              <a:ext cx="1866457" cy="153418"/>
              <a:chOff x="5575944" y="5070012"/>
              <a:chExt cx="1866457" cy="153418"/>
            </a:xfrm>
          </p:grpSpPr>
          <p:sp>
            <p:nvSpPr>
              <p:cNvPr id="574" name="直方体 57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フローチャート : 直接アクセス記憶 57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フローチャート : 直接アクセス記憶 57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フローチャート : 直接アクセス記憶 57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フローチャート : 直接アクセス記憶 57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フローチャート : 直接アクセス記憶 57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フローチャート : 直接アクセス記憶 57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フローチャート : 直接アクセス記憶 58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フローチャート : 直接アクセス記憶 58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フローチャート : 直接アクセス記憶 58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フローチャート : 直接アクセス記憶 58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フローチャート : 直接アクセス記憶 58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フローチャート : 直接アクセス記憶 58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フローチャート : 直接アクセス記憶 58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フローチャート : 直接アクセス記憶 58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フローチャート : 直接アクセス記憶 58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フローチャート : 直接アクセス記憶 58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フローチャート : 直接アクセス記憶 59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フローチャート : 直接アクセス記憶 59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フローチャート : 直接アクセス記憶 59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フローチャート : 直接アクセス記憶 59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フローチャート : 直接アクセス記憶 59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フローチャート : 直接アクセス記憶 59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フローチャート : 直接アクセス記憶 59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正方形/長方形 59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1" name="正方形/長方形 350"/>
          <p:cNvSpPr/>
          <p:nvPr/>
        </p:nvSpPr>
        <p:spPr>
          <a:xfrm rot="5400000">
            <a:off x="2231829" y="3184312"/>
            <a:ext cx="126171" cy="1873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p:cNvSpPr/>
          <p:nvPr/>
        </p:nvSpPr>
        <p:spPr>
          <a:xfrm>
            <a:off x="2302168" y="3127203"/>
            <a:ext cx="754142" cy="172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178588" y="1941187"/>
            <a:ext cx="432048" cy="369332"/>
          </a:xfrm>
          <a:prstGeom prst="rect">
            <a:avLst/>
          </a:prstGeom>
          <a:solidFill>
            <a:schemeClr val="bg1"/>
          </a:solidFill>
        </p:spPr>
        <p:txBody>
          <a:bodyPr wrap="square" rtlCol="0">
            <a:spAutoFit/>
          </a:bodyPr>
          <a:lstStyle/>
          <a:p>
            <a:r>
              <a:rPr kumimoji="1" lang="ja-JP" altLang="en-US" b="1" dirty="0">
                <a:latin typeface="HGS創英角ｺﾞｼｯｸUB" pitchFamily="50" charset="-128"/>
                <a:ea typeface="HGS創英角ｺﾞｼｯｸUB" pitchFamily="50" charset="-128"/>
              </a:rPr>
              <a:t>①</a:t>
            </a:r>
          </a:p>
        </p:txBody>
      </p:sp>
      <p:sp>
        <p:nvSpPr>
          <p:cNvPr id="624" name="テキスト ボックス 623"/>
          <p:cNvSpPr txBox="1"/>
          <p:nvPr/>
        </p:nvSpPr>
        <p:spPr>
          <a:xfrm>
            <a:off x="5410696" y="1951448"/>
            <a:ext cx="432048" cy="369332"/>
          </a:xfrm>
          <a:prstGeom prst="rect">
            <a:avLst/>
          </a:prstGeom>
          <a:solidFill>
            <a:schemeClr val="bg1"/>
          </a:solidFill>
        </p:spPr>
        <p:txBody>
          <a:bodyPr wrap="square" rtlCol="0">
            <a:spAutoFit/>
          </a:bodyPr>
          <a:lstStyle/>
          <a:p>
            <a:r>
              <a:rPr lang="ja-JP" altLang="en-US" b="1" dirty="0">
                <a:latin typeface="HGS創英角ｺﾞｼｯｸUB" pitchFamily="50" charset="-128"/>
                <a:ea typeface="HGS創英角ｺﾞｼｯｸUB" pitchFamily="50" charset="-128"/>
              </a:rPr>
              <a:t>②</a:t>
            </a:r>
            <a:endParaRPr kumimoji="1" lang="ja-JP" altLang="en-US" b="1" dirty="0">
              <a:latin typeface="HGS創英角ｺﾞｼｯｸUB" pitchFamily="50" charset="-128"/>
              <a:ea typeface="HGS創英角ｺﾞｼｯｸUB" pitchFamily="50" charset="-128"/>
            </a:endParaRPr>
          </a:p>
        </p:txBody>
      </p:sp>
      <p:sp>
        <p:nvSpPr>
          <p:cNvPr id="625" name="テキスト ボックス 624"/>
          <p:cNvSpPr txBox="1"/>
          <p:nvPr/>
        </p:nvSpPr>
        <p:spPr>
          <a:xfrm>
            <a:off x="7903742" y="332656"/>
            <a:ext cx="716863"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18.6.8</a:t>
            </a:r>
            <a:endParaRPr kumimoji="1" lang="ja-JP" altLang="en-US" sz="1200" dirty="0"/>
          </a:p>
        </p:txBody>
      </p:sp>
      <p:sp>
        <p:nvSpPr>
          <p:cNvPr id="626" name="テキスト ボックス 625"/>
          <p:cNvSpPr txBox="1"/>
          <p:nvPr/>
        </p:nvSpPr>
        <p:spPr>
          <a:xfrm>
            <a:off x="8112005" y="559713"/>
            <a:ext cx="492443" cy="276999"/>
          </a:xfrm>
          <a:prstGeom prst="rect">
            <a:avLst/>
          </a:prstGeom>
          <a:noFill/>
        </p:spPr>
        <p:txBody>
          <a:bodyPr wrap="none" rtlCol="0">
            <a:spAutoFit/>
          </a:bodyPr>
          <a:lstStyle/>
          <a:p>
            <a:r>
              <a:rPr lang="ja-JP" altLang="en-US" sz="1200" dirty="0"/>
              <a:t>全員</a:t>
            </a:r>
            <a:endParaRPr kumimoji="1" lang="ja-JP" altLang="en-US" sz="1200" dirty="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39" y="3933056"/>
            <a:ext cx="2364847" cy="119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66" y="3935069"/>
            <a:ext cx="2024062" cy="103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 name="テキスト ボックス 626"/>
          <p:cNvSpPr txBox="1"/>
          <p:nvPr/>
        </p:nvSpPr>
        <p:spPr>
          <a:xfrm>
            <a:off x="5205097" y="3716451"/>
            <a:ext cx="1959191" cy="276999"/>
          </a:xfrm>
          <a:prstGeom prst="rect">
            <a:avLst/>
          </a:prstGeom>
          <a:noFill/>
        </p:spPr>
        <p:txBody>
          <a:bodyPr wrap="none" rtlCol="0">
            <a:spAutoFit/>
          </a:bodyPr>
          <a:lstStyle/>
          <a:p>
            <a:r>
              <a:rPr lang="ja-JP" altLang="en-US" sz="1200" dirty="0"/>
              <a:t>計測器：プッシュプルゲージ</a:t>
            </a:r>
            <a:endParaRPr lang="en-US" altLang="ja-JP" sz="1200" dirty="0"/>
          </a:p>
        </p:txBody>
      </p:sp>
      <p:sp>
        <p:nvSpPr>
          <p:cNvPr id="628"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１６</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調査１</a:t>
            </a:r>
          </a:p>
        </p:txBody>
      </p:sp>
      <p:sp>
        <p:nvSpPr>
          <p:cNvPr id="630" name="テキスト ボックス 629"/>
          <p:cNvSpPr txBox="1"/>
          <p:nvPr/>
        </p:nvSpPr>
        <p:spPr>
          <a:xfrm>
            <a:off x="8230345" y="35332"/>
            <a:ext cx="851871" cy="369332"/>
          </a:xfrm>
          <a:prstGeom prst="rect">
            <a:avLst/>
          </a:prstGeom>
          <a:noFill/>
        </p:spPr>
        <p:txBody>
          <a:bodyPr wrap="square" rtlCol="0">
            <a:spAutoFit/>
          </a:bodyPr>
          <a:lstStyle/>
          <a:p>
            <a:r>
              <a:rPr kumimoji="1" lang="en-US" altLang="ja-JP" dirty="0"/>
              <a:t>15/21</a:t>
            </a:r>
            <a:endParaRPr kumimoji="1" lang="ja-JP" altLang="en-US" dirty="0"/>
          </a:p>
        </p:txBody>
      </p:sp>
    </p:spTree>
    <p:extLst>
      <p:ext uri="{BB962C8B-B14F-4D97-AF65-F5344CB8AC3E}">
        <p14:creationId xmlns:p14="http://schemas.microsoft.com/office/powerpoint/2010/main" val="39788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4.54209E-6 L -0.08073 4.54209E-6 " pathEditMode="relative" rAng="0" ptsTypes="AA">
                                      <p:cBhvr>
                                        <p:cTn id="6" dur="2000" fill="hold"/>
                                        <p:tgtEl>
                                          <p:spTgt spid="424"/>
                                        </p:tgtEl>
                                        <p:attrNameLst>
                                          <p:attrName>ppt_x</p:attrName>
                                          <p:attrName>ppt_y</p:attrName>
                                        </p:attrNameLst>
                                      </p:cBhvr>
                                      <p:rCtr x="-4045" y="0"/>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66"/>
                                        </p:tgtEl>
                                        <p:attrNameLst>
                                          <p:attrName>style.visibility</p:attrName>
                                        </p:attrNameLst>
                                      </p:cBhvr>
                                      <p:to>
                                        <p:strVal val="visible"/>
                                      </p:to>
                                    </p:set>
                                    <p:animEffect transition="in" filter="randombar(horizontal)">
                                      <p:cBhvr>
                                        <p:cTn id="11" dur="500"/>
                                        <p:tgtEl>
                                          <p:spTgt spid="766"/>
                                        </p:tgtEl>
                                      </p:cBhvr>
                                    </p:animEffect>
                                  </p:childTnLst>
                                </p:cTn>
                              </p:par>
                              <p:par>
                                <p:cTn id="12" presetID="14" presetClass="entr" presetSubtype="10" fill="hold" nodeType="withEffect">
                                  <p:stCondLst>
                                    <p:cond delay="0"/>
                                  </p:stCondLst>
                                  <p:childTnLst>
                                    <p:set>
                                      <p:cBhvr>
                                        <p:cTn id="13" dur="1" fill="hold">
                                          <p:stCondLst>
                                            <p:cond delay="0"/>
                                          </p:stCondLst>
                                        </p:cTn>
                                        <p:tgtEl>
                                          <p:spTgt spid="770"/>
                                        </p:tgtEl>
                                        <p:attrNameLst>
                                          <p:attrName>style.visibility</p:attrName>
                                        </p:attrNameLst>
                                      </p:cBhvr>
                                      <p:to>
                                        <p:strVal val="visible"/>
                                      </p:to>
                                    </p:set>
                                    <p:animEffect transition="in" filter="randombar(horizontal)">
                                      <p:cBhvr>
                                        <p:cTn id="14" dur="500"/>
                                        <p:tgtEl>
                                          <p:spTgt spid="770"/>
                                        </p:tgtEl>
                                      </p:cBhvr>
                                    </p:animEffect>
                                  </p:childTnLst>
                                </p:cTn>
                              </p:par>
                              <p:par>
                                <p:cTn id="15" presetID="14" presetClass="entr" presetSubtype="10" fill="hold" nodeType="with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randombar(horizontal)">
                                      <p:cBhvr>
                                        <p:cTn id="17" dur="500"/>
                                        <p:tgtEl>
                                          <p:spTgt spid="78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58"/>
                                        </p:tgtEl>
                                        <p:attrNameLst>
                                          <p:attrName>style.visibility</p:attrName>
                                        </p:attrNameLst>
                                      </p:cBhvr>
                                      <p:to>
                                        <p:strVal val="visible"/>
                                      </p:to>
                                    </p:set>
                                    <p:animEffect transition="in" filter="randombar(horizontal)">
                                      <p:cBhvr>
                                        <p:cTn id="20" dur="500"/>
                                        <p:tgtEl>
                                          <p:spTgt spid="758"/>
                                        </p:tgtEl>
                                      </p:cBhvr>
                                    </p:animEffect>
                                  </p:childTnLst>
                                </p:cTn>
                              </p:par>
                              <p:par>
                                <p:cTn id="21" presetID="14" presetClass="entr" presetSubtype="10" fill="hold" nodeType="withEffect">
                                  <p:stCondLst>
                                    <p:cond delay="0"/>
                                  </p:stCondLst>
                                  <p:childTnLst>
                                    <p:set>
                                      <p:cBhvr>
                                        <p:cTn id="22" dur="1" fill="hold">
                                          <p:stCondLst>
                                            <p:cond delay="0"/>
                                          </p:stCondLst>
                                        </p:cTn>
                                        <p:tgtEl>
                                          <p:spTgt spid="759"/>
                                        </p:tgtEl>
                                        <p:attrNameLst>
                                          <p:attrName>style.visibility</p:attrName>
                                        </p:attrNameLst>
                                      </p:cBhvr>
                                      <p:to>
                                        <p:strVal val="visible"/>
                                      </p:to>
                                    </p:set>
                                    <p:animEffect transition="in" filter="randombar(horizontal)">
                                      <p:cBhvr>
                                        <p:cTn id="23" dur="500"/>
                                        <p:tgtEl>
                                          <p:spTgt spid="759"/>
                                        </p:tgtEl>
                                      </p:cBhvr>
                                    </p:animEffect>
                                  </p:childTnLst>
                                </p:cTn>
                              </p:par>
                              <p:par>
                                <p:cTn id="24" presetID="14" presetClass="entr" presetSubtype="10" fill="hold" nodeType="with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randombar(horizontal)">
                                      <p:cBhvr>
                                        <p:cTn id="26" dur="500"/>
                                        <p:tgtEl>
                                          <p:spTgt spid="16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0"/>
                                        </p:tgtEl>
                                        <p:attrNameLst>
                                          <p:attrName>style.visibility</p:attrName>
                                        </p:attrNameLst>
                                      </p:cBhvr>
                                      <p:to>
                                        <p:strVal val="visible"/>
                                      </p:to>
                                    </p:set>
                                    <p:animEffect transition="in" filter="randombar(horizontal)">
                                      <p:cBhvr>
                                        <p:cTn id="29" dur="500"/>
                                        <p:tgtEl>
                                          <p:spTgt spid="28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8"/>
                                        </p:tgtEl>
                                        <p:attrNameLst>
                                          <p:attrName>style.visibility</p:attrName>
                                        </p:attrNameLst>
                                      </p:cBhvr>
                                      <p:to>
                                        <p:strVal val="visible"/>
                                      </p:to>
                                    </p:set>
                                    <p:animEffect transition="in" filter="randombar(horizontal)">
                                      <p:cBhvr>
                                        <p:cTn id="32" dur="500"/>
                                        <p:tgtEl>
                                          <p:spTgt spid="33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9"/>
                                        </p:tgtEl>
                                        <p:attrNameLst>
                                          <p:attrName>style.visibility</p:attrName>
                                        </p:attrNameLst>
                                      </p:cBhvr>
                                      <p:to>
                                        <p:strVal val="visible"/>
                                      </p:to>
                                    </p:set>
                                    <p:animEffect transition="in" filter="randombar(horizontal)">
                                      <p:cBhvr>
                                        <p:cTn id="35" dur="500"/>
                                        <p:tgtEl>
                                          <p:spTgt spid="33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0"/>
                                        </p:tgtEl>
                                        <p:attrNameLst>
                                          <p:attrName>style.visibility</p:attrName>
                                        </p:attrNameLst>
                                      </p:cBhvr>
                                      <p:to>
                                        <p:strVal val="visible"/>
                                      </p:to>
                                    </p:set>
                                    <p:animEffect transition="in" filter="randombar(horizontal)">
                                      <p:cBhvr>
                                        <p:cTn id="38" dur="500"/>
                                        <p:tgtEl>
                                          <p:spTgt spid="34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41"/>
                                        </p:tgtEl>
                                        <p:attrNameLst>
                                          <p:attrName>style.visibility</p:attrName>
                                        </p:attrNameLst>
                                      </p:cBhvr>
                                      <p:to>
                                        <p:strVal val="visible"/>
                                      </p:to>
                                    </p:set>
                                    <p:animEffect transition="in" filter="randombar(horizontal)">
                                      <p:cBhvr>
                                        <p:cTn id="41" dur="500"/>
                                        <p:tgtEl>
                                          <p:spTgt spid="34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randombar(horizontal)">
                                      <p:cBhvr>
                                        <p:cTn id="44" dur="500"/>
                                        <p:tgtEl>
                                          <p:spTgt spid="156"/>
                                        </p:tgtEl>
                                      </p:cBhvr>
                                    </p:animEffect>
                                  </p:childTnLst>
                                </p:cTn>
                              </p:par>
                              <p:par>
                                <p:cTn id="45" presetID="14" presetClass="entr" presetSubtype="10" fill="hold" nodeType="with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randombar(horizontal)">
                                      <p:cBhvr>
                                        <p:cTn id="47" dur="500"/>
                                        <p:tgtEl>
                                          <p:spTgt spid="16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6"/>
                                        </p:tgtEl>
                                        <p:attrNameLst>
                                          <p:attrName>style.visibility</p:attrName>
                                        </p:attrNameLst>
                                      </p:cBhvr>
                                      <p:to>
                                        <p:strVal val="visible"/>
                                      </p:to>
                                    </p:set>
                                    <p:animEffect transition="in" filter="randombar(horizontal)">
                                      <p:cBhvr>
                                        <p:cTn id="50" dur="500"/>
                                        <p:tgtEl>
                                          <p:spTgt spid="246"/>
                                        </p:tgtEl>
                                      </p:cBhvr>
                                    </p:animEffect>
                                  </p:childTnLst>
                                </p:cTn>
                              </p:par>
                              <p:par>
                                <p:cTn id="51" presetID="14" presetClass="entr" presetSubtype="10" fill="hold" nodeType="withEffect">
                                  <p:stCondLst>
                                    <p:cond delay="0"/>
                                  </p:stCondLst>
                                  <p:childTnLst>
                                    <p:set>
                                      <p:cBhvr>
                                        <p:cTn id="52" dur="1" fill="hold">
                                          <p:stCondLst>
                                            <p:cond delay="0"/>
                                          </p:stCondLst>
                                        </p:cTn>
                                        <p:tgtEl>
                                          <p:spTgt spid="247"/>
                                        </p:tgtEl>
                                        <p:attrNameLst>
                                          <p:attrName>style.visibility</p:attrName>
                                        </p:attrNameLst>
                                      </p:cBhvr>
                                      <p:to>
                                        <p:strVal val="visible"/>
                                      </p:to>
                                    </p:set>
                                    <p:animEffect transition="in" filter="randombar(horizontal)">
                                      <p:cBhvr>
                                        <p:cTn id="53" dur="500"/>
                                        <p:tgtEl>
                                          <p:spTgt spid="247"/>
                                        </p:tgtEl>
                                      </p:cBhvr>
                                    </p:animEffect>
                                  </p:childTnLst>
                                </p:cTn>
                              </p:par>
                              <p:par>
                                <p:cTn id="54" presetID="14" presetClass="entr" presetSubtype="10" fill="hold" nodeType="withEffect">
                                  <p:stCondLst>
                                    <p:cond delay="0"/>
                                  </p:stCondLst>
                                  <p:childTnLst>
                                    <p:set>
                                      <p:cBhvr>
                                        <p:cTn id="55" dur="1" fill="hold">
                                          <p:stCondLst>
                                            <p:cond delay="0"/>
                                          </p:stCondLst>
                                        </p:cTn>
                                        <p:tgtEl>
                                          <p:spTgt spid="437"/>
                                        </p:tgtEl>
                                        <p:attrNameLst>
                                          <p:attrName>style.visibility</p:attrName>
                                        </p:attrNameLst>
                                      </p:cBhvr>
                                      <p:to>
                                        <p:strVal val="visible"/>
                                      </p:to>
                                    </p:set>
                                    <p:animEffect transition="in" filter="randombar(horizontal)">
                                      <p:cBhvr>
                                        <p:cTn id="56" dur="500"/>
                                        <p:tgtEl>
                                          <p:spTgt spid="437"/>
                                        </p:tgtEl>
                                      </p:cBhvr>
                                    </p:animEffect>
                                  </p:childTnLst>
                                </p:cTn>
                              </p:par>
                              <p:par>
                                <p:cTn id="57" presetID="14" presetClass="entr" presetSubtype="10" fill="hold" nodeType="withEffect">
                                  <p:stCondLst>
                                    <p:cond delay="0"/>
                                  </p:stCondLst>
                                  <p:childTnLst>
                                    <p:set>
                                      <p:cBhvr>
                                        <p:cTn id="58" dur="1" fill="hold">
                                          <p:stCondLst>
                                            <p:cond delay="0"/>
                                          </p:stCondLst>
                                        </p:cTn>
                                        <p:tgtEl>
                                          <p:spTgt spid="485"/>
                                        </p:tgtEl>
                                        <p:attrNameLst>
                                          <p:attrName>style.visibility</p:attrName>
                                        </p:attrNameLst>
                                      </p:cBhvr>
                                      <p:to>
                                        <p:strVal val="visible"/>
                                      </p:to>
                                    </p:set>
                                    <p:animEffect transition="in" filter="randombar(horizontal)">
                                      <p:cBhvr>
                                        <p:cTn id="59" dur="500"/>
                                        <p:tgtEl>
                                          <p:spTgt spid="48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530"/>
                                        </p:tgtEl>
                                        <p:attrNameLst>
                                          <p:attrName>style.visibility</p:attrName>
                                        </p:attrNameLst>
                                      </p:cBhvr>
                                      <p:to>
                                        <p:strVal val="visible"/>
                                      </p:to>
                                    </p:set>
                                    <p:animEffect transition="in" filter="randombar(horizontal)">
                                      <p:cBhvr>
                                        <p:cTn id="62" dur="500"/>
                                        <p:tgtEl>
                                          <p:spTgt spid="53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541"/>
                                        </p:tgtEl>
                                        <p:attrNameLst>
                                          <p:attrName>style.visibility</p:attrName>
                                        </p:attrNameLst>
                                      </p:cBhvr>
                                      <p:to>
                                        <p:strVal val="visible"/>
                                      </p:to>
                                    </p:set>
                                    <p:animEffect transition="in" filter="randombar(horizontal)">
                                      <p:cBhvr>
                                        <p:cTn id="65" dur="500"/>
                                        <p:tgtEl>
                                          <p:spTgt spid="54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49"/>
                                        </p:tgtEl>
                                        <p:attrNameLst>
                                          <p:attrName>style.visibility</p:attrName>
                                        </p:attrNameLst>
                                      </p:cBhvr>
                                      <p:to>
                                        <p:strVal val="visible"/>
                                      </p:to>
                                    </p:set>
                                    <p:animEffect transition="in" filter="randombar(horizontal)">
                                      <p:cBhvr>
                                        <p:cTn id="68" dur="500"/>
                                        <p:tgtEl>
                                          <p:spTgt spid="549"/>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61"/>
                                        </p:tgtEl>
                                        <p:attrNameLst>
                                          <p:attrName>style.visibility</p:attrName>
                                        </p:attrNameLst>
                                      </p:cBhvr>
                                      <p:to>
                                        <p:strVal val="visible"/>
                                      </p:to>
                                    </p:set>
                                    <p:animEffect transition="in" filter="randombar(horizontal)">
                                      <p:cBhvr>
                                        <p:cTn id="71" dur="500"/>
                                        <p:tgtEl>
                                          <p:spTgt spid="561"/>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63"/>
                                        </p:tgtEl>
                                        <p:attrNameLst>
                                          <p:attrName>style.visibility</p:attrName>
                                        </p:attrNameLst>
                                      </p:cBhvr>
                                      <p:to>
                                        <p:strVal val="visible"/>
                                      </p:to>
                                    </p:set>
                                    <p:animEffect transition="in" filter="randombar(horizontal)">
                                      <p:cBhvr>
                                        <p:cTn id="74" dur="500"/>
                                        <p:tgtEl>
                                          <p:spTgt spid="56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564"/>
                                        </p:tgtEl>
                                        <p:attrNameLst>
                                          <p:attrName>style.visibility</p:attrName>
                                        </p:attrNameLst>
                                      </p:cBhvr>
                                      <p:to>
                                        <p:strVal val="visible"/>
                                      </p:to>
                                    </p:set>
                                    <p:animEffect transition="in" filter="randombar(horizontal)">
                                      <p:cBhvr>
                                        <p:cTn id="77" dur="500"/>
                                        <p:tgtEl>
                                          <p:spTgt spid="56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675"/>
                                        </p:tgtEl>
                                        <p:attrNameLst>
                                          <p:attrName>style.visibility</p:attrName>
                                        </p:attrNameLst>
                                      </p:cBhvr>
                                      <p:to>
                                        <p:strVal val="visible"/>
                                      </p:to>
                                    </p:set>
                                    <p:animEffect transition="in" filter="randombar(horizontal)">
                                      <p:cBhvr>
                                        <p:cTn id="80" dur="500"/>
                                        <p:tgtEl>
                                          <p:spTgt spid="675"/>
                                        </p:tgtEl>
                                      </p:cBhvr>
                                    </p:animEffect>
                                  </p:childTnLst>
                                </p:cTn>
                              </p:par>
                              <p:par>
                                <p:cTn id="81" presetID="14" presetClass="entr" presetSubtype="10" fill="hold" nodeType="withEffect">
                                  <p:stCondLst>
                                    <p:cond delay="0"/>
                                  </p:stCondLst>
                                  <p:childTnLst>
                                    <p:set>
                                      <p:cBhvr>
                                        <p:cTn id="82" dur="1" fill="hold">
                                          <p:stCondLst>
                                            <p:cond delay="0"/>
                                          </p:stCondLst>
                                        </p:cTn>
                                        <p:tgtEl>
                                          <p:spTgt spid="676"/>
                                        </p:tgtEl>
                                        <p:attrNameLst>
                                          <p:attrName>style.visibility</p:attrName>
                                        </p:attrNameLst>
                                      </p:cBhvr>
                                      <p:to>
                                        <p:strVal val="visible"/>
                                      </p:to>
                                    </p:set>
                                    <p:animEffect transition="in" filter="randombar(horizontal)">
                                      <p:cBhvr>
                                        <p:cTn id="83" dur="500"/>
                                        <p:tgtEl>
                                          <p:spTgt spid="676"/>
                                        </p:tgtEl>
                                      </p:cBhvr>
                                    </p:animEffect>
                                  </p:childTnLst>
                                </p:cTn>
                              </p:par>
                              <p:par>
                                <p:cTn id="84" presetID="14" presetClass="entr" presetSubtype="10" fill="hold" nodeType="withEffect">
                                  <p:stCondLst>
                                    <p:cond delay="0"/>
                                  </p:stCondLst>
                                  <p:childTnLst>
                                    <p:set>
                                      <p:cBhvr>
                                        <p:cTn id="85" dur="1" fill="hold">
                                          <p:stCondLst>
                                            <p:cond delay="0"/>
                                          </p:stCondLst>
                                        </p:cTn>
                                        <p:tgtEl>
                                          <p:spTgt spid="677"/>
                                        </p:tgtEl>
                                        <p:attrNameLst>
                                          <p:attrName>style.visibility</p:attrName>
                                        </p:attrNameLst>
                                      </p:cBhvr>
                                      <p:to>
                                        <p:strVal val="visible"/>
                                      </p:to>
                                    </p:set>
                                    <p:animEffect transition="in" filter="randombar(horizontal)">
                                      <p:cBhvr>
                                        <p:cTn id="86" dur="500"/>
                                        <p:tgtEl>
                                          <p:spTgt spid="677"/>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679"/>
                                        </p:tgtEl>
                                        <p:attrNameLst>
                                          <p:attrName>style.visibility</p:attrName>
                                        </p:attrNameLst>
                                      </p:cBhvr>
                                      <p:to>
                                        <p:strVal val="visible"/>
                                      </p:to>
                                    </p:set>
                                    <p:animEffect transition="in" filter="randombar(horizontal)">
                                      <p:cBhvr>
                                        <p:cTn id="89" dur="500"/>
                                        <p:tgtEl>
                                          <p:spTgt spid="67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551"/>
                                        </p:tgtEl>
                                        <p:attrNameLst>
                                          <p:attrName>style.visibility</p:attrName>
                                        </p:attrNameLst>
                                      </p:cBhvr>
                                      <p:to>
                                        <p:strVal val="visible"/>
                                      </p:to>
                                    </p:set>
                                    <p:animEffect transition="in" filter="randombar(horizontal)">
                                      <p:cBhvr>
                                        <p:cTn id="92" dur="500"/>
                                        <p:tgtEl>
                                          <p:spTgt spid="55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529"/>
                                        </p:tgtEl>
                                        <p:attrNameLst>
                                          <p:attrName>style.visibility</p:attrName>
                                        </p:attrNameLst>
                                      </p:cBhvr>
                                      <p:to>
                                        <p:strVal val="visible"/>
                                      </p:to>
                                    </p:set>
                                    <p:animEffect transition="in" filter="randombar(horizontal)">
                                      <p:cBhvr>
                                        <p:cTn id="95" dur="500"/>
                                        <p:tgtEl>
                                          <p:spTgt spid="529"/>
                                        </p:tgtEl>
                                      </p:cBhvr>
                                    </p:animEffect>
                                  </p:childTnLst>
                                </p:cTn>
                              </p:par>
                              <p:par>
                                <p:cTn id="96" presetID="14" presetClass="entr" presetSubtype="10" fill="hold" nodeType="withEffect">
                                  <p:stCondLst>
                                    <p:cond delay="0"/>
                                  </p:stCondLst>
                                  <p:childTnLst>
                                    <p:set>
                                      <p:cBhvr>
                                        <p:cTn id="97" dur="1" fill="hold">
                                          <p:stCondLst>
                                            <p:cond delay="0"/>
                                          </p:stCondLst>
                                        </p:cTn>
                                        <p:tgtEl>
                                          <p:spTgt spid="532"/>
                                        </p:tgtEl>
                                        <p:attrNameLst>
                                          <p:attrName>style.visibility</p:attrName>
                                        </p:attrNameLst>
                                      </p:cBhvr>
                                      <p:to>
                                        <p:strVal val="visible"/>
                                      </p:to>
                                    </p:set>
                                    <p:animEffect transition="in" filter="randombar(horizontal)">
                                      <p:cBhvr>
                                        <p:cTn id="98" dur="500"/>
                                        <p:tgtEl>
                                          <p:spTgt spid="532"/>
                                        </p:tgtEl>
                                      </p:cBhvr>
                                    </p:animEffect>
                                  </p:childTnLst>
                                </p:cTn>
                              </p:par>
                              <p:par>
                                <p:cTn id="99" presetID="14" presetClass="entr" presetSubtype="10" fill="hold" nodeType="withEffect">
                                  <p:stCondLst>
                                    <p:cond delay="0"/>
                                  </p:stCondLst>
                                  <p:childTnLst>
                                    <p:set>
                                      <p:cBhvr>
                                        <p:cTn id="100" dur="1" fill="hold">
                                          <p:stCondLst>
                                            <p:cond delay="0"/>
                                          </p:stCondLst>
                                        </p:cTn>
                                        <p:tgtEl>
                                          <p:spTgt spid="542"/>
                                        </p:tgtEl>
                                        <p:attrNameLst>
                                          <p:attrName>style.visibility</p:attrName>
                                        </p:attrNameLst>
                                      </p:cBhvr>
                                      <p:to>
                                        <p:strVal val="visible"/>
                                      </p:to>
                                    </p:set>
                                    <p:animEffect transition="in" filter="randombar(horizontal)">
                                      <p:cBhvr>
                                        <p:cTn id="101" dur="500"/>
                                        <p:tgtEl>
                                          <p:spTgt spid="542"/>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548"/>
                                        </p:tgtEl>
                                        <p:attrNameLst>
                                          <p:attrName>style.visibility</p:attrName>
                                        </p:attrNameLst>
                                      </p:cBhvr>
                                      <p:to>
                                        <p:strVal val="visible"/>
                                      </p:to>
                                    </p:set>
                                    <p:animEffect transition="in" filter="randombar(horizontal)">
                                      <p:cBhvr>
                                        <p:cTn id="104" dur="500"/>
                                        <p:tgtEl>
                                          <p:spTgt spid="548"/>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50"/>
                                        </p:tgtEl>
                                        <p:attrNameLst>
                                          <p:attrName>style.visibility</p:attrName>
                                        </p:attrNameLst>
                                      </p:cBhvr>
                                      <p:to>
                                        <p:strVal val="visible"/>
                                      </p:to>
                                    </p:set>
                                    <p:animEffect transition="in" filter="randombar(horizontal)">
                                      <p:cBhvr>
                                        <p:cTn id="107" dur="500"/>
                                        <p:tgtEl>
                                          <p:spTgt spid="550"/>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52"/>
                                        </p:tgtEl>
                                        <p:attrNameLst>
                                          <p:attrName>style.visibility</p:attrName>
                                        </p:attrNameLst>
                                      </p:cBhvr>
                                      <p:to>
                                        <p:strVal val="visible"/>
                                      </p:to>
                                    </p:set>
                                    <p:animEffect transition="in" filter="randombar(horizontal)">
                                      <p:cBhvr>
                                        <p:cTn id="110" dur="500"/>
                                        <p:tgtEl>
                                          <p:spTgt spid="552"/>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53"/>
                                        </p:tgtEl>
                                        <p:attrNameLst>
                                          <p:attrName>style.visibility</p:attrName>
                                        </p:attrNameLst>
                                      </p:cBhvr>
                                      <p:to>
                                        <p:strVal val="visible"/>
                                      </p:to>
                                    </p:set>
                                    <p:animEffect transition="in" filter="randombar(horizontal)">
                                      <p:cBhvr>
                                        <p:cTn id="113" dur="500"/>
                                        <p:tgtEl>
                                          <p:spTgt spid="553"/>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554"/>
                                        </p:tgtEl>
                                        <p:attrNameLst>
                                          <p:attrName>style.visibility</p:attrName>
                                        </p:attrNameLst>
                                      </p:cBhvr>
                                      <p:to>
                                        <p:strVal val="visible"/>
                                      </p:to>
                                    </p:set>
                                    <p:animEffect transition="in" filter="randombar(horizontal)">
                                      <p:cBhvr>
                                        <p:cTn id="116" dur="500"/>
                                        <p:tgtEl>
                                          <p:spTgt spid="554"/>
                                        </p:tgtEl>
                                      </p:cBhvr>
                                    </p:animEffect>
                                  </p:childTnLst>
                                </p:cTn>
                              </p:par>
                              <p:par>
                                <p:cTn id="117" presetID="14" presetClass="entr" presetSubtype="10" fill="hold" nodeType="withEffect">
                                  <p:stCondLst>
                                    <p:cond delay="0"/>
                                  </p:stCondLst>
                                  <p:childTnLst>
                                    <p:set>
                                      <p:cBhvr>
                                        <p:cTn id="118" dur="1" fill="hold">
                                          <p:stCondLst>
                                            <p:cond delay="0"/>
                                          </p:stCondLst>
                                        </p:cTn>
                                        <p:tgtEl>
                                          <p:spTgt spid="555"/>
                                        </p:tgtEl>
                                        <p:attrNameLst>
                                          <p:attrName>style.visibility</p:attrName>
                                        </p:attrNameLst>
                                      </p:cBhvr>
                                      <p:to>
                                        <p:strVal val="visible"/>
                                      </p:to>
                                    </p:set>
                                    <p:animEffect transition="in" filter="randombar(horizontal)">
                                      <p:cBhvr>
                                        <p:cTn id="119" dur="500"/>
                                        <p:tgtEl>
                                          <p:spTgt spid="555"/>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560"/>
                                        </p:tgtEl>
                                        <p:attrNameLst>
                                          <p:attrName>style.visibility</p:attrName>
                                        </p:attrNameLst>
                                      </p:cBhvr>
                                      <p:to>
                                        <p:strVal val="visible"/>
                                      </p:to>
                                    </p:set>
                                    <p:animEffect transition="in" filter="randombar(horizontal)">
                                      <p:cBhvr>
                                        <p:cTn id="122" dur="500"/>
                                        <p:tgtEl>
                                          <p:spTgt spid="560"/>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562"/>
                                        </p:tgtEl>
                                        <p:attrNameLst>
                                          <p:attrName>style.visibility</p:attrName>
                                        </p:attrNameLst>
                                      </p:cBhvr>
                                      <p:to>
                                        <p:strVal val="visible"/>
                                      </p:to>
                                    </p:set>
                                    <p:animEffect transition="in" filter="randombar(horizontal)">
                                      <p:cBhvr>
                                        <p:cTn id="125" dur="500"/>
                                        <p:tgtEl>
                                          <p:spTgt spid="562"/>
                                        </p:tgtEl>
                                      </p:cBhvr>
                                    </p:animEffect>
                                  </p:childTnLst>
                                </p:cTn>
                              </p:par>
                              <p:par>
                                <p:cTn id="126" presetID="14" presetClass="entr" presetSubtype="10" fill="hold" nodeType="withEffect">
                                  <p:stCondLst>
                                    <p:cond delay="0"/>
                                  </p:stCondLst>
                                  <p:childTnLst>
                                    <p:set>
                                      <p:cBhvr>
                                        <p:cTn id="127" dur="1" fill="hold">
                                          <p:stCondLst>
                                            <p:cond delay="0"/>
                                          </p:stCondLst>
                                        </p:cTn>
                                        <p:tgtEl>
                                          <p:spTgt spid="565"/>
                                        </p:tgtEl>
                                        <p:attrNameLst>
                                          <p:attrName>style.visibility</p:attrName>
                                        </p:attrNameLst>
                                      </p:cBhvr>
                                      <p:to>
                                        <p:strVal val="visible"/>
                                      </p:to>
                                    </p:set>
                                    <p:animEffect transition="in" filter="randombar(horizontal)">
                                      <p:cBhvr>
                                        <p:cTn id="128" dur="500"/>
                                        <p:tgtEl>
                                          <p:spTgt spid="565"/>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34"/>
                                        </p:tgtEl>
                                        <p:attrNameLst>
                                          <p:attrName>style.visibility</p:attrName>
                                        </p:attrNameLst>
                                      </p:cBhvr>
                                      <p:to>
                                        <p:strVal val="visible"/>
                                      </p:to>
                                    </p:set>
                                    <p:animEffect transition="in" filter="randombar(horizontal)">
                                      <p:cBhvr>
                                        <p:cTn id="131" dur="500"/>
                                        <p:tgtEl>
                                          <p:spTgt spid="634"/>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35"/>
                                        </p:tgtEl>
                                        <p:attrNameLst>
                                          <p:attrName>style.visibility</p:attrName>
                                        </p:attrNameLst>
                                      </p:cBhvr>
                                      <p:to>
                                        <p:strVal val="visible"/>
                                      </p:to>
                                    </p:set>
                                    <p:animEffect transition="in" filter="randombar(horizontal)">
                                      <p:cBhvr>
                                        <p:cTn id="134" dur="500"/>
                                        <p:tgtEl>
                                          <p:spTgt spid="635"/>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636"/>
                                        </p:tgtEl>
                                        <p:attrNameLst>
                                          <p:attrName>style.visibility</p:attrName>
                                        </p:attrNameLst>
                                      </p:cBhvr>
                                      <p:to>
                                        <p:strVal val="visible"/>
                                      </p:to>
                                    </p:set>
                                    <p:animEffect transition="in" filter="randombar(horizontal)">
                                      <p:cBhvr>
                                        <p:cTn id="137" dur="500"/>
                                        <p:tgtEl>
                                          <p:spTgt spid="636"/>
                                        </p:tgtEl>
                                      </p:cBhvr>
                                    </p:animEffect>
                                  </p:childTnLst>
                                </p:cTn>
                              </p:par>
                              <p:par>
                                <p:cTn id="138" presetID="14" presetClass="entr" presetSubtype="10" fill="hold" nodeType="withEffect">
                                  <p:stCondLst>
                                    <p:cond delay="0"/>
                                  </p:stCondLst>
                                  <p:childTnLst>
                                    <p:set>
                                      <p:cBhvr>
                                        <p:cTn id="139" dur="1" fill="hold">
                                          <p:stCondLst>
                                            <p:cond delay="0"/>
                                          </p:stCondLst>
                                        </p:cTn>
                                        <p:tgtEl>
                                          <p:spTgt spid="571"/>
                                        </p:tgtEl>
                                        <p:attrNameLst>
                                          <p:attrName>style.visibility</p:attrName>
                                        </p:attrNameLst>
                                      </p:cBhvr>
                                      <p:to>
                                        <p:strVal val="visible"/>
                                      </p:to>
                                    </p:set>
                                    <p:animEffect transition="in" filter="randombar(horizontal)">
                                      <p:cBhvr>
                                        <p:cTn id="140" dur="500"/>
                                        <p:tgtEl>
                                          <p:spTgt spid="571"/>
                                        </p:tgtEl>
                                      </p:cBhvr>
                                    </p:animEffect>
                                  </p:childTnLst>
                                </p:cTn>
                              </p:par>
                              <p:par>
                                <p:cTn id="141" presetID="14" presetClass="entr" presetSubtype="10" fill="hold" nodeType="withEffect">
                                  <p:stCondLst>
                                    <p:cond delay="0"/>
                                  </p:stCondLst>
                                  <p:childTnLst>
                                    <p:set>
                                      <p:cBhvr>
                                        <p:cTn id="142" dur="1" fill="hold">
                                          <p:stCondLst>
                                            <p:cond delay="0"/>
                                          </p:stCondLst>
                                        </p:cTn>
                                        <p:tgtEl>
                                          <p:spTgt spid="26626"/>
                                        </p:tgtEl>
                                        <p:attrNameLst>
                                          <p:attrName>style.visibility</p:attrName>
                                        </p:attrNameLst>
                                      </p:cBhvr>
                                      <p:to>
                                        <p:strVal val="visible"/>
                                      </p:to>
                                    </p:set>
                                    <p:animEffect transition="in" filter="randombar(horizontal)">
                                      <p:cBhvr>
                                        <p:cTn id="143" dur="500"/>
                                        <p:tgtEl>
                                          <p:spTgt spid="26626"/>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627"/>
                                        </p:tgtEl>
                                        <p:attrNameLst>
                                          <p:attrName>style.visibility</p:attrName>
                                        </p:attrNameLst>
                                      </p:cBhvr>
                                      <p:to>
                                        <p:strVal val="visible"/>
                                      </p:to>
                                    </p:set>
                                    <p:animEffect transition="in" filter="randombar(horizontal)">
                                      <p:cBhvr>
                                        <p:cTn id="146" dur="500"/>
                                        <p:tgtEl>
                                          <p:spTgt spid="627"/>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279"/>
                                        </p:tgtEl>
                                        <p:attrNameLst>
                                          <p:attrName>style.visibility</p:attrName>
                                        </p:attrNameLst>
                                      </p:cBhvr>
                                      <p:to>
                                        <p:strVal val="visible"/>
                                      </p:to>
                                    </p:set>
                                    <p:animEffect transition="in" filter="randombar(horizontal)">
                                      <p:cBhvr>
                                        <p:cTn id="149" dur="500"/>
                                        <p:tgtEl>
                                          <p:spTgt spid="279"/>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625"/>
                                        </p:tgtEl>
                                        <p:attrNameLst>
                                          <p:attrName>style.visibility</p:attrName>
                                        </p:attrNameLst>
                                      </p:cBhvr>
                                      <p:to>
                                        <p:strVal val="visible"/>
                                      </p:to>
                                    </p:set>
                                    <p:animEffect transition="in" filter="randombar(horizontal)">
                                      <p:cBhvr>
                                        <p:cTn id="152" dur="500"/>
                                        <p:tgtEl>
                                          <p:spTgt spid="625"/>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626"/>
                                        </p:tgtEl>
                                        <p:attrNameLst>
                                          <p:attrName>style.visibility</p:attrName>
                                        </p:attrNameLst>
                                      </p:cBhvr>
                                      <p:to>
                                        <p:strVal val="visible"/>
                                      </p:to>
                                    </p:set>
                                    <p:animEffect transition="in" filter="randombar(horizontal)">
                                      <p:cBhvr>
                                        <p:cTn id="155" dur="500"/>
                                        <p:tgtEl>
                                          <p:spTgt spid="626"/>
                                        </p:tgtEl>
                                      </p:cBhvr>
                                    </p:animEffect>
                                  </p:childTnLst>
                                </p:cTn>
                              </p:par>
                            </p:childTnLst>
                          </p:cTn>
                        </p:par>
                        <p:par>
                          <p:cTn id="156" fill="hold">
                            <p:stCondLst>
                              <p:cond delay="500"/>
                            </p:stCondLst>
                            <p:childTnLst>
                              <p:par>
                                <p:cTn id="157" presetID="10" presetClass="entr" presetSubtype="0" fill="hold" grpId="1" nodeType="afterEffect">
                                  <p:stCondLst>
                                    <p:cond delay="0"/>
                                  </p:stCondLst>
                                  <p:childTnLst>
                                    <p:set>
                                      <p:cBhvr>
                                        <p:cTn id="158" dur="1" fill="hold">
                                          <p:stCondLst>
                                            <p:cond delay="0"/>
                                          </p:stCondLst>
                                        </p:cTn>
                                        <p:tgtEl>
                                          <p:spTgt spid="4"/>
                                        </p:tgtEl>
                                        <p:attrNameLst>
                                          <p:attrName>style.visibility</p:attrName>
                                        </p:attrNameLst>
                                      </p:cBhvr>
                                      <p:to>
                                        <p:strVal val="visible"/>
                                      </p:to>
                                    </p:set>
                                    <p:animEffect transition="in" filter="fade">
                                      <p:cBhvr>
                                        <p:cTn id="159" dur="500"/>
                                        <p:tgtEl>
                                          <p:spTgt spid="4"/>
                                        </p:tgtEl>
                                      </p:cBhvr>
                                    </p:animEffect>
                                  </p:childTnLst>
                                </p:cTn>
                              </p:par>
                            </p:childTnLst>
                          </p:cTn>
                        </p:par>
                        <p:par>
                          <p:cTn id="160" fill="hold">
                            <p:stCondLst>
                              <p:cond delay="1000"/>
                            </p:stCondLst>
                            <p:childTnLst>
                              <p:par>
                                <p:cTn id="161" presetID="35" presetClass="path" presetSubtype="0" accel="50000" decel="50000" fill="hold" nodeType="afterEffect">
                                  <p:stCondLst>
                                    <p:cond delay="0"/>
                                  </p:stCondLst>
                                  <p:childTnLst>
                                    <p:animMotion origin="layout" path="M 4.44444E-6 4.07407E-6 L -0.08907 4.07407E-6 " pathEditMode="relative" rAng="0" ptsTypes="AA">
                                      <p:cBhvr>
                                        <p:cTn id="162" dur="2000" fill="hold"/>
                                        <p:tgtEl>
                                          <p:spTgt spid="766"/>
                                        </p:tgtEl>
                                        <p:attrNameLst>
                                          <p:attrName>ppt_x</p:attrName>
                                          <p:attrName>ppt_y</p:attrName>
                                        </p:attrNameLst>
                                      </p:cBhvr>
                                      <p:rCtr x="-4462" y="0"/>
                                    </p:animMotion>
                                  </p:childTnLst>
                                  <p:subTnLst>
                                    <p:set>
                                      <p:cBhvr override="childStyle">
                                        <p:cTn dur="1" fill="hold" display="0" masterRel="sameClick" afterEffect="1">
                                          <p:stCondLst>
                                            <p:cond evt="end" delay="0">
                                              <p:tn val="161"/>
                                            </p:cond>
                                          </p:stCondLst>
                                        </p:cTn>
                                        <p:tgtEl>
                                          <p:spTgt spid="766"/>
                                        </p:tgtEl>
                                        <p:attrNameLst>
                                          <p:attrName>style.visibility</p:attrName>
                                        </p:attrNameLst>
                                      </p:cBhvr>
                                      <p:to>
                                        <p:strVal val="hidden"/>
                                      </p:to>
                                    </p:set>
                                  </p:subTnLst>
                                </p:cTn>
                              </p:par>
                            </p:childTnLst>
                          </p:cTn>
                        </p:par>
                        <p:par>
                          <p:cTn id="163" fill="hold">
                            <p:stCondLst>
                              <p:cond delay="3000"/>
                            </p:stCondLst>
                            <p:childTnLst>
                              <p:par>
                                <p:cTn id="164" presetID="1" presetClass="exit" presetSubtype="0" fill="hold" grpId="2" nodeType="afterEffect">
                                  <p:stCondLst>
                                    <p:cond delay="0"/>
                                  </p:stCondLst>
                                  <p:childTnLst>
                                    <p:set>
                                      <p:cBhvr>
                                        <p:cTn id="165" dur="1" fill="hold">
                                          <p:stCondLst>
                                            <p:cond delay="0"/>
                                          </p:stCondLst>
                                        </p:cTn>
                                        <p:tgtEl>
                                          <p:spTgt spid="4"/>
                                        </p:tgtEl>
                                        <p:attrNameLst>
                                          <p:attrName>style.visibility</p:attrName>
                                        </p:attrNameLst>
                                      </p:cBhvr>
                                      <p:to>
                                        <p:strVal val="hidden"/>
                                      </p:to>
                                    </p:set>
                                  </p:childTnLst>
                                </p:cTn>
                              </p:par>
                            </p:childTnLst>
                          </p:cTn>
                        </p:par>
                        <p:par>
                          <p:cTn id="166" fill="hold">
                            <p:stCondLst>
                              <p:cond delay="3000"/>
                            </p:stCondLst>
                            <p:childTnLst>
                              <p:par>
                                <p:cTn id="167" presetID="64" presetClass="path" presetSubtype="0" accel="50000" decel="50000" fill="hold" nodeType="afterEffect">
                                  <p:stCondLst>
                                    <p:cond delay="0"/>
                                  </p:stCondLst>
                                  <p:childTnLst>
                                    <p:animMotion origin="layout" path="M 4.44444E-6 2.59259E-6 L 4.44444E-6 -0.02662 " pathEditMode="relative" rAng="0" ptsTypes="AA">
                                      <p:cBhvr>
                                        <p:cTn id="168" dur="2000" fill="hold"/>
                                        <p:tgtEl>
                                          <p:spTgt spid="759"/>
                                        </p:tgtEl>
                                        <p:attrNameLst>
                                          <p:attrName>ppt_x</p:attrName>
                                          <p:attrName>ppt_y</p:attrName>
                                        </p:attrNameLst>
                                      </p:cBhvr>
                                      <p:rCtr x="0" y="-1343"/>
                                    </p:animMotion>
                                  </p:childTnLst>
                                </p:cTn>
                              </p:par>
                              <p:par>
                                <p:cTn id="169" presetID="64" presetClass="path" presetSubtype="0" accel="50000" decel="50000" fill="hold" grpId="1" nodeType="withEffect">
                                  <p:stCondLst>
                                    <p:cond delay="0"/>
                                  </p:stCondLst>
                                  <p:childTnLst>
                                    <p:animMotion origin="layout" path="M 2.5E-6 -4.81481E-6 L 2.5E-6 -0.02824 " pathEditMode="relative" rAng="0" ptsTypes="AA">
                                      <p:cBhvr>
                                        <p:cTn id="170" dur="2000" fill="hold"/>
                                        <p:tgtEl>
                                          <p:spTgt spid="758"/>
                                        </p:tgtEl>
                                        <p:attrNameLst>
                                          <p:attrName>ppt_x</p:attrName>
                                          <p:attrName>ppt_y</p:attrName>
                                        </p:attrNameLst>
                                      </p:cBhvr>
                                      <p:rCtr x="0" y="-1412"/>
                                    </p:animMotion>
                                  </p:childTnLst>
                                </p:cTn>
                              </p:par>
                              <p:par>
                                <p:cTn id="171" presetID="64" presetClass="path" presetSubtype="0" accel="50000" decel="50000" fill="hold" nodeType="withEffect">
                                  <p:stCondLst>
                                    <p:cond delay="0"/>
                                  </p:stCondLst>
                                  <p:childTnLst>
                                    <p:animMotion origin="layout" path="M 0.00052 -0.00092 L 0.00052 -0.02615 " pathEditMode="relative" rAng="0" ptsTypes="AA">
                                      <p:cBhvr>
                                        <p:cTn id="172" dur="2000" fill="hold"/>
                                        <p:tgtEl>
                                          <p:spTgt spid="770"/>
                                        </p:tgtEl>
                                        <p:attrNameLst>
                                          <p:attrName>ppt_x</p:attrName>
                                          <p:attrName>ppt_y</p:attrName>
                                        </p:attrNameLst>
                                      </p:cBhvr>
                                      <p:rCtr x="0" y="-1273"/>
                                    </p:animMotion>
                                  </p:childTnLst>
                                </p:cTn>
                              </p:par>
                              <p:par>
                                <p:cTn id="173" presetID="64" presetClass="path" presetSubtype="0" accel="50000" decel="50000" fill="hold" nodeType="withEffect">
                                  <p:stCondLst>
                                    <p:cond delay="0"/>
                                  </p:stCondLst>
                                  <p:childTnLst>
                                    <p:animMotion origin="layout" path="M 1.94444E-6 -7.40741E-7 L 1.94444E-6 -0.01852 " pathEditMode="relative" rAng="0" ptsTypes="AA">
                                      <p:cBhvr>
                                        <p:cTn id="174" dur="2000" fill="hold"/>
                                        <p:tgtEl>
                                          <p:spTgt spid="785"/>
                                        </p:tgtEl>
                                        <p:attrNameLst>
                                          <p:attrName>ppt_x</p:attrName>
                                          <p:attrName>ppt_y</p:attrName>
                                        </p:attrNameLst>
                                      </p:cBhvr>
                                      <p:rCtr x="0" y="-926"/>
                                    </p:animMotion>
                                  </p:childTnLst>
                                </p:cTn>
                              </p:par>
                            </p:childTnLst>
                          </p:cTn>
                        </p:par>
                        <p:par>
                          <p:cTn id="175" fill="hold">
                            <p:stCondLst>
                              <p:cond delay="5000"/>
                            </p:stCondLst>
                            <p:childTnLst>
                              <p:par>
                                <p:cTn id="176" presetID="10" presetClass="entr" presetSubtype="0" fill="hold" grpId="0" nodeType="afterEffect">
                                  <p:stCondLst>
                                    <p:cond delay="0"/>
                                  </p:stCondLst>
                                  <p:childTnLst>
                                    <p:set>
                                      <p:cBhvr>
                                        <p:cTn id="177" dur="1" fill="hold">
                                          <p:stCondLst>
                                            <p:cond delay="0"/>
                                          </p:stCondLst>
                                        </p:cTn>
                                        <p:tgtEl>
                                          <p:spTgt spid="624"/>
                                        </p:tgtEl>
                                        <p:attrNameLst>
                                          <p:attrName>style.visibility</p:attrName>
                                        </p:attrNameLst>
                                      </p:cBhvr>
                                      <p:to>
                                        <p:strVal val="visible"/>
                                      </p:to>
                                    </p:set>
                                    <p:animEffect transition="in" filter="fade">
                                      <p:cBhvr>
                                        <p:cTn id="178" dur="500"/>
                                        <p:tgtEl>
                                          <p:spTgt spid="624"/>
                                        </p:tgtEl>
                                      </p:cBhvr>
                                    </p:animEffect>
                                  </p:childTnLst>
                                </p:cTn>
                              </p:par>
                            </p:childTnLst>
                          </p:cTn>
                        </p:par>
                        <p:par>
                          <p:cTn id="179" fill="hold">
                            <p:stCondLst>
                              <p:cond delay="5500"/>
                            </p:stCondLst>
                            <p:childTnLst>
                              <p:par>
                                <p:cTn id="180" presetID="35" presetClass="path" presetSubtype="0" accel="50000" decel="50000" fill="hold" nodeType="afterEffect">
                                  <p:stCondLst>
                                    <p:cond delay="0"/>
                                  </p:stCondLst>
                                  <p:childTnLst>
                                    <p:animMotion origin="layout" path="M 4.44444E-6 -0.02847 L -0.08907 -0.02847 " pathEditMode="relative" rAng="0" ptsTypes="AA">
                                      <p:cBhvr>
                                        <p:cTn id="181" dur="2000" fill="hold"/>
                                        <p:tgtEl>
                                          <p:spTgt spid="759"/>
                                        </p:tgtEl>
                                        <p:attrNameLst>
                                          <p:attrName>ppt_x</p:attrName>
                                          <p:attrName>ppt_y</p:attrName>
                                        </p:attrNameLst>
                                      </p:cBhvr>
                                      <p:rCtr x="-4462" y="0"/>
                                    </p:animMotion>
                                  </p:childTnLst>
                                  <p:subTnLst>
                                    <p:set>
                                      <p:cBhvr override="childStyle">
                                        <p:cTn dur="1" fill="hold" display="0" masterRel="sameClick" afterEffect="1">
                                          <p:stCondLst>
                                            <p:cond evt="end" delay="0">
                                              <p:tn val="180"/>
                                            </p:cond>
                                          </p:stCondLst>
                                        </p:cTn>
                                        <p:tgtEl>
                                          <p:spTgt spid="759"/>
                                        </p:tgtEl>
                                        <p:attrNameLst>
                                          <p:attrName>style.visibility</p:attrName>
                                        </p:attrNameLst>
                                      </p:cBhvr>
                                      <p:to>
                                        <p:strVal val="hidden"/>
                                      </p:to>
                                    </p:set>
                                  </p:subTnLst>
                                </p:cTn>
                              </p:par>
                            </p:childTnLst>
                          </p:cTn>
                        </p:par>
                        <p:par>
                          <p:cTn id="182" fill="hold">
                            <p:stCondLst>
                              <p:cond delay="7500"/>
                            </p:stCondLst>
                            <p:childTnLst>
                              <p:par>
                                <p:cTn id="183" presetID="1" presetClass="exit" presetSubtype="0" fill="hold" grpId="1" nodeType="afterEffect">
                                  <p:stCondLst>
                                    <p:cond delay="0"/>
                                  </p:stCondLst>
                                  <p:childTnLst>
                                    <p:set>
                                      <p:cBhvr>
                                        <p:cTn id="184" dur="1" fill="hold">
                                          <p:stCondLst>
                                            <p:cond delay="0"/>
                                          </p:stCondLst>
                                        </p:cTn>
                                        <p:tgtEl>
                                          <p:spTgt spid="624"/>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6" presetClass="entr" presetSubtype="42" fill="hold" grpId="0" nodeType="clickEffect">
                                  <p:stCondLst>
                                    <p:cond delay="0"/>
                                  </p:stCondLst>
                                  <p:childTnLst>
                                    <p:set>
                                      <p:cBhvr>
                                        <p:cTn id="188" dur="1" fill="hold">
                                          <p:stCondLst>
                                            <p:cond delay="0"/>
                                          </p:stCondLst>
                                        </p:cTn>
                                        <p:tgtEl>
                                          <p:spTgt spid="342"/>
                                        </p:tgtEl>
                                        <p:attrNameLst>
                                          <p:attrName>style.visibility</p:attrName>
                                        </p:attrNameLst>
                                      </p:cBhvr>
                                      <p:to>
                                        <p:strVal val="visible"/>
                                      </p:to>
                                    </p:set>
                                    <p:animEffect transition="in" filter="barn(outHorizontal)">
                                      <p:cBhvr>
                                        <p:cTn id="18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p:bldP spid="280" grpId="0"/>
      <p:bldP spid="338" grpId="0" animBg="1"/>
      <p:bldP spid="339" grpId="0"/>
      <p:bldP spid="340" grpId="0" animBg="1"/>
      <p:bldP spid="341" grpId="0"/>
      <p:bldP spid="342" grpId="0" animBg="1"/>
      <p:bldP spid="156" grpId="0"/>
      <p:bldP spid="246" grpId="0"/>
      <p:bldP spid="530" grpId="0" animBg="1"/>
      <p:bldP spid="541" grpId="0" animBg="1"/>
      <p:bldP spid="549" grpId="0" animBg="1"/>
      <p:bldP spid="561" grpId="0" animBg="1"/>
      <p:bldP spid="563" grpId="0" animBg="1"/>
      <p:bldP spid="564" grpId="0" animBg="1"/>
      <p:bldP spid="675" grpId="0" animBg="1"/>
      <p:bldP spid="758" grpId="0" animBg="1"/>
      <p:bldP spid="758" grpId="1" animBg="1"/>
      <p:bldP spid="679" grpId="0" animBg="1"/>
      <p:bldP spid="551" grpId="0" animBg="1"/>
      <p:bldP spid="529" grpId="0" animBg="1"/>
      <p:bldP spid="548" grpId="0" animBg="1"/>
      <p:bldP spid="550" grpId="0" animBg="1"/>
      <p:bldP spid="552" grpId="0" animBg="1"/>
      <p:bldP spid="553" grpId="0" animBg="1"/>
      <p:bldP spid="554" grpId="0" animBg="1"/>
      <p:bldP spid="560" grpId="0" animBg="1"/>
      <p:bldP spid="562" grpId="0" animBg="1"/>
      <p:bldP spid="634" grpId="0" animBg="1"/>
      <p:bldP spid="635" grpId="0" animBg="1"/>
      <p:bldP spid="636" grpId="0" animBg="1"/>
      <p:bldP spid="4" grpId="1" animBg="1"/>
      <p:bldP spid="4" grpId="2" animBg="1"/>
      <p:bldP spid="624" grpId="0" animBg="1"/>
      <p:bldP spid="624" grpId="1" animBg="1"/>
      <p:bldP spid="625" grpId="0"/>
      <p:bldP spid="626" grpId="0"/>
      <p:bldP spid="6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03" y="3460696"/>
            <a:ext cx="3852820" cy="234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443036" y="634336"/>
            <a:ext cx="2444900" cy="369332"/>
          </a:xfrm>
          <a:prstGeom prst="rect">
            <a:avLst/>
          </a:prstGeom>
          <a:noFill/>
        </p:spPr>
        <p:txBody>
          <a:bodyPr wrap="none" rtlCol="0">
            <a:spAutoFit/>
          </a:bodyPr>
          <a:lstStyle/>
          <a:p>
            <a:r>
              <a:rPr lang="ja-JP" altLang="en-US" b="1" dirty="0"/>
              <a:t>作業性に問題はないか</a:t>
            </a:r>
            <a:endParaRPr kumimoji="1" lang="en-US" altLang="ja-JP" b="1" dirty="0"/>
          </a:p>
        </p:txBody>
      </p:sp>
      <p:sp>
        <p:nvSpPr>
          <p:cNvPr id="73" name="テキスト ボックス 72"/>
          <p:cNvSpPr txBox="1"/>
          <p:nvPr/>
        </p:nvSpPr>
        <p:spPr>
          <a:xfrm>
            <a:off x="288925" y="874365"/>
            <a:ext cx="2533066" cy="584775"/>
          </a:xfrm>
          <a:prstGeom prst="rect">
            <a:avLst/>
          </a:prstGeom>
          <a:noFill/>
        </p:spPr>
        <p:txBody>
          <a:bodyPr wrap="none" rtlCol="0">
            <a:spAutoFit/>
          </a:bodyPr>
          <a:lstStyle/>
          <a:p>
            <a:r>
              <a:rPr kumimoji="1" lang="ja-JP" altLang="en-US" sz="1600" dirty="0"/>
              <a:t>①空箱を投入、ストッカから</a:t>
            </a:r>
            <a:endParaRPr lang="en-US" altLang="ja-JP" sz="1600" dirty="0"/>
          </a:p>
          <a:p>
            <a:r>
              <a:rPr kumimoji="1" lang="ja-JP" altLang="en-US" sz="1600" dirty="0"/>
              <a:t>　完成品を台車に引き出す</a:t>
            </a:r>
          </a:p>
        </p:txBody>
      </p:sp>
      <p:sp>
        <p:nvSpPr>
          <p:cNvPr id="252" name="テキスト ボックス 251"/>
          <p:cNvSpPr txBox="1"/>
          <p:nvPr/>
        </p:nvSpPr>
        <p:spPr>
          <a:xfrm>
            <a:off x="4863202" y="781055"/>
            <a:ext cx="2793440" cy="338554"/>
          </a:xfrm>
          <a:prstGeom prst="rect">
            <a:avLst/>
          </a:prstGeom>
          <a:noFill/>
        </p:spPr>
        <p:txBody>
          <a:bodyPr wrap="square" rtlCol="0">
            <a:spAutoFit/>
          </a:bodyPr>
          <a:lstStyle/>
          <a:p>
            <a:r>
              <a:rPr lang="ja-JP" altLang="en-US" sz="1600" dirty="0"/>
              <a:t>②台車をリフタ</a:t>
            </a:r>
            <a:r>
              <a:rPr kumimoji="1" lang="ja-JP" altLang="en-US" sz="1600" dirty="0"/>
              <a:t>まで</a:t>
            </a:r>
            <a:r>
              <a:rPr lang="ja-JP" altLang="en-US" sz="1600" dirty="0"/>
              <a:t>搬送する</a:t>
            </a:r>
            <a:endParaRPr kumimoji="1" lang="en-US" altLang="ja-JP" sz="1600" dirty="0"/>
          </a:p>
        </p:txBody>
      </p:sp>
      <p:sp>
        <p:nvSpPr>
          <p:cNvPr id="698" name="テキスト ボックス 697"/>
          <p:cNvSpPr txBox="1"/>
          <p:nvPr/>
        </p:nvSpPr>
        <p:spPr>
          <a:xfrm>
            <a:off x="4860032" y="1000793"/>
            <a:ext cx="3102744" cy="338554"/>
          </a:xfrm>
          <a:prstGeom prst="rect">
            <a:avLst/>
          </a:prstGeom>
          <a:noFill/>
        </p:spPr>
        <p:txBody>
          <a:bodyPr wrap="square" rtlCol="0">
            <a:spAutoFit/>
          </a:bodyPr>
          <a:lstStyle/>
          <a:p>
            <a:r>
              <a:rPr lang="ja-JP" altLang="en-US" sz="1600" dirty="0"/>
              <a:t>③台車をリフタ横に位置決めする</a:t>
            </a:r>
            <a:endParaRPr lang="en-US" altLang="ja-JP" sz="1600" dirty="0"/>
          </a:p>
        </p:txBody>
      </p:sp>
      <p:sp>
        <p:nvSpPr>
          <p:cNvPr id="913" name="角丸四角形吹き出し 912"/>
          <p:cNvSpPr/>
          <p:nvPr/>
        </p:nvSpPr>
        <p:spPr>
          <a:xfrm>
            <a:off x="5714307" y="4852385"/>
            <a:ext cx="2458415" cy="1087021"/>
          </a:xfrm>
          <a:prstGeom prst="wedgeRoundRectCallout">
            <a:avLst>
              <a:gd name="adj1" fmla="val -55659"/>
              <a:gd name="adj2" fmla="val -134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grpSp>
        <p:nvGrpSpPr>
          <p:cNvPr id="1026" name="グループ化 1025"/>
          <p:cNvGrpSpPr/>
          <p:nvPr/>
        </p:nvGrpSpPr>
        <p:grpSpPr>
          <a:xfrm>
            <a:off x="4706196" y="4606528"/>
            <a:ext cx="972108" cy="1259715"/>
            <a:chOff x="5292808" y="1177507"/>
            <a:chExt cx="879679" cy="1103286"/>
          </a:xfrm>
        </p:grpSpPr>
        <p:sp>
          <p:nvSpPr>
            <p:cNvPr id="1027" name="Line 1434"/>
            <p:cNvSpPr>
              <a:spLocks noChangeShapeType="1"/>
            </p:cNvSpPr>
            <p:nvPr/>
          </p:nvSpPr>
          <p:spPr bwMode="auto">
            <a:xfrm flipV="1">
              <a:off x="5815095" y="1867669"/>
              <a:ext cx="76583" cy="2869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8" name="Freeform 1443"/>
            <p:cNvSpPr>
              <a:spLocks/>
            </p:cNvSpPr>
            <p:nvPr/>
          </p:nvSpPr>
          <p:spPr bwMode="auto">
            <a:xfrm>
              <a:off x="5483231" y="1827505"/>
              <a:ext cx="689256" cy="453288"/>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029" name="Freeform 1444"/>
            <p:cNvSpPr>
              <a:spLocks/>
            </p:cNvSpPr>
            <p:nvPr/>
          </p:nvSpPr>
          <p:spPr bwMode="auto">
            <a:xfrm>
              <a:off x="5699369" y="1873407"/>
              <a:ext cx="124236" cy="130057"/>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0" name="Freeform 1445"/>
            <p:cNvSpPr>
              <a:spLocks/>
            </p:cNvSpPr>
            <p:nvPr/>
          </p:nvSpPr>
          <p:spPr bwMode="auto">
            <a:xfrm>
              <a:off x="5883170" y="1873407"/>
              <a:ext cx="64671" cy="72679"/>
            </a:xfrm>
            <a:custGeom>
              <a:avLst/>
              <a:gdLst>
                <a:gd name="T0" fmla="*/ 0 w 14"/>
                <a:gd name="T1" fmla="*/ 2147483647 h 22"/>
                <a:gd name="T2" fmla="*/ 2147483647 w 14"/>
                <a:gd name="T3" fmla="*/ 2147483647 h 22"/>
                <a:gd name="T4" fmla="*/ 2147483647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0" y="22"/>
                  </a:moveTo>
                  <a:cubicBezTo>
                    <a:pt x="0" y="22"/>
                    <a:pt x="14" y="21"/>
                    <a:pt x="14" y="15"/>
                  </a:cubicBezTo>
                  <a:cubicBezTo>
                    <a:pt x="14" y="9"/>
                    <a:pt x="3" y="0"/>
                    <a:pt x="3"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1" name="Freeform 1446"/>
            <p:cNvSpPr>
              <a:spLocks/>
            </p:cNvSpPr>
            <p:nvPr/>
          </p:nvSpPr>
          <p:spPr bwMode="auto">
            <a:xfrm>
              <a:off x="6015916" y="1909746"/>
              <a:ext cx="59565" cy="76504"/>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2" name="Freeform 1447"/>
            <p:cNvSpPr>
              <a:spLocks/>
            </p:cNvSpPr>
            <p:nvPr/>
          </p:nvSpPr>
          <p:spPr bwMode="auto">
            <a:xfrm>
              <a:off x="5718089" y="2053193"/>
              <a:ext cx="91901" cy="61203"/>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3" name="Freeform 1448"/>
            <p:cNvSpPr>
              <a:spLocks/>
            </p:cNvSpPr>
            <p:nvPr/>
          </p:nvSpPr>
          <p:spPr bwMode="auto">
            <a:xfrm>
              <a:off x="5663629" y="2081881"/>
              <a:ext cx="108919" cy="36340"/>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1034" name="グループ化 1350"/>
            <p:cNvGrpSpPr>
              <a:grpSpLocks/>
            </p:cNvGrpSpPr>
            <p:nvPr/>
          </p:nvGrpSpPr>
          <p:grpSpPr bwMode="auto">
            <a:xfrm flipH="1">
              <a:off x="5292808" y="1268904"/>
              <a:ext cx="789666" cy="684714"/>
              <a:chOff x="11772800" y="3501008"/>
              <a:chExt cx="736600" cy="568325"/>
            </a:xfrm>
          </p:grpSpPr>
          <p:sp>
            <p:nvSpPr>
              <p:cNvPr id="1041" name="Freeform 1363"/>
              <p:cNvSpPr>
                <a:spLocks/>
              </p:cNvSpPr>
              <p:nvPr/>
            </p:nvSpPr>
            <p:spPr bwMode="auto">
              <a:xfrm>
                <a:off x="11801375" y="3647058"/>
                <a:ext cx="638175" cy="422275"/>
              </a:xfrm>
              <a:custGeom>
                <a:avLst/>
                <a:gdLst>
                  <a:gd name="T0" fmla="*/ 2147483647 w 149"/>
                  <a:gd name="T1" fmla="*/ 2147483647 h 154"/>
                  <a:gd name="T2" fmla="*/ 2147483647 w 149"/>
                  <a:gd name="T3" fmla="*/ 2147483647 h 154"/>
                  <a:gd name="T4" fmla="*/ 0 w 149"/>
                  <a:gd name="T5" fmla="*/ 2147483647 h 154"/>
                  <a:gd name="T6" fmla="*/ 2147483647 w 149"/>
                  <a:gd name="T7" fmla="*/ 2147483647 h 154"/>
                  <a:gd name="T8" fmla="*/ 2147483647 w 149"/>
                  <a:gd name="T9" fmla="*/ 2147483647 h 154"/>
                  <a:gd name="T10" fmla="*/ 2147483647 w 149"/>
                  <a:gd name="T11" fmla="*/ 2147483647 h 154"/>
                  <a:gd name="T12" fmla="*/ 2147483647 w 149"/>
                  <a:gd name="T13" fmla="*/ 2147483647 h 154"/>
                  <a:gd name="T14" fmla="*/ 2147483647 w 149"/>
                  <a:gd name="T15" fmla="*/ 2147483647 h 154"/>
                  <a:gd name="T16" fmla="*/ 2147483647 w 149"/>
                  <a:gd name="T17" fmla="*/ 2147483647 h 154"/>
                  <a:gd name="T18" fmla="*/ 2147483647 w 149"/>
                  <a:gd name="T19" fmla="*/ 2147483647 h 154"/>
                  <a:gd name="T20" fmla="*/ 2147483647 w 149"/>
                  <a:gd name="T21" fmla="*/ 0 h 154"/>
                  <a:gd name="T22" fmla="*/ 2147483647 w 149"/>
                  <a:gd name="T23" fmla="*/ 21474836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54">
                    <a:moveTo>
                      <a:pt x="15" y="23"/>
                    </a:moveTo>
                    <a:cubicBezTo>
                      <a:pt x="15" y="23"/>
                      <a:pt x="17" y="49"/>
                      <a:pt x="13" y="62"/>
                    </a:cubicBezTo>
                    <a:cubicBezTo>
                      <a:pt x="9" y="74"/>
                      <a:pt x="0" y="89"/>
                      <a:pt x="0" y="97"/>
                    </a:cubicBezTo>
                    <a:cubicBezTo>
                      <a:pt x="0" y="106"/>
                      <a:pt x="29" y="150"/>
                      <a:pt x="52" y="152"/>
                    </a:cubicBezTo>
                    <a:cubicBezTo>
                      <a:pt x="75" y="154"/>
                      <a:pt x="110" y="129"/>
                      <a:pt x="116" y="111"/>
                    </a:cubicBezTo>
                    <a:cubicBezTo>
                      <a:pt x="116" y="111"/>
                      <a:pt x="138" y="113"/>
                      <a:pt x="144" y="89"/>
                    </a:cubicBezTo>
                    <a:cubicBezTo>
                      <a:pt x="149" y="66"/>
                      <a:pt x="130" y="62"/>
                      <a:pt x="117" y="76"/>
                    </a:cubicBezTo>
                    <a:cubicBezTo>
                      <a:pt x="117" y="76"/>
                      <a:pt x="113" y="61"/>
                      <a:pt x="122" y="50"/>
                    </a:cubicBezTo>
                    <a:cubicBezTo>
                      <a:pt x="122" y="50"/>
                      <a:pt x="97" y="54"/>
                      <a:pt x="91" y="41"/>
                    </a:cubicBezTo>
                    <a:cubicBezTo>
                      <a:pt x="91" y="41"/>
                      <a:pt x="64" y="39"/>
                      <a:pt x="63" y="28"/>
                    </a:cubicBezTo>
                    <a:cubicBezTo>
                      <a:pt x="63" y="28"/>
                      <a:pt x="31" y="32"/>
                      <a:pt x="22" y="0"/>
                    </a:cubicBezTo>
                    <a:lnTo>
                      <a:pt x="15" y="23"/>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42" name="Freeform 1364"/>
              <p:cNvSpPr>
                <a:spLocks/>
              </p:cNvSpPr>
              <p:nvPr/>
            </p:nvSpPr>
            <p:spPr bwMode="auto">
              <a:xfrm>
                <a:off x="11772800" y="3501008"/>
                <a:ext cx="736600" cy="485775"/>
              </a:xfrm>
              <a:custGeom>
                <a:avLst/>
                <a:gdLst>
                  <a:gd name="T0" fmla="*/ 2147483647 w 172"/>
                  <a:gd name="T1" fmla="*/ 2147483647 h 177"/>
                  <a:gd name="T2" fmla="*/ 2147483647 w 172"/>
                  <a:gd name="T3" fmla="*/ 2147483647 h 177"/>
                  <a:gd name="T4" fmla="*/ 2147483647 w 172"/>
                  <a:gd name="T5" fmla="*/ 2147483647 h 177"/>
                  <a:gd name="T6" fmla="*/ 2147483647 w 172"/>
                  <a:gd name="T7" fmla="*/ 2147483647 h 177"/>
                  <a:gd name="T8" fmla="*/ 2147483647 w 172"/>
                  <a:gd name="T9" fmla="*/ 2147483647 h 177"/>
                  <a:gd name="T10" fmla="*/ 2147483647 w 172"/>
                  <a:gd name="T11" fmla="*/ 2147483647 h 177"/>
                  <a:gd name="T12" fmla="*/ 2147483647 w 172"/>
                  <a:gd name="T13" fmla="*/ 2147483647 h 177"/>
                  <a:gd name="T14" fmla="*/ 2147483647 w 172"/>
                  <a:gd name="T15" fmla="*/ 2147483647 h 177"/>
                  <a:gd name="T16" fmla="*/ 2147483647 w 172"/>
                  <a:gd name="T17" fmla="*/ 2147483647 h 177"/>
                  <a:gd name="T18" fmla="*/ 2147483647 w 172"/>
                  <a:gd name="T19" fmla="*/ 2147483647 h 177"/>
                  <a:gd name="T20" fmla="*/ 2147483647 w 172"/>
                  <a:gd name="T21" fmla="*/ 2147483647 h 177"/>
                  <a:gd name="T22" fmla="*/ 2147483647 w 172"/>
                  <a:gd name="T23" fmla="*/ 2147483647 h 177"/>
                  <a:gd name="T24" fmla="*/ 2147483647 w 172"/>
                  <a:gd name="T25" fmla="*/ 2147483647 h 177"/>
                  <a:gd name="T26" fmla="*/ 2147483647 w 172"/>
                  <a:gd name="T27" fmla="*/ 2147483647 h 177"/>
                  <a:gd name="T28" fmla="*/ 2147483647 w 172"/>
                  <a:gd name="T29" fmla="*/ 2147483647 h 177"/>
                  <a:gd name="T30" fmla="*/ 2147483647 w 17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177">
                    <a:moveTo>
                      <a:pt x="155" y="67"/>
                    </a:moveTo>
                    <a:cubicBezTo>
                      <a:pt x="155" y="67"/>
                      <a:pt x="149" y="38"/>
                      <a:pt x="101" y="19"/>
                    </a:cubicBezTo>
                    <a:cubicBezTo>
                      <a:pt x="52" y="0"/>
                      <a:pt x="26" y="23"/>
                      <a:pt x="26" y="23"/>
                    </a:cubicBezTo>
                    <a:cubicBezTo>
                      <a:pt x="9" y="21"/>
                      <a:pt x="7" y="39"/>
                      <a:pt x="7" y="39"/>
                    </a:cubicBezTo>
                    <a:cubicBezTo>
                      <a:pt x="0" y="58"/>
                      <a:pt x="14" y="83"/>
                      <a:pt x="22" y="94"/>
                    </a:cubicBezTo>
                    <a:cubicBezTo>
                      <a:pt x="23" y="84"/>
                      <a:pt x="22" y="76"/>
                      <a:pt x="22" y="76"/>
                    </a:cubicBezTo>
                    <a:cubicBezTo>
                      <a:pt x="29" y="53"/>
                      <a:pt x="29" y="53"/>
                      <a:pt x="29" y="53"/>
                    </a:cubicBezTo>
                    <a:cubicBezTo>
                      <a:pt x="38" y="85"/>
                      <a:pt x="70" y="81"/>
                      <a:pt x="70" y="81"/>
                    </a:cubicBezTo>
                    <a:cubicBezTo>
                      <a:pt x="71" y="92"/>
                      <a:pt x="98" y="94"/>
                      <a:pt x="98" y="94"/>
                    </a:cubicBezTo>
                    <a:cubicBezTo>
                      <a:pt x="104" y="107"/>
                      <a:pt x="129" y="103"/>
                      <a:pt x="129" y="103"/>
                    </a:cubicBezTo>
                    <a:cubicBezTo>
                      <a:pt x="120" y="114"/>
                      <a:pt x="124" y="129"/>
                      <a:pt x="124" y="129"/>
                    </a:cubicBezTo>
                    <a:cubicBezTo>
                      <a:pt x="137" y="115"/>
                      <a:pt x="156" y="119"/>
                      <a:pt x="151" y="142"/>
                    </a:cubicBezTo>
                    <a:cubicBezTo>
                      <a:pt x="145" y="166"/>
                      <a:pt x="123" y="164"/>
                      <a:pt x="123" y="164"/>
                    </a:cubicBezTo>
                    <a:cubicBezTo>
                      <a:pt x="123" y="164"/>
                      <a:pt x="122" y="164"/>
                      <a:pt x="122" y="165"/>
                    </a:cubicBezTo>
                    <a:cubicBezTo>
                      <a:pt x="164" y="177"/>
                      <a:pt x="156" y="121"/>
                      <a:pt x="156" y="121"/>
                    </a:cubicBezTo>
                    <a:cubicBezTo>
                      <a:pt x="172" y="96"/>
                      <a:pt x="155" y="67"/>
                      <a:pt x="155" y="67"/>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043" name="Oval 1365"/>
              <p:cNvSpPr>
                <a:spLocks noChangeArrowheads="1"/>
              </p:cNvSpPr>
              <p:nvPr/>
            </p:nvSpPr>
            <p:spPr bwMode="auto">
              <a:xfrm>
                <a:off x="11969650" y="3813745"/>
                <a:ext cx="20637"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Oval 1366"/>
              <p:cNvSpPr>
                <a:spLocks noChangeArrowheads="1"/>
              </p:cNvSpPr>
              <p:nvPr/>
            </p:nvSpPr>
            <p:spPr bwMode="auto">
              <a:xfrm>
                <a:off x="12037912" y="3821683"/>
                <a:ext cx="20638"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1367"/>
              <p:cNvSpPr>
                <a:spLocks/>
              </p:cNvSpPr>
              <p:nvPr/>
            </p:nvSpPr>
            <p:spPr bwMode="auto">
              <a:xfrm>
                <a:off x="12328425" y="3858195"/>
                <a:ext cx="38100" cy="57150"/>
              </a:xfrm>
              <a:custGeom>
                <a:avLst/>
                <a:gdLst>
                  <a:gd name="T0" fmla="*/ 2147483647 w 9"/>
                  <a:gd name="T1" fmla="*/ 0 h 21"/>
                  <a:gd name="T2" fmla="*/ 0 w 9"/>
                  <a:gd name="T3" fmla="*/ 2147483647 h 21"/>
                  <a:gd name="T4" fmla="*/ 0 60000 65536"/>
                  <a:gd name="T5" fmla="*/ 0 60000 65536"/>
                </a:gdLst>
                <a:ahLst/>
                <a:cxnLst>
                  <a:cxn ang="T4">
                    <a:pos x="T0" y="T1"/>
                  </a:cxn>
                  <a:cxn ang="T5">
                    <a:pos x="T2" y="T3"/>
                  </a:cxn>
                </a:cxnLst>
                <a:rect l="0" t="0" r="r" b="b"/>
                <a:pathLst>
                  <a:path w="9" h="21">
                    <a:moveTo>
                      <a:pt x="9" y="0"/>
                    </a:moveTo>
                    <a:cubicBezTo>
                      <a:pt x="9" y="0"/>
                      <a:pt x="9" y="19"/>
                      <a:pt x="0" y="2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6" name="Line 1368"/>
              <p:cNvSpPr>
                <a:spLocks noChangeShapeType="1"/>
              </p:cNvSpPr>
              <p:nvPr/>
            </p:nvSpPr>
            <p:spPr bwMode="auto">
              <a:xfrm>
                <a:off x="12290325" y="3929633"/>
                <a:ext cx="4762" cy="2381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7" name="Freeform 1369"/>
              <p:cNvSpPr>
                <a:spLocks/>
              </p:cNvSpPr>
              <p:nvPr/>
            </p:nvSpPr>
            <p:spPr bwMode="auto">
              <a:xfrm>
                <a:off x="11969650" y="3723258"/>
                <a:ext cx="28575" cy="65087"/>
              </a:xfrm>
              <a:custGeom>
                <a:avLst/>
                <a:gdLst>
                  <a:gd name="T0" fmla="*/ 2147483647 w 7"/>
                  <a:gd name="T1" fmla="*/ 2147483647 h 24"/>
                  <a:gd name="T2" fmla="*/ 0 w 7"/>
                  <a:gd name="T3" fmla="*/ 0 h 24"/>
                  <a:gd name="T4" fmla="*/ 0 60000 65536"/>
                  <a:gd name="T5" fmla="*/ 0 60000 65536"/>
                </a:gdLst>
                <a:ahLst/>
                <a:cxnLst>
                  <a:cxn ang="T4">
                    <a:pos x="T0" y="T1"/>
                  </a:cxn>
                  <a:cxn ang="T5">
                    <a:pos x="T2" y="T3"/>
                  </a:cxn>
                </a:cxnLst>
                <a:rect l="0" t="0" r="r" b="b"/>
                <a:pathLst>
                  <a:path w="7" h="24">
                    <a:moveTo>
                      <a:pt x="6" y="24"/>
                    </a:moveTo>
                    <a:cubicBezTo>
                      <a:pt x="6" y="24"/>
                      <a:pt x="7" y="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8" name="Freeform 1370"/>
              <p:cNvSpPr>
                <a:spLocks/>
              </p:cNvSpPr>
              <p:nvPr/>
            </p:nvSpPr>
            <p:spPr bwMode="auto">
              <a:xfrm>
                <a:off x="12050612" y="3753420"/>
                <a:ext cx="80963" cy="41275"/>
              </a:xfrm>
              <a:custGeom>
                <a:avLst/>
                <a:gdLst>
                  <a:gd name="T0" fmla="*/ 0 w 19"/>
                  <a:gd name="T1" fmla="*/ 2147483647 h 15"/>
                  <a:gd name="T2" fmla="*/ 2147483647 w 19"/>
                  <a:gd name="T3" fmla="*/ 2147483647 h 15"/>
                  <a:gd name="T4" fmla="*/ 0 60000 65536"/>
                  <a:gd name="T5" fmla="*/ 0 60000 65536"/>
                </a:gdLst>
                <a:ahLst/>
                <a:cxnLst>
                  <a:cxn ang="T4">
                    <a:pos x="T0" y="T1"/>
                  </a:cxn>
                  <a:cxn ang="T5">
                    <a:pos x="T2" y="T3"/>
                  </a:cxn>
                </a:cxnLst>
                <a:rect l="0" t="0" r="r" b="b"/>
                <a:pathLst>
                  <a:path w="19" h="15">
                    <a:moveTo>
                      <a:pt x="0" y="15"/>
                    </a:moveTo>
                    <a:cubicBezTo>
                      <a:pt x="0" y="15"/>
                      <a:pt x="6" y="0"/>
                      <a:pt x="19"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9" name="Oval 1371"/>
              <p:cNvSpPr>
                <a:spLocks noChangeArrowheads="1"/>
              </p:cNvSpPr>
              <p:nvPr/>
            </p:nvSpPr>
            <p:spPr bwMode="auto">
              <a:xfrm>
                <a:off x="11990287" y="3950270"/>
                <a:ext cx="77788" cy="66675"/>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1035" name="グループ化 1351"/>
            <p:cNvGrpSpPr>
              <a:grpSpLocks/>
            </p:cNvGrpSpPr>
            <p:nvPr/>
          </p:nvGrpSpPr>
          <p:grpSpPr bwMode="auto">
            <a:xfrm flipH="1">
              <a:off x="5326844" y="1202081"/>
              <a:ext cx="751041" cy="475972"/>
              <a:chOff x="10979141" y="3571989"/>
              <a:chExt cx="1097217" cy="462540"/>
            </a:xfrm>
          </p:grpSpPr>
          <p:grpSp>
            <p:nvGrpSpPr>
              <p:cNvPr id="1037" name="グループ化 1352"/>
              <p:cNvGrpSpPr>
                <a:grpSpLocks/>
              </p:cNvGrpSpPr>
              <p:nvPr/>
            </p:nvGrpSpPr>
            <p:grpSpPr bwMode="auto">
              <a:xfrm>
                <a:off x="10980712" y="3571989"/>
                <a:ext cx="1095646" cy="462540"/>
                <a:chOff x="12752175" y="3571989"/>
                <a:chExt cx="1095646" cy="462540"/>
              </a:xfrm>
            </p:grpSpPr>
            <p:sp>
              <p:nvSpPr>
                <p:cNvPr id="1039"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0"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8"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6" name="テキスト ボックス 1035"/>
            <p:cNvSpPr txBox="1"/>
            <p:nvPr/>
          </p:nvSpPr>
          <p:spPr>
            <a:xfrm rot="20157645">
              <a:off x="5401498" y="1177507"/>
              <a:ext cx="635606" cy="215646"/>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36" name="テキスト ボックス 135"/>
          <p:cNvSpPr txBox="1"/>
          <p:nvPr/>
        </p:nvSpPr>
        <p:spPr>
          <a:xfrm>
            <a:off x="607847" y="3182183"/>
            <a:ext cx="3422732" cy="307777"/>
          </a:xfrm>
          <a:prstGeom prst="rect">
            <a:avLst/>
          </a:prstGeom>
          <a:noFill/>
        </p:spPr>
        <p:txBody>
          <a:bodyPr wrap="none" rtlCol="0">
            <a:spAutoFit/>
          </a:bodyPr>
          <a:lstStyle/>
          <a:p>
            <a:r>
              <a:rPr lang="ja-JP" altLang="en-US" sz="1400" dirty="0"/>
              <a:t>ＡＳＳＹ外観チェック担当者別要素作業時間</a:t>
            </a:r>
            <a:endParaRPr kumimoji="1" lang="ja-JP" altLang="en-US" sz="1400" dirty="0"/>
          </a:p>
        </p:txBody>
      </p:sp>
      <p:sp>
        <p:nvSpPr>
          <p:cNvPr id="137" name="正方形/長方形 136"/>
          <p:cNvSpPr/>
          <p:nvPr/>
        </p:nvSpPr>
        <p:spPr>
          <a:xfrm>
            <a:off x="162096" y="5724216"/>
            <a:ext cx="4512309"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台車の位置決め時間がばらついている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8" name="テキスト ボックス 137"/>
          <p:cNvSpPr txBox="1"/>
          <p:nvPr/>
        </p:nvSpPr>
        <p:spPr>
          <a:xfrm>
            <a:off x="5003802" y="2132856"/>
            <a:ext cx="2811325" cy="369332"/>
          </a:xfrm>
          <a:prstGeom prst="rect">
            <a:avLst/>
          </a:prstGeom>
          <a:noFill/>
        </p:spPr>
        <p:txBody>
          <a:bodyPr wrap="square" rtlCol="0">
            <a:spAutoFit/>
          </a:bodyPr>
          <a:lstStyle/>
          <a:p>
            <a:r>
              <a:rPr lang="ja-JP" altLang="en-US" dirty="0"/>
              <a:t>みんなの意見・気づき</a:t>
            </a:r>
            <a:endParaRPr lang="ja-JP" altLang="ja-JP" dirty="0"/>
          </a:p>
        </p:txBody>
      </p:sp>
      <p:grpSp>
        <p:nvGrpSpPr>
          <p:cNvPr id="15" name="グループ化 14"/>
          <p:cNvGrpSpPr/>
          <p:nvPr/>
        </p:nvGrpSpPr>
        <p:grpSpPr>
          <a:xfrm>
            <a:off x="7686822" y="3539306"/>
            <a:ext cx="1104834" cy="1271357"/>
            <a:chOff x="9684568" y="3501419"/>
            <a:chExt cx="1104834" cy="1271357"/>
          </a:xfrm>
        </p:grpSpPr>
        <p:grpSp>
          <p:nvGrpSpPr>
            <p:cNvPr id="141" name="グループ化 140"/>
            <p:cNvGrpSpPr/>
            <p:nvPr/>
          </p:nvGrpSpPr>
          <p:grpSpPr>
            <a:xfrm>
              <a:off x="9684568" y="4123655"/>
              <a:ext cx="1104834" cy="649121"/>
              <a:chOff x="4876244" y="4913425"/>
              <a:chExt cx="1556683" cy="884844"/>
            </a:xfrm>
          </p:grpSpPr>
          <p:sp>
            <p:nvSpPr>
              <p:cNvPr id="153" name="Freeform 1376"/>
              <p:cNvSpPr>
                <a:spLocks/>
              </p:cNvSpPr>
              <p:nvPr/>
            </p:nvSpPr>
            <p:spPr bwMode="auto">
              <a:xfrm rot="20907802">
                <a:off x="4876244" y="5076037"/>
                <a:ext cx="453499" cy="30516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4" name="Freeform 1362"/>
              <p:cNvSpPr>
                <a:spLocks/>
              </p:cNvSpPr>
              <p:nvPr/>
            </p:nvSpPr>
            <p:spPr bwMode="auto">
              <a:xfrm rot="20907802">
                <a:off x="5199595" y="5089048"/>
                <a:ext cx="1019744" cy="70922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55" name="Freeform 1372"/>
              <p:cNvSpPr>
                <a:spLocks/>
              </p:cNvSpPr>
              <p:nvPr/>
            </p:nvSpPr>
            <p:spPr bwMode="auto">
              <a:xfrm rot="20907802">
                <a:off x="5569608" y="5173093"/>
                <a:ext cx="217980" cy="138454"/>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6" name="Freeform 1373"/>
              <p:cNvSpPr>
                <a:spLocks/>
              </p:cNvSpPr>
              <p:nvPr/>
            </p:nvSpPr>
            <p:spPr bwMode="auto">
              <a:xfrm rot="20907802">
                <a:off x="5635671" y="5152713"/>
                <a:ext cx="265584" cy="220396"/>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Freeform 1374"/>
              <p:cNvSpPr>
                <a:spLocks/>
              </p:cNvSpPr>
              <p:nvPr/>
            </p:nvSpPr>
            <p:spPr bwMode="auto">
              <a:xfrm rot="20907802">
                <a:off x="5442260" y="5191532"/>
                <a:ext cx="122771" cy="141279"/>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Freeform 1375"/>
              <p:cNvSpPr>
                <a:spLocks/>
              </p:cNvSpPr>
              <p:nvPr/>
            </p:nvSpPr>
            <p:spPr bwMode="auto">
              <a:xfrm rot="20907802">
                <a:off x="5499000" y="5387134"/>
                <a:ext cx="60133" cy="3673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377"/>
              <p:cNvSpPr>
                <a:spLocks/>
              </p:cNvSpPr>
              <p:nvPr/>
            </p:nvSpPr>
            <p:spPr bwMode="auto">
              <a:xfrm rot="20907802">
                <a:off x="4955989" y="5264241"/>
                <a:ext cx="62638" cy="48035"/>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Freeform 1378"/>
              <p:cNvSpPr>
                <a:spLocks/>
              </p:cNvSpPr>
              <p:nvPr/>
            </p:nvSpPr>
            <p:spPr bwMode="auto">
              <a:xfrm rot="20907802">
                <a:off x="5064474" y="5205709"/>
                <a:ext cx="82683" cy="7346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Line 1379"/>
              <p:cNvSpPr>
                <a:spLocks noChangeShapeType="1"/>
              </p:cNvSpPr>
              <p:nvPr/>
            </p:nvSpPr>
            <p:spPr bwMode="auto">
              <a:xfrm rot="20907802" flipH="1">
                <a:off x="5029695" y="5284629"/>
                <a:ext cx="55122" cy="5368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2" name="Freeform 1376"/>
              <p:cNvSpPr>
                <a:spLocks/>
              </p:cNvSpPr>
              <p:nvPr/>
            </p:nvSpPr>
            <p:spPr bwMode="auto">
              <a:xfrm rot="21382571" flipH="1">
                <a:off x="5855597" y="4913425"/>
                <a:ext cx="577330" cy="352337"/>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cxnSp>
            <p:nvCxnSpPr>
              <p:cNvPr id="163" name="直線コネクタ 162"/>
              <p:cNvCxnSpPr/>
              <p:nvPr/>
            </p:nvCxnSpPr>
            <p:spPr>
              <a:xfrm rot="20907802" flipH="1" flipV="1">
                <a:off x="6165973" y="5073929"/>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rot="20907802" flipH="1" flipV="1">
                <a:off x="6074384" y="5120048"/>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 name="Freeform 696"/>
            <p:cNvSpPr>
              <a:spLocks/>
            </p:cNvSpPr>
            <p:nvPr/>
          </p:nvSpPr>
          <p:spPr bwMode="auto">
            <a:xfrm rot="20405853">
              <a:off x="9834444" y="3601558"/>
              <a:ext cx="708682" cy="69977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143" name="Freeform 697"/>
            <p:cNvSpPr>
              <a:spLocks/>
            </p:cNvSpPr>
            <p:nvPr/>
          </p:nvSpPr>
          <p:spPr bwMode="auto">
            <a:xfrm rot="20405853">
              <a:off x="9894640" y="3734714"/>
              <a:ext cx="524291" cy="64146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144" name="Freeform 701"/>
            <p:cNvSpPr>
              <a:spLocks/>
            </p:cNvSpPr>
            <p:nvPr/>
          </p:nvSpPr>
          <p:spPr bwMode="auto">
            <a:xfrm rot="19915151" flipV="1">
              <a:off x="10133225" y="3873635"/>
              <a:ext cx="89907" cy="7127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702"/>
            <p:cNvSpPr>
              <a:spLocks/>
            </p:cNvSpPr>
            <p:nvPr/>
          </p:nvSpPr>
          <p:spPr bwMode="auto">
            <a:xfrm rot="19915151" flipV="1">
              <a:off x="9953636" y="3977693"/>
              <a:ext cx="86876" cy="520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Oval 1366"/>
            <p:cNvSpPr>
              <a:spLocks noChangeArrowheads="1"/>
            </p:cNvSpPr>
            <p:nvPr/>
          </p:nvSpPr>
          <p:spPr bwMode="auto">
            <a:xfrm rot="21247896" flipH="1">
              <a:off x="10160816" y="3981581"/>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Freeform 370"/>
            <p:cNvSpPr>
              <a:spLocks/>
            </p:cNvSpPr>
            <p:nvPr/>
          </p:nvSpPr>
          <p:spPr bwMode="auto">
            <a:xfrm rot="20405853">
              <a:off x="10411179" y="3501419"/>
              <a:ext cx="72179" cy="338320"/>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Freeform 371"/>
            <p:cNvSpPr>
              <a:spLocks/>
            </p:cNvSpPr>
            <p:nvPr/>
          </p:nvSpPr>
          <p:spPr bwMode="auto">
            <a:xfrm rot="20405853">
              <a:off x="9685505" y="3506133"/>
              <a:ext cx="745852" cy="410016"/>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Freeform 372"/>
            <p:cNvSpPr>
              <a:spLocks/>
            </p:cNvSpPr>
            <p:nvPr/>
          </p:nvSpPr>
          <p:spPr bwMode="auto">
            <a:xfrm rot="20405853">
              <a:off x="9707206" y="3768809"/>
              <a:ext cx="769913" cy="15011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テキスト ボックス 149"/>
            <p:cNvSpPr txBox="1"/>
            <p:nvPr/>
          </p:nvSpPr>
          <p:spPr>
            <a:xfrm rot="20405853">
              <a:off x="9688834" y="3532143"/>
              <a:ext cx="765096" cy="261610"/>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600" i="1" dirty="0">
                <a:solidFill>
                  <a:srgbClr val="FF0000"/>
                </a:solidFill>
                <a:latin typeface="Nyala" panose="02000504070300020003" pitchFamily="2" charset="0"/>
                <a:cs typeface="Verdana" panose="020B0604030504040204" pitchFamily="34" charset="0"/>
              </a:endParaRPr>
            </a:p>
          </p:txBody>
        </p:sp>
        <p:sp>
          <p:nvSpPr>
            <p:cNvPr id="151" name="Oval 1366"/>
            <p:cNvSpPr>
              <a:spLocks noChangeArrowheads="1"/>
            </p:cNvSpPr>
            <p:nvPr/>
          </p:nvSpPr>
          <p:spPr bwMode="auto">
            <a:xfrm rot="395196" flipH="1">
              <a:off x="10035006" y="4029873"/>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Oval 1371"/>
            <p:cNvSpPr>
              <a:spLocks noChangeArrowheads="1"/>
            </p:cNvSpPr>
            <p:nvPr/>
          </p:nvSpPr>
          <p:spPr bwMode="auto">
            <a:xfrm rot="245351">
              <a:off x="10152115" y="4197428"/>
              <a:ext cx="78969" cy="77833"/>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165" name="角丸四角形吹き出し 164"/>
          <p:cNvSpPr/>
          <p:nvPr/>
        </p:nvSpPr>
        <p:spPr>
          <a:xfrm>
            <a:off x="5508104" y="3657690"/>
            <a:ext cx="2167175" cy="860447"/>
          </a:xfrm>
          <a:prstGeom prst="wedgeRoundRectCallout">
            <a:avLst>
              <a:gd name="adj1" fmla="val 59847"/>
              <a:gd name="adj2" fmla="val 1719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sp>
        <p:nvSpPr>
          <p:cNvPr id="166" name="テキスト ボックス 165"/>
          <p:cNvSpPr txBox="1"/>
          <p:nvPr/>
        </p:nvSpPr>
        <p:spPr>
          <a:xfrm>
            <a:off x="5538194" y="3675565"/>
            <a:ext cx="2263730" cy="830997"/>
          </a:xfrm>
          <a:prstGeom prst="rect">
            <a:avLst/>
          </a:prstGeom>
          <a:noFill/>
        </p:spPr>
        <p:txBody>
          <a:bodyPr wrap="square" rtlCol="0">
            <a:spAutoFit/>
          </a:bodyPr>
          <a:lstStyle/>
          <a:p>
            <a:r>
              <a:rPr lang="ja-JP" altLang="en-US" sz="1600" dirty="0"/>
              <a:t>台車の位置決めが</a:t>
            </a:r>
            <a:endParaRPr lang="en-US" altLang="ja-JP" sz="1600" dirty="0"/>
          </a:p>
          <a:p>
            <a:r>
              <a:rPr lang="ja-JP" altLang="en-US" sz="1600" dirty="0"/>
              <a:t>なかなか合わないから</a:t>
            </a:r>
            <a:endParaRPr lang="en-US" altLang="ja-JP" sz="1600" dirty="0"/>
          </a:p>
          <a:p>
            <a:r>
              <a:rPr lang="ja-JP" altLang="en-US" sz="1600" dirty="0"/>
              <a:t>難しい</a:t>
            </a:r>
            <a:endParaRPr lang="en-US" altLang="ja-JP" sz="1600" dirty="0"/>
          </a:p>
        </p:txBody>
      </p:sp>
      <p:sp>
        <p:nvSpPr>
          <p:cNvPr id="914" name="テキスト ボックス 913"/>
          <p:cNvSpPr txBox="1"/>
          <p:nvPr/>
        </p:nvSpPr>
        <p:spPr>
          <a:xfrm>
            <a:off x="5727806" y="4899578"/>
            <a:ext cx="2614010" cy="1077218"/>
          </a:xfrm>
          <a:prstGeom prst="rect">
            <a:avLst/>
          </a:prstGeom>
          <a:noFill/>
        </p:spPr>
        <p:txBody>
          <a:bodyPr wrap="square" rtlCol="0">
            <a:spAutoFit/>
          </a:bodyPr>
          <a:lstStyle/>
          <a:p>
            <a:r>
              <a:rPr lang="ja-JP" altLang="en-US" sz="1600" dirty="0"/>
              <a:t>見ていて気づいたんだけど</a:t>
            </a:r>
            <a:endParaRPr lang="en-US" altLang="ja-JP" sz="1600" dirty="0"/>
          </a:p>
          <a:p>
            <a:r>
              <a:rPr lang="ja-JP" altLang="en-US" sz="1600" dirty="0"/>
              <a:t>同じ人でも毎回、台車の行き帰りの動線がばらついているよ</a:t>
            </a:r>
            <a:endParaRPr lang="en-US" altLang="ja-JP" sz="1600" dirty="0"/>
          </a:p>
        </p:txBody>
      </p:sp>
      <p:sp>
        <p:nvSpPr>
          <p:cNvPr id="120" name="Text Box 879"/>
          <p:cNvSpPr txBox="1">
            <a:spLocks noChangeArrowheads="1"/>
          </p:cNvSpPr>
          <p:nvPr/>
        </p:nvSpPr>
        <p:spPr bwMode="auto">
          <a:xfrm>
            <a:off x="5220072" y="578551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sp>
        <p:nvSpPr>
          <p:cNvPr id="124" name="Text Box 880"/>
          <p:cNvSpPr txBox="1">
            <a:spLocks noChangeArrowheads="1"/>
          </p:cNvSpPr>
          <p:nvPr/>
        </p:nvSpPr>
        <p:spPr bwMode="auto">
          <a:xfrm>
            <a:off x="7886118" y="4570127"/>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33" name="正方形/長方形 132"/>
          <p:cNvSpPr/>
          <p:nvPr/>
        </p:nvSpPr>
        <p:spPr>
          <a:xfrm rot="8040868">
            <a:off x="2867909" y="2752681"/>
            <a:ext cx="176996" cy="1545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直方体 233"/>
          <p:cNvSpPr>
            <a:spLocks noChangeArrowheads="1"/>
          </p:cNvSpPr>
          <p:nvPr/>
        </p:nvSpPr>
        <p:spPr bwMode="auto">
          <a:xfrm>
            <a:off x="2096518" y="2029443"/>
            <a:ext cx="947294" cy="80285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39" name="正方形/長方形 21"/>
          <p:cNvSpPr>
            <a:spLocks noChangeArrowheads="1"/>
          </p:cNvSpPr>
          <p:nvPr/>
        </p:nvSpPr>
        <p:spPr bwMode="auto">
          <a:xfrm>
            <a:off x="484338" y="2834049"/>
            <a:ext cx="2378077" cy="163135"/>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67" name="平行四辺形 288"/>
          <p:cNvSpPr>
            <a:spLocks noChangeArrowheads="1"/>
          </p:cNvSpPr>
          <p:nvPr/>
        </p:nvSpPr>
        <p:spPr bwMode="auto">
          <a:xfrm rot="5400000" flipH="1">
            <a:off x="2577350" y="2362589"/>
            <a:ext cx="755082" cy="149385"/>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69" name="直方体 7"/>
          <p:cNvSpPr>
            <a:spLocks noChangeArrowheads="1"/>
          </p:cNvSpPr>
          <p:nvPr/>
        </p:nvSpPr>
        <p:spPr bwMode="auto">
          <a:xfrm>
            <a:off x="484338" y="1411278"/>
            <a:ext cx="2555917" cy="792953"/>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70" name="平行四辺形 8"/>
          <p:cNvSpPr>
            <a:spLocks noChangeArrowheads="1"/>
          </p:cNvSpPr>
          <p:nvPr/>
        </p:nvSpPr>
        <p:spPr bwMode="auto">
          <a:xfrm rot="5400000" flipH="1">
            <a:off x="2575572" y="1733936"/>
            <a:ext cx="755082" cy="149385"/>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71" name="グループ化 12"/>
          <p:cNvGrpSpPr>
            <a:grpSpLocks/>
          </p:cNvGrpSpPr>
          <p:nvPr/>
        </p:nvGrpSpPr>
        <p:grpSpPr bwMode="auto">
          <a:xfrm>
            <a:off x="2869528" y="2667418"/>
            <a:ext cx="152349" cy="49523"/>
            <a:chOff x="6584462" y="3663520"/>
            <a:chExt cx="407290" cy="134758"/>
          </a:xfrm>
        </p:grpSpPr>
        <p:sp>
          <p:nvSpPr>
            <p:cNvPr id="296" name="直方体 295"/>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7" name="フローチャート : 直接アクセス記憶 296"/>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8" name="フローチャート : 直接アクセス記憶 297"/>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9" name="フローチャート : 直接アクセス記憶 298"/>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0" name="フローチャート : 直接アクセス記憶 299"/>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1" name="正方形/長方形 300"/>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72" name="グループ化 88"/>
          <p:cNvGrpSpPr>
            <a:grpSpLocks/>
          </p:cNvGrpSpPr>
          <p:nvPr/>
        </p:nvGrpSpPr>
        <p:grpSpPr bwMode="auto">
          <a:xfrm>
            <a:off x="2743262" y="2741412"/>
            <a:ext cx="204516" cy="50688"/>
            <a:chOff x="6890401" y="5072404"/>
            <a:chExt cx="552609" cy="142496"/>
          </a:xfrm>
        </p:grpSpPr>
        <p:sp>
          <p:nvSpPr>
            <p:cNvPr id="288" name="直方体 287"/>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9" name="フローチャート : 直接アクセス記憶 288"/>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0" name="フローチャート : 直接アクセス記憶 289"/>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1" name="フローチャート : 直接アクセス記憶 290"/>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2" name="フローチャート : 直接アクセス記憶 291"/>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3" name="フローチャート : 直接アクセス記憶 292"/>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4" name="フローチャート : 直接アクセス記憶 293"/>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5" name="正方形/長方形 294"/>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73" name="正方形/長方形 18"/>
          <p:cNvSpPr>
            <a:spLocks noChangeArrowheads="1"/>
          </p:cNvSpPr>
          <p:nvPr/>
        </p:nvSpPr>
        <p:spPr bwMode="auto">
          <a:xfrm>
            <a:off x="2715993" y="2604494"/>
            <a:ext cx="143458" cy="207997"/>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74" name="平行四辺形 358"/>
          <p:cNvSpPr>
            <a:spLocks noChangeArrowheads="1"/>
          </p:cNvSpPr>
          <p:nvPr/>
        </p:nvSpPr>
        <p:spPr bwMode="auto">
          <a:xfrm rot="5400000" flipH="1">
            <a:off x="2783002" y="2732286"/>
            <a:ext cx="342001" cy="180804"/>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75" name="直線コネクタ 20"/>
          <p:cNvCxnSpPr>
            <a:cxnSpLocks noChangeShapeType="1"/>
          </p:cNvCxnSpPr>
          <p:nvPr/>
        </p:nvCxnSpPr>
        <p:spPr bwMode="auto">
          <a:xfrm flipH="1">
            <a:off x="2877828" y="2507196"/>
            <a:ext cx="593"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363"/>
          <p:cNvCxnSpPr>
            <a:cxnSpLocks noChangeShapeType="1"/>
          </p:cNvCxnSpPr>
          <p:nvPr/>
        </p:nvCxnSpPr>
        <p:spPr bwMode="auto">
          <a:xfrm flipH="1">
            <a:off x="2863007" y="2518266"/>
            <a:ext cx="593"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7" name="グループ化 365"/>
          <p:cNvGrpSpPr>
            <a:grpSpLocks/>
          </p:cNvGrpSpPr>
          <p:nvPr/>
        </p:nvGrpSpPr>
        <p:grpSpPr bwMode="auto">
          <a:xfrm>
            <a:off x="2864786" y="2035852"/>
            <a:ext cx="151757" cy="49523"/>
            <a:chOff x="6584462" y="3663520"/>
            <a:chExt cx="407290" cy="134758"/>
          </a:xfrm>
        </p:grpSpPr>
        <p:sp>
          <p:nvSpPr>
            <p:cNvPr id="282" name="直方体 28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3" name="フローチャート : 直接アクセス記憶 28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4" name="フローチャート : 直接アクセス記憶 28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5" name="フローチャート : 直接アクセス記憶 28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6" name="フローチャート : 直接アクセス記憶 28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7" name="正方形/長方形 28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91" name="グループ化 88"/>
          <p:cNvGrpSpPr>
            <a:grpSpLocks/>
          </p:cNvGrpSpPr>
          <p:nvPr/>
        </p:nvGrpSpPr>
        <p:grpSpPr bwMode="auto">
          <a:xfrm>
            <a:off x="2737927" y="2109846"/>
            <a:ext cx="205109" cy="50688"/>
            <a:chOff x="6890401" y="5072404"/>
            <a:chExt cx="552609" cy="142496"/>
          </a:xfrm>
        </p:grpSpPr>
        <p:sp>
          <p:nvSpPr>
            <p:cNvPr id="274" name="直方体 273"/>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5" name="フローチャート : 直接アクセス記憶 274"/>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6" name="フローチャート : 直接アクセス記憶 275"/>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7" name="フローチャート : 直接アクセス記憶 27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8" name="フローチャート : 直接アクセス記憶 27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9" name="フローチャート : 直接アクセス記憶 27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0" name="フローチャート : 直接アクセス記憶 279"/>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1" name="正方形/長方形 280"/>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2" name="正方形/長方形 32"/>
          <p:cNvSpPr>
            <a:spLocks noChangeArrowheads="1"/>
          </p:cNvSpPr>
          <p:nvPr/>
        </p:nvSpPr>
        <p:spPr bwMode="auto">
          <a:xfrm>
            <a:off x="2735556" y="2011965"/>
            <a:ext cx="116189" cy="16546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93" name="直線コネクタ 385"/>
          <p:cNvCxnSpPr>
            <a:cxnSpLocks noChangeShapeType="1"/>
          </p:cNvCxnSpPr>
          <p:nvPr/>
        </p:nvCxnSpPr>
        <p:spPr bwMode="auto">
          <a:xfrm flipH="1">
            <a:off x="2860044" y="1893692"/>
            <a:ext cx="593"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コネクタ 386"/>
          <p:cNvCxnSpPr>
            <a:cxnSpLocks noChangeShapeType="1"/>
          </p:cNvCxnSpPr>
          <p:nvPr/>
        </p:nvCxnSpPr>
        <p:spPr bwMode="auto">
          <a:xfrm flipH="1">
            <a:off x="2877828" y="1869221"/>
            <a:ext cx="593"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34"/>
          <p:cNvCxnSpPr>
            <a:cxnSpLocks noChangeShapeType="1"/>
          </p:cNvCxnSpPr>
          <p:nvPr/>
        </p:nvCxnSpPr>
        <p:spPr bwMode="auto">
          <a:xfrm>
            <a:off x="2095332" y="1586728"/>
            <a:ext cx="1778" cy="81501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391"/>
          <p:cNvCxnSpPr>
            <a:cxnSpLocks noChangeShapeType="1"/>
          </p:cNvCxnSpPr>
          <p:nvPr/>
        </p:nvCxnSpPr>
        <p:spPr bwMode="auto">
          <a:xfrm flipH="1">
            <a:off x="2096444" y="1411278"/>
            <a:ext cx="179567" cy="175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正方形/長方形 196"/>
          <p:cNvSpPr/>
          <p:nvPr/>
        </p:nvSpPr>
        <p:spPr bwMode="auto">
          <a:xfrm>
            <a:off x="484338" y="2212829"/>
            <a:ext cx="2376353" cy="62388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98" name="グループ化 1"/>
          <p:cNvGrpSpPr>
            <a:grpSpLocks/>
          </p:cNvGrpSpPr>
          <p:nvPr/>
        </p:nvGrpSpPr>
        <p:grpSpPr bwMode="auto">
          <a:xfrm>
            <a:off x="2095332" y="1414167"/>
            <a:ext cx="943435" cy="1587308"/>
            <a:chOff x="3284538" y="260350"/>
            <a:chExt cx="2541586" cy="4321175"/>
          </a:xfrm>
        </p:grpSpPr>
        <p:sp>
          <p:nvSpPr>
            <p:cNvPr id="225"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6" name="正方形/長方形 21"/>
            <p:cNvSpPr>
              <a:spLocks noChangeArrowheads="1"/>
            </p:cNvSpPr>
            <p:nvPr/>
          </p:nvSpPr>
          <p:spPr bwMode="auto">
            <a:xfrm>
              <a:off x="3287713" y="4137025"/>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7"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28"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229"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30" name="グループ化 12"/>
            <p:cNvGrpSpPr>
              <a:grpSpLocks/>
            </p:cNvGrpSpPr>
            <p:nvPr/>
          </p:nvGrpSpPr>
          <p:grpSpPr bwMode="auto">
            <a:xfrm>
              <a:off x="5357812" y="3683000"/>
              <a:ext cx="407987" cy="134938"/>
              <a:chOff x="6584462" y="3663520"/>
              <a:chExt cx="407290" cy="134758"/>
            </a:xfrm>
          </p:grpSpPr>
          <p:sp>
            <p:nvSpPr>
              <p:cNvPr id="268" name="直方体 267"/>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9" name="フローチャート : 直接アクセス記憶 268"/>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0" name="フローチャート : 直接アクセス記憶 269"/>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1" name="フローチャート : 直接アクセス記憶 270"/>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2" name="フローチャート : 直接アクセス記憶 271"/>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3" name="正方形/長方形 272"/>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1" name="グループ化 88"/>
            <p:cNvGrpSpPr>
              <a:grpSpLocks/>
            </p:cNvGrpSpPr>
            <p:nvPr/>
          </p:nvGrpSpPr>
          <p:grpSpPr bwMode="auto">
            <a:xfrm>
              <a:off x="5019674" y="3884614"/>
              <a:ext cx="547688" cy="138112"/>
              <a:chOff x="6890401" y="5072404"/>
              <a:chExt cx="552609" cy="142496"/>
            </a:xfrm>
          </p:grpSpPr>
          <p:sp>
            <p:nvSpPr>
              <p:cNvPr id="260" name="直方体 259"/>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1" name="フローチャート : 直接アクセス記憶 260"/>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2" name="フローチャート : 直接アクセス記憶 261"/>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3" name="フローチャート : 直接アクセス記憶 262"/>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4" name="フローチャート : 直接アクセス記憶 263"/>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5" name="フローチャート : 直接アクセス記憶 264"/>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6" name="フローチャート : 直接アクセス記憶 265"/>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7" name="正方形/長方形 266"/>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2"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233"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234"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 name="グループ化 365"/>
            <p:cNvGrpSpPr>
              <a:grpSpLocks/>
            </p:cNvGrpSpPr>
            <p:nvPr/>
          </p:nvGrpSpPr>
          <p:grpSpPr bwMode="auto">
            <a:xfrm>
              <a:off x="5345112" y="1962150"/>
              <a:ext cx="406400" cy="134938"/>
              <a:chOff x="6584462" y="3663520"/>
              <a:chExt cx="407290" cy="134758"/>
            </a:xfrm>
          </p:grpSpPr>
          <p:sp>
            <p:nvSpPr>
              <p:cNvPr id="254" name="直方体 253"/>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5" name="フローチャート : 直接アクセス記憶 254"/>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6" name="フローチャート : 直接アクセス記憶 255"/>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7" name="フローチャート : 直接アクセス記憶 256"/>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8" name="フローチャート : 直接アクセス記憶 257"/>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9" name="正方形/長方形 258"/>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7" name="グループ化 88"/>
            <p:cNvGrpSpPr>
              <a:grpSpLocks/>
            </p:cNvGrpSpPr>
            <p:nvPr/>
          </p:nvGrpSpPr>
          <p:grpSpPr bwMode="auto">
            <a:xfrm>
              <a:off x="5005387" y="2163763"/>
              <a:ext cx="549275" cy="138112"/>
              <a:chOff x="6890401" y="5072404"/>
              <a:chExt cx="552609" cy="142496"/>
            </a:xfrm>
          </p:grpSpPr>
          <p:sp>
            <p:nvSpPr>
              <p:cNvPr id="243" name="直方体 24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4" name="フローチャート : 直接アクセス記憶 24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5" name="フローチャート : 直接アクセス記憶 24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6" name="フローチャート : 直接アクセス記憶 245"/>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7" name="フローチャート : 直接アクセス記憶 246"/>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8" name="フローチャート : 直接アクセス記憶 247"/>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9" name="フローチャート : 直接アクセス記憶 248"/>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3" name="正方形/長方形 252"/>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8"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239"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2" name="グループ化 301"/>
          <p:cNvGrpSpPr/>
          <p:nvPr/>
        </p:nvGrpSpPr>
        <p:grpSpPr>
          <a:xfrm>
            <a:off x="343666" y="1926866"/>
            <a:ext cx="1148783" cy="1259700"/>
            <a:chOff x="5028518" y="2191336"/>
            <a:chExt cx="2870991" cy="3846473"/>
          </a:xfrm>
        </p:grpSpPr>
        <p:sp>
          <p:nvSpPr>
            <p:cNvPr id="303" name="直方体 30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5" name="グループ化 304"/>
            <p:cNvGrpSpPr/>
            <p:nvPr/>
          </p:nvGrpSpPr>
          <p:grpSpPr>
            <a:xfrm>
              <a:off x="5059850" y="2201134"/>
              <a:ext cx="2839659" cy="3836675"/>
              <a:chOff x="5059850" y="2201134"/>
              <a:chExt cx="2839659" cy="3836675"/>
            </a:xfrm>
          </p:grpSpPr>
          <p:sp>
            <p:nvSpPr>
              <p:cNvPr id="320" name="正方形/長方形 31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平行四辺形 32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6" name="正方形/長方形 30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直方体 313"/>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平行四辺形 31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直方体 31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直方体 31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ローチャート : 直接アクセス記憶 31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9" name="正方形/長方形 328"/>
          <p:cNvSpPr/>
          <p:nvPr/>
        </p:nvSpPr>
        <p:spPr>
          <a:xfrm rot="8040868">
            <a:off x="2935079" y="2727491"/>
            <a:ext cx="165076"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3076213" y="2581386"/>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bwMode="auto">
          <a:xfrm rot="5400000">
            <a:off x="2840737" y="2432966"/>
            <a:ext cx="479445" cy="1825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正方形/長方形 331"/>
          <p:cNvSpPr/>
          <p:nvPr/>
        </p:nvSpPr>
        <p:spPr>
          <a:xfrm rot="8040868">
            <a:off x="3068244" y="2179488"/>
            <a:ext cx="70183"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3" name="グループ化 332"/>
          <p:cNvGrpSpPr/>
          <p:nvPr/>
        </p:nvGrpSpPr>
        <p:grpSpPr>
          <a:xfrm>
            <a:off x="3601547" y="2709762"/>
            <a:ext cx="109025" cy="99904"/>
            <a:chOff x="3910231" y="5138394"/>
            <a:chExt cx="301729" cy="315214"/>
          </a:xfrm>
        </p:grpSpPr>
        <p:sp>
          <p:nvSpPr>
            <p:cNvPr id="418" name="フローチャート : 結合子 41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フローチャート : 結合子 41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フローチャート : 結合子 41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フローチャート: 手作業 420"/>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正方形/長方形 333"/>
          <p:cNvSpPr/>
          <p:nvPr/>
        </p:nvSpPr>
        <p:spPr>
          <a:xfrm rot="8040868">
            <a:off x="3716024" y="2179353"/>
            <a:ext cx="70183"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5" name="グループ化 334"/>
          <p:cNvGrpSpPr/>
          <p:nvPr/>
        </p:nvGrpSpPr>
        <p:grpSpPr>
          <a:xfrm>
            <a:off x="2982820" y="2797609"/>
            <a:ext cx="109025" cy="101136"/>
            <a:chOff x="999802" y="4983409"/>
            <a:chExt cx="301729" cy="319103"/>
          </a:xfrm>
        </p:grpSpPr>
        <p:grpSp>
          <p:nvGrpSpPr>
            <p:cNvPr id="413" name="グループ化 412"/>
            <p:cNvGrpSpPr/>
            <p:nvPr/>
          </p:nvGrpSpPr>
          <p:grpSpPr>
            <a:xfrm>
              <a:off x="999802" y="4988192"/>
              <a:ext cx="301729" cy="314320"/>
              <a:chOff x="2792769" y="4986888"/>
              <a:chExt cx="301729" cy="314320"/>
            </a:xfrm>
          </p:grpSpPr>
          <p:sp>
            <p:nvSpPr>
              <p:cNvPr id="415" name="フローチャート : 結合子 41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フローチャート : 結合子 41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フローチャート : 結合子 41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4" name="フローチャート: 手作業 41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6" name="正方形/長方形 335"/>
          <p:cNvSpPr/>
          <p:nvPr/>
        </p:nvSpPr>
        <p:spPr>
          <a:xfrm>
            <a:off x="2999058" y="2749168"/>
            <a:ext cx="629929" cy="1479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rot="5400000">
            <a:off x="3485963" y="2433469"/>
            <a:ext cx="479350"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2962682" y="2787567"/>
            <a:ext cx="64850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rot="5400000">
            <a:off x="2903396" y="2740908"/>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平行四辺形 339"/>
          <p:cNvSpPr/>
          <p:nvPr/>
        </p:nvSpPr>
        <p:spPr>
          <a:xfrm>
            <a:off x="3512547" y="2748029"/>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平行四辺形 340"/>
          <p:cNvSpPr/>
          <p:nvPr/>
        </p:nvSpPr>
        <p:spPr>
          <a:xfrm>
            <a:off x="2978718" y="2750959"/>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平行四辺形 341"/>
          <p:cNvSpPr/>
          <p:nvPr/>
        </p:nvSpPr>
        <p:spPr>
          <a:xfrm>
            <a:off x="3592671" y="2672423"/>
            <a:ext cx="138768" cy="49273"/>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3" name="グループ化 342"/>
          <p:cNvGrpSpPr/>
          <p:nvPr/>
        </p:nvGrpSpPr>
        <p:grpSpPr>
          <a:xfrm>
            <a:off x="3545045" y="2730214"/>
            <a:ext cx="216136" cy="102997"/>
            <a:chOff x="3148620" y="4589298"/>
            <a:chExt cx="598163" cy="324975"/>
          </a:xfrm>
        </p:grpSpPr>
        <p:sp>
          <p:nvSpPr>
            <p:cNvPr id="409" name="円柱 40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円柱 40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直方体 41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平行四辺形 41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4" name="正方形/長方形 343"/>
          <p:cNvSpPr/>
          <p:nvPr/>
        </p:nvSpPr>
        <p:spPr>
          <a:xfrm rot="8040868" flipV="1">
            <a:off x="3572422" y="2718152"/>
            <a:ext cx="169438" cy="165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p:cNvSpPr/>
          <p:nvPr/>
        </p:nvSpPr>
        <p:spPr>
          <a:xfrm>
            <a:off x="3076213" y="2205091"/>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3125074" y="2159533"/>
            <a:ext cx="641164" cy="144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7" name="グループ化 346"/>
          <p:cNvGrpSpPr/>
          <p:nvPr/>
        </p:nvGrpSpPr>
        <p:grpSpPr>
          <a:xfrm>
            <a:off x="3512547" y="2798841"/>
            <a:ext cx="109025" cy="99904"/>
            <a:chOff x="2792769" y="4985994"/>
            <a:chExt cx="301729" cy="315214"/>
          </a:xfrm>
        </p:grpSpPr>
        <p:grpSp>
          <p:nvGrpSpPr>
            <p:cNvPr id="404" name="グループ化 403"/>
            <p:cNvGrpSpPr/>
            <p:nvPr/>
          </p:nvGrpSpPr>
          <p:grpSpPr>
            <a:xfrm>
              <a:off x="2792769" y="4986888"/>
              <a:ext cx="301729" cy="314320"/>
              <a:chOff x="2792769" y="4986888"/>
              <a:chExt cx="301729" cy="314320"/>
            </a:xfrm>
          </p:grpSpPr>
          <p:sp>
            <p:nvSpPr>
              <p:cNvPr id="406" name="フローチャート : 結合子 40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フローチャート : 結合子 40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フローチャート : 結合子 40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5" name="フローチャート: 手作業 40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8" name="グループ化 347"/>
          <p:cNvGrpSpPr/>
          <p:nvPr/>
        </p:nvGrpSpPr>
        <p:grpSpPr>
          <a:xfrm>
            <a:off x="2966940" y="2685659"/>
            <a:ext cx="725689" cy="102825"/>
            <a:chOff x="962635" y="4616735"/>
            <a:chExt cx="2008365" cy="324433"/>
          </a:xfrm>
        </p:grpSpPr>
        <p:grpSp>
          <p:nvGrpSpPr>
            <p:cNvPr id="352" name="グループ化 351"/>
            <p:cNvGrpSpPr/>
            <p:nvPr/>
          </p:nvGrpSpPr>
          <p:grpSpPr>
            <a:xfrm>
              <a:off x="962635" y="4787750"/>
              <a:ext cx="1866457" cy="153418"/>
              <a:chOff x="5575944" y="5070012"/>
              <a:chExt cx="1866457" cy="153418"/>
            </a:xfrm>
          </p:grpSpPr>
          <p:sp>
            <p:nvSpPr>
              <p:cNvPr id="379" name="直方体 37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フローチャート : 直接アクセス記憶 37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フローチャート : 直接アクセス記憶 38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フローチャート : 直接アクセス記憶 38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フローチャート : 直接アクセス記憶 38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フローチャート : 直接アクセス記憶 38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フローチャート : 直接アクセス記憶 38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フローチャート : 直接アクセス記憶 38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フローチャート : 直接アクセス記憶 38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フローチャート : 直接アクセス記憶 38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フローチャート : 直接アクセス記憶 38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フローチャート : 直接アクセス記憶 38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フローチャート : 直接アクセス記憶 39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フローチャート : 直接アクセス記憶 39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フローチャート : 直接アクセス記憶 39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フローチャート : 直接アクセス記憶 39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フローチャート : 直接アクセス記憶 39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フローチャート : 直接アクセス記憶 39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フローチャート : 直接アクセス記憶 39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フローチャート : 直接アクセス記憶 39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フローチャート : 直接アクセス記憶 39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フローチャート : 直接アクセス記憶 39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フローチャート : 直接アクセス記憶 40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フローチャート : 直接アクセス記憶 40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3" name="グループ化 352"/>
            <p:cNvGrpSpPr/>
            <p:nvPr/>
          </p:nvGrpSpPr>
          <p:grpSpPr>
            <a:xfrm>
              <a:off x="1104543" y="4616735"/>
              <a:ext cx="1866457" cy="153418"/>
              <a:chOff x="5575944" y="5070012"/>
              <a:chExt cx="1866457" cy="153418"/>
            </a:xfrm>
          </p:grpSpPr>
          <p:sp>
            <p:nvSpPr>
              <p:cNvPr id="354" name="直方体 35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フローチャート : 直接アクセス記憶 35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フローチャート : 直接アクセス記憶 35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フローチャート : 直接アクセス記憶 35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フローチャート : 直接アクセス記憶 35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フローチャート : 直接アクセス記憶 35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フローチャート : 直接アクセス記憶 35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フローチャート : 直接アクセス記憶 36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フローチャート : 直接アクセス記憶 36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フローチャート : 直接アクセス記憶 36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フローチャート : 直接アクセス記憶 36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フローチャート : 直接アクセス記憶 36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フローチャート : 直接アクセス記憶 36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フローチャート : 直接アクセス記憶 36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フローチャート : 直接アクセス記憶 36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フローチャート : 直接アクセス記憶 36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フローチャート : 直接アクセス記憶 36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フローチャート : 直接アクセス記憶 37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フローチャート : 直接アクセス記憶 37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フローチャート : 直接アクセス記憶 37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フローチャート : 直接アクセス記憶 37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フローチャート : 直接アクセス記憶 37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フローチャート : 直接アクセス記憶 37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フローチャート : 直接アクセス記憶 37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0" name="正方形/長方形 349"/>
          <p:cNvSpPr/>
          <p:nvPr/>
        </p:nvSpPr>
        <p:spPr>
          <a:xfrm>
            <a:off x="2962682" y="2693437"/>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2" name="グループ化 421"/>
          <p:cNvGrpSpPr/>
          <p:nvPr/>
        </p:nvGrpSpPr>
        <p:grpSpPr>
          <a:xfrm>
            <a:off x="1326805" y="3018257"/>
            <a:ext cx="788745" cy="150359"/>
            <a:chOff x="3803633" y="2358330"/>
            <a:chExt cx="2016224" cy="494606"/>
          </a:xfrm>
        </p:grpSpPr>
        <p:sp>
          <p:nvSpPr>
            <p:cNvPr id="423" name="直方体 422"/>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台形 423"/>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台形 424"/>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台形 425"/>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台形 426"/>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台形 427"/>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台形 428"/>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台形 429"/>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台形 430"/>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台形 431"/>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台形 432"/>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台形 433"/>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台形 434"/>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台形 435"/>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台形 436"/>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直方体 437"/>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平行四辺形 438"/>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0" name="グループ化 439"/>
          <p:cNvGrpSpPr/>
          <p:nvPr/>
        </p:nvGrpSpPr>
        <p:grpSpPr>
          <a:xfrm>
            <a:off x="5190408" y="1292613"/>
            <a:ext cx="2560066" cy="1590197"/>
            <a:chOff x="510001" y="544501"/>
            <a:chExt cx="6855294" cy="4333630"/>
          </a:xfrm>
        </p:grpSpPr>
        <p:sp>
          <p:nvSpPr>
            <p:cNvPr id="441" name="正方形/長方形 440"/>
            <p:cNvSpPr/>
            <p:nvPr/>
          </p:nvSpPr>
          <p:spPr>
            <a:xfrm rot="8040868">
              <a:off x="6888482" y="4200481"/>
              <a:ext cx="482353"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直方体 233"/>
            <p:cNvSpPr>
              <a:spLocks noChangeArrowheads="1"/>
            </p:cNvSpPr>
            <p:nvPr/>
          </p:nvSpPr>
          <p:spPr bwMode="auto">
            <a:xfrm>
              <a:off x="4827064" y="2229135"/>
              <a:ext cx="2536645" cy="2187960"/>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43" name="正方形/長方形 21"/>
            <p:cNvSpPr>
              <a:spLocks noChangeArrowheads="1"/>
            </p:cNvSpPr>
            <p:nvPr/>
          </p:nvSpPr>
          <p:spPr bwMode="auto">
            <a:xfrm>
              <a:off x="510001" y="4421858"/>
              <a:ext cx="6367967" cy="44457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444" name="平行四辺形 288"/>
            <p:cNvSpPr>
              <a:spLocks noChangeArrowheads="1"/>
            </p:cNvSpPr>
            <p:nvPr/>
          </p:nvSpPr>
          <p:spPr bwMode="auto">
            <a:xfrm rot="5400000" flipH="1">
              <a:off x="6096719" y="3140571"/>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45" name="直方体 7"/>
            <p:cNvSpPr>
              <a:spLocks noChangeArrowheads="1"/>
            </p:cNvSpPr>
            <p:nvPr/>
          </p:nvSpPr>
          <p:spPr bwMode="auto">
            <a:xfrm>
              <a:off x="510001" y="544501"/>
              <a:ext cx="6844183" cy="2160968"/>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446" name="平行四辺形 8"/>
            <p:cNvSpPr>
              <a:spLocks noChangeArrowheads="1"/>
            </p:cNvSpPr>
            <p:nvPr/>
          </p:nvSpPr>
          <p:spPr bwMode="auto">
            <a:xfrm rot="5400000" flipH="1">
              <a:off x="6091956" y="1427356"/>
              <a:ext cx="2057762" cy="4000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47" name="グループ化 12"/>
            <p:cNvGrpSpPr>
              <a:grpSpLocks/>
            </p:cNvGrpSpPr>
            <p:nvPr/>
          </p:nvGrpSpPr>
          <p:grpSpPr bwMode="auto">
            <a:xfrm>
              <a:off x="6897016" y="3967753"/>
              <a:ext cx="407958" cy="134962"/>
              <a:chOff x="6584462" y="3663520"/>
              <a:chExt cx="407290" cy="134758"/>
            </a:xfrm>
          </p:grpSpPr>
          <p:sp>
            <p:nvSpPr>
              <p:cNvPr id="533" name="直方体 532"/>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4" name="フローチャート : 直接アクセス記憶 533"/>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5" name="フローチャート : 直接アクセス記憶 534"/>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6" name="フローチャート : 直接アクセス記憶 535"/>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7" name="フローチャート : 直接アクセス記憶 536"/>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8" name="正方形/長方形 537"/>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48" name="グループ化 88"/>
            <p:cNvGrpSpPr>
              <a:grpSpLocks/>
            </p:cNvGrpSpPr>
            <p:nvPr/>
          </p:nvGrpSpPr>
          <p:grpSpPr bwMode="auto">
            <a:xfrm>
              <a:off x="6558902" y="4169402"/>
              <a:ext cx="547649" cy="138136"/>
              <a:chOff x="6890401" y="5072404"/>
              <a:chExt cx="552609" cy="142496"/>
            </a:xfrm>
          </p:grpSpPr>
          <p:sp>
            <p:nvSpPr>
              <p:cNvPr id="525" name="直方体 524"/>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6" name="フローチャート : 直接アクセス記憶 525"/>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7" name="フローチャート : 直接アクセス記憶 526"/>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8" name="フローチャート : 直接アクセス記憶 527"/>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9" name="フローチャート : 直接アクセス記憶 528"/>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0" name="フローチャート : 直接アクセス記憶 529"/>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1" name="フローチャート : 直接アクセス記憶 530"/>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2" name="正方形/長方形 531"/>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49" name="正方形/長方形 18"/>
            <p:cNvSpPr>
              <a:spLocks noChangeArrowheads="1"/>
            </p:cNvSpPr>
            <p:nvPr/>
          </p:nvSpPr>
          <p:spPr bwMode="auto">
            <a:xfrm>
              <a:off x="6485882" y="3796273"/>
              <a:ext cx="384148" cy="5668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50" name="平行四辺形 358"/>
            <p:cNvSpPr>
              <a:spLocks noChangeArrowheads="1"/>
            </p:cNvSpPr>
            <p:nvPr/>
          </p:nvSpPr>
          <p:spPr bwMode="auto">
            <a:xfrm rot="5400000" flipH="1">
              <a:off x="6657206" y="4148820"/>
              <a:ext cx="932026" cy="484153"/>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51" name="直線コネクタ 20"/>
            <p:cNvCxnSpPr>
              <a:cxnSpLocks noChangeShapeType="1"/>
            </p:cNvCxnSpPr>
            <p:nvPr/>
          </p:nvCxnSpPr>
          <p:spPr bwMode="auto">
            <a:xfrm flipH="1">
              <a:off x="6919240"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線コネクタ 363"/>
            <p:cNvCxnSpPr>
              <a:cxnSpLocks noChangeShapeType="1"/>
            </p:cNvCxnSpPr>
            <p:nvPr/>
          </p:nvCxnSpPr>
          <p:spPr bwMode="auto">
            <a:xfrm flipH="1">
              <a:off x="6879554"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53" name="グループ化 365"/>
            <p:cNvGrpSpPr>
              <a:grpSpLocks/>
            </p:cNvGrpSpPr>
            <p:nvPr/>
          </p:nvGrpSpPr>
          <p:grpSpPr bwMode="auto">
            <a:xfrm>
              <a:off x="6884317" y="2246600"/>
              <a:ext cx="406371" cy="134962"/>
              <a:chOff x="6584462" y="3663520"/>
              <a:chExt cx="407290" cy="134758"/>
            </a:xfrm>
          </p:grpSpPr>
          <p:sp>
            <p:nvSpPr>
              <p:cNvPr id="519" name="直方体 51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0" name="フローチャート : 直接アクセス記憶 51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1" name="フローチャート : 直接アクセス記憶 52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2" name="フローチャート : 直接アクセス記憶 52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3" name="フローチャート : 直接アクセス記憶 52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4" name="正方形/長方形 52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54" name="グループ化 88"/>
            <p:cNvGrpSpPr>
              <a:grpSpLocks/>
            </p:cNvGrpSpPr>
            <p:nvPr/>
          </p:nvGrpSpPr>
          <p:grpSpPr bwMode="auto">
            <a:xfrm>
              <a:off x="6544616" y="2448249"/>
              <a:ext cx="549236" cy="138136"/>
              <a:chOff x="6890401" y="5072404"/>
              <a:chExt cx="552609" cy="142496"/>
            </a:xfrm>
          </p:grpSpPr>
          <p:sp>
            <p:nvSpPr>
              <p:cNvPr id="511" name="直方体 510"/>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2" name="フローチャート : 直接アクセス記憶 511"/>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3" name="フローチャート : 直接アクセス記憶 512"/>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4" name="フローチャート : 直接アクセス記憶 513"/>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5" name="フローチャート : 直接アクセス記憶 514"/>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6" name="フローチャート : 直接アクセス記憶 515"/>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7" name="フローチャート : 直接アクセス記憶 516"/>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8" name="正方形/長方形 517"/>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55" name="正方形/長方形 32"/>
            <p:cNvSpPr>
              <a:spLocks noChangeArrowheads="1"/>
            </p:cNvSpPr>
            <p:nvPr/>
          </p:nvSpPr>
          <p:spPr bwMode="auto">
            <a:xfrm>
              <a:off x="6538268" y="2181502"/>
              <a:ext cx="311128" cy="450929"/>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56" name="直線コネクタ 385"/>
            <p:cNvCxnSpPr>
              <a:cxnSpLocks noChangeShapeType="1"/>
            </p:cNvCxnSpPr>
            <p:nvPr/>
          </p:nvCxnSpPr>
          <p:spPr bwMode="auto">
            <a:xfrm flipH="1">
              <a:off x="6871619"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7" name="直線コネクタ 386"/>
            <p:cNvCxnSpPr>
              <a:cxnSpLocks noChangeShapeType="1"/>
            </p:cNvCxnSpPr>
            <p:nvPr/>
          </p:nvCxnSpPr>
          <p:spPr bwMode="auto">
            <a:xfrm flipH="1">
              <a:off x="6919240"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8" name="直線コネクタ 34"/>
            <p:cNvCxnSpPr>
              <a:cxnSpLocks noChangeShapeType="1"/>
            </p:cNvCxnSpPr>
            <p:nvPr/>
          </p:nvCxnSpPr>
          <p:spPr bwMode="auto">
            <a:xfrm>
              <a:off x="4823889"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9" name="直線コネクタ 391"/>
            <p:cNvCxnSpPr>
              <a:cxnSpLocks noChangeShapeType="1"/>
            </p:cNvCxnSpPr>
            <p:nvPr/>
          </p:nvCxnSpPr>
          <p:spPr bwMode="auto">
            <a:xfrm flipH="1">
              <a:off x="4826867"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 name="正方形/長方形 459"/>
            <p:cNvSpPr/>
            <p:nvPr/>
          </p:nvSpPr>
          <p:spPr bwMode="auto">
            <a:xfrm>
              <a:off x="510001"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61" name="グループ化 1"/>
            <p:cNvGrpSpPr>
              <a:grpSpLocks/>
            </p:cNvGrpSpPr>
            <p:nvPr/>
          </p:nvGrpSpPr>
          <p:grpSpPr bwMode="auto">
            <a:xfrm>
              <a:off x="4823889" y="552375"/>
              <a:ext cx="2526312" cy="4325756"/>
              <a:chOff x="3284538" y="260350"/>
              <a:chExt cx="2541586" cy="4321175"/>
            </a:xfrm>
          </p:grpSpPr>
          <p:sp>
            <p:nvSpPr>
              <p:cNvPr id="465"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66" name="正方形/長方形 21"/>
              <p:cNvSpPr>
                <a:spLocks noChangeArrowheads="1"/>
              </p:cNvSpPr>
              <p:nvPr/>
            </p:nvSpPr>
            <p:spPr bwMode="auto">
              <a:xfrm>
                <a:off x="3287713" y="4137025"/>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467"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468"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469"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470" name="グループ化 12"/>
              <p:cNvGrpSpPr>
                <a:grpSpLocks/>
              </p:cNvGrpSpPr>
              <p:nvPr/>
            </p:nvGrpSpPr>
            <p:grpSpPr bwMode="auto">
              <a:xfrm>
                <a:off x="5357812" y="3683000"/>
                <a:ext cx="407987" cy="134938"/>
                <a:chOff x="6584462" y="3663520"/>
                <a:chExt cx="407290" cy="134758"/>
              </a:xfrm>
            </p:grpSpPr>
            <p:sp>
              <p:nvSpPr>
                <p:cNvPr id="505" name="直方体 504"/>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6" name="フローチャート : 直接アクセス記憶 505"/>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7" name="フローチャート : 直接アクセス記憶 506"/>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8" name="フローチャート : 直接アクセス記憶 507"/>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9" name="フローチャート : 直接アクセス記憶 508"/>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0" name="正方形/長方形 509"/>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71" name="グループ化 88"/>
              <p:cNvGrpSpPr>
                <a:grpSpLocks/>
              </p:cNvGrpSpPr>
              <p:nvPr/>
            </p:nvGrpSpPr>
            <p:grpSpPr bwMode="auto">
              <a:xfrm>
                <a:off x="5019674" y="3884614"/>
                <a:ext cx="547688" cy="138112"/>
                <a:chOff x="6890401" y="5072404"/>
                <a:chExt cx="552609" cy="142496"/>
              </a:xfrm>
            </p:grpSpPr>
            <p:sp>
              <p:nvSpPr>
                <p:cNvPr id="497" name="直方体 496"/>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8" name="フローチャート : 直接アクセス記憶 497"/>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9" name="フローチャート : 直接アクセス記憶 498"/>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0" name="フローチャート : 直接アクセス記憶 499"/>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1" name="フローチャート : 直接アクセス記憶 500"/>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2" name="フローチャート : 直接アクセス記憶 50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3" name="フローチャート : 直接アクセス記憶 502"/>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4" name="正方形/長方形 503"/>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2"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473"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474"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6" name="グループ化 365"/>
              <p:cNvGrpSpPr>
                <a:grpSpLocks/>
              </p:cNvGrpSpPr>
              <p:nvPr/>
            </p:nvGrpSpPr>
            <p:grpSpPr bwMode="auto">
              <a:xfrm>
                <a:off x="5345112" y="1962150"/>
                <a:ext cx="406400" cy="134938"/>
                <a:chOff x="6584462" y="3663520"/>
                <a:chExt cx="407290" cy="134758"/>
              </a:xfrm>
            </p:grpSpPr>
            <p:sp>
              <p:nvSpPr>
                <p:cNvPr id="491" name="直方体 490"/>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2" name="フローチャート : 直接アクセス記憶 491"/>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3" name="フローチャート : 直接アクセス記憶 492"/>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4" name="フローチャート : 直接アクセス記憶 493"/>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5" name="フローチャート : 直接アクセス記憶 494"/>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6" name="正方形/長方形 495"/>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77" name="グループ化 88"/>
              <p:cNvGrpSpPr>
                <a:grpSpLocks/>
              </p:cNvGrpSpPr>
              <p:nvPr/>
            </p:nvGrpSpPr>
            <p:grpSpPr bwMode="auto">
              <a:xfrm>
                <a:off x="5005387" y="2163763"/>
                <a:ext cx="549275" cy="138112"/>
                <a:chOff x="6890401" y="5072404"/>
                <a:chExt cx="552609" cy="142496"/>
              </a:xfrm>
            </p:grpSpPr>
            <p:sp>
              <p:nvSpPr>
                <p:cNvPr id="483" name="直方体 48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フローチャート : 直接アクセス記憶 48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5" name="フローチャート : 直接アクセス記憶 48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6" name="フローチャート : 直接アクセス記憶 485"/>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7" name="フローチャート : 直接アクセス記憶 486"/>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8" name="フローチャート : 直接アクセス記憶 487"/>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9" name="フローチャート : 直接アクセス記憶 488"/>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0" name="正方形/長方形 489"/>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8"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479"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2" name="正方形/長方形 461"/>
            <p:cNvSpPr/>
            <p:nvPr/>
          </p:nvSpPr>
          <p:spPr bwMode="auto">
            <a:xfrm>
              <a:off x="4828624" y="2738706"/>
              <a:ext cx="2032556" cy="1701715"/>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平行四辺形 462"/>
            <p:cNvSpPr/>
            <p:nvPr/>
          </p:nvSpPr>
          <p:spPr>
            <a:xfrm>
              <a:off x="4811980" y="564429"/>
              <a:ext cx="2536645" cy="478140"/>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正方形/長方形 463"/>
            <p:cNvSpPr/>
            <p:nvPr/>
          </p:nvSpPr>
          <p:spPr>
            <a:xfrm>
              <a:off x="4839169" y="1040601"/>
              <a:ext cx="2038553" cy="16828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9" name="グループ化 538"/>
          <p:cNvGrpSpPr/>
          <p:nvPr/>
        </p:nvGrpSpPr>
        <p:grpSpPr>
          <a:xfrm>
            <a:off x="5049736" y="1808201"/>
            <a:ext cx="1148783" cy="1259700"/>
            <a:chOff x="5028518" y="2191336"/>
            <a:chExt cx="2870991" cy="3846473"/>
          </a:xfrm>
        </p:grpSpPr>
        <p:sp>
          <p:nvSpPr>
            <p:cNvPr id="540" name="直方体 539"/>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2" name="グループ化 541"/>
            <p:cNvGrpSpPr/>
            <p:nvPr/>
          </p:nvGrpSpPr>
          <p:grpSpPr>
            <a:xfrm>
              <a:off x="5059850" y="2201134"/>
              <a:ext cx="2839659" cy="3836675"/>
              <a:chOff x="5059850" y="2201134"/>
              <a:chExt cx="2839659" cy="3836675"/>
            </a:xfrm>
          </p:grpSpPr>
          <p:sp>
            <p:nvSpPr>
              <p:cNvPr id="557" name="正方形/長方形 556"/>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正方形/長方形 558"/>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平行四辺形 559"/>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3" name="正方形/長方形 542"/>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正方形/長方形 543"/>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平行四辺形 544"/>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正方形/長方形 545"/>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正方形/長方形 546"/>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正方形/長方形 547"/>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正方形/長方形 548"/>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正方形/長方形 549"/>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直方体 550"/>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正方形/長方形 551"/>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平行四辺形 552"/>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直方体 553"/>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直方体 554"/>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フローチャート : 直接アクセス記憶 555"/>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5" name="グループ化 564"/>
          <p:cNvGrpSpPr/>
          <p:nvPr/>
        </p:nvGrpSpPr>
        <p:grpSpPr>
          <a:xfrm>
            <a:off x="7642219" y="2033856"/>
            <a:ext cx="818213" cy="746224"/>
            <a:chOff x="6955340" y="2516969"/>
            <a:chExt cx="2049514" cy="2180471"/>
          </a:xfrm>
        </p:grpSpPr>
        <p:sp>
          <p:nvSpPr>
            <p:cNvPr id="566" name="正方形/長方形 565"/>
            <p:cNvSpPr/>
            <p:nvPr/>
          </p:nvSpPr>
          <p:spPr>
            <a:xfrm rot="8040868">
              <a:off x="6888482" y="4200481"/>
              <a:ext cx="482353"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正方形/長方形 566"/>
            <p:cNvSpPr/>
            <p:nvPr/>
          </p:nvSpPr>
          <p:spPr>
            <a:xfrm>
              <a:off x="7276435" y="3770116"/>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p:cNvSpPr/>
            <p:nvPr/>
          </p:nvSpPr>
          <p:spPr bwMode="auto">
            <a:xfrm rot="5400000">
              <a:off x="6586599" y="3340239"/>
              <a:ext cx="1400940"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69" name="正方形/長方形 568"/>
            <p:cNvSpPr/>
            <p:nvPr/>
          </p:nvSpPr>
          <p:spPr>
            <a:xfrm rot="8040868">
              <a:off x="7241834" y="2599211"/>
              <a:ext cx="205076"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0" name="グループ化 569"/>
            <p:cNvGrpSpPr/>
            <p:nvPr/>
          </p:nvGrpSpPr>
          <p:grpSpPr>
            <a:xfrm>
              <a:off x="8592325" y="4145230"/>
              <a:ext cx="273092" cy="291919"/>
              <a:chOff x="3910231" y="5138394"/>
              <a:chExt cx="301729" cy="315214"/>
            </a:xfrm>
          </p:grpSpPr>
          <p:sp>
            <p:nvSpPr>
              <p:cNvPr id="655" name="フローチャート : 結合子 654"/>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フローチャート : 結合子 655"/>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フローチャート : 結合子 656"/>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8" name="フローチャート: 手作業 657"/>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1" name="正方形/長方形 570"/>
            <p:cNvSpPr/>
            <p:nvPr/>
          </p:nvSpPr>
          <p:spPr>
            <a:xfrm rot="8040868">
              <a:off x="8864437" y="2598817"/>
              <a:ext cx="205076"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2" name="グループ化 571"/>
            <p:cNvGrpSpPr/>
            <p:nvPr/>
          </p:nvGrpSpPr>
          <p:grpSpPr>
            <a:xfrm>
              <a:off x="7042496" y="4401920"/>
              <a:ext cx="273092" cy="295520"/>
              <a:chOff x="999802" y="4983409"/>
              <a:chExt cx="301729" cy="319103"/>
            </a:xfrm>
          </p:grpSpPr>
          <p:grpSp>
            <p:nvGrpSpPr>
              <p:cNvPr id="650" name="グループ化 649"/>
              <p:cNvGrpSpPr/>
              <p:nvPr/>
            </p:nvGrpSpPr>
            <p:grpSpPr>
              <a:xfrm>
                <a:off x="999802" y="4988192"/>
                <a:ext cx="301729" cy="314320"/>
                <a:chOff x="2792769" y="4986888"/>
                <a:chExt cx="301729" cy="314320"/>
              </a:xfrm>
            </p:grpSpPr>
            <p:sp>
              <p:nvSpPr>
                <p:cNvPr id="652" name="フローチャート : 結合子 65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フローチャート : 結合子 65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フローチャート : 結合子 65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1" name="フローチャート: 手作業 650"/>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3" name="正方形/長方形 572"/>
            <p:cNvSpPr/>
            <p:nvPr/>
          </p:nvSpPr>
          <p:spPr>
            <a:xfrm>
              <a:off x="7083171" y="4260374"/>
              <a:ext cx="1577889" cy="43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正方形/長方形 573"/>
            <p:cNvSpPr/>
            <p:nvPr/>
          </p:nvSpPr>
          <p:spPr>
            <a:xfrm rot="5400000">
              <a:off x="8202824" y="3341347"/>
              <a:ext cx="1400664"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p:cNvSpPr/>
            <p:nvPr/>
          </p:nvSpPr>
          <p:spPr>
            <a:xfrm>
              <a:off x="6992055" y="4372577"/>
              <a:ext cx="1624415"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正方形/長方形 575"/>
            <p:cNvSpPr/>
            <p:nvPr/>
          </p:nvSpPr>
          <p:spPr>
            <a:xfrm rot="5400000">
              <a:off x="6821488" y="4239685"/>
              <a:ext cx="309086"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平行四辺形 576"/>
            <p:cNvSpPr/>
            <p:nvPr/>
          </p:nvSpPr>
          <p:spPr>
            <a:xfrm>
              <a:off x="8369392" y="4257048"/>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平行四辺形 577"/>
            <p:cNvSpPr/>
            <p:nvPr/>
          </p:nvSpPr>
          <p:spPr>
            <a:xfrm>
              <a:off x="7032221" y="4265607"/>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平行四辺形 578"/>
            <p:cNvSpPr/>
            <p:nvPr/>
          </p:nvSpPr>
          <p:spPr>
            <a:xfrm>
              <a:off x="8570092" y="4036127"/>
              <a:ext cx="347595" cy="14397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0" name="グループ化 579"/>
            <p:cNvGrpSpPr/>
            <p:nvPr/>
          </p:nvGrpSpPr>
          <p:grpSpPr>
            <a:xfrm>
              <a:off x="8450794" y="4204992"/>
              <a:ext cx="541392" cy="300958"/>
              <a:chOff x="3148620" y="4589298"/>
              <a:chExt cx="598163" cy="324975"/>
            </a:xfrm>
          </p:grpSpPr>
          <p:sp>
            <p:nvSpPr>
              <p:cNvPr id="646" name="円柱 645"/>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円柱 646"/>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直方体 647"/>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平行四辺形 648"/>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1" name="正方形/長方形 580"/>
            <p:cNvSpPr/>
            <p:nvPr/>
          </p:nvSpPr>
          <p:spPr>
            <a:xfrm rot="8040868" flipV="1">
              <a:off x="8484032" y="4173191"/>
              <a:ext cx="495100" cy="413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正方形/長方形 581"/>
            <p:cNvSpPr/>
            <p:nvPr/>
          </p:nvSpPr>
          <p:spPr>
            <a:xfrm>
              <a:off x="7276435" y="2670578"/>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p:cNvSpPr/>
            <p:nvPr/>
          </p:nvSpPr>
          <p:spPr>
            <a:xfrm>
              <a:off x="7398824" y="2537457"/>
              <a:ext cx="1606030" cy="4234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4" name="グループ化 583"/>
            <p:cNvGrpSpPr/>
            <p:nvPr/>
          </p:nvGrpSpPr>
          <p:grpSpPr>
            <a:xfrm>
              <a:off x="8369392" y="4405521"/>
              <a:ext cx="273092" cy="291919"/>
              <a:chOff x="2792769" y="4985994"/>
              <a:chExt cx="301729" cy="315214"/>
            </a:xfrm>
          </p:grpSpPr>
          <p:grpSp>
            <p:nvGrpSpPr>
              <p:cNvPr id="641" name="グループ化 640"/>
              <p:cNvGrpSpPr/>
              <p:nvPr/>
            </p:nvGrpSpPr>
            <p:grpSpPr>
              <a:xfrm>
                <a:off x="2792769" y="4986888"/>
                <a:ext cx="301729" cy="314320"/>
                <a:chOff x="2792769" y="4986888"/>
                <a:chExt cx="301729" cy="314320"/>
              </a:xfrm>
            </p:grpSpPr>
            <p:sp>
              <p:nvSpPr>
                <p:cNvPr id="643" name="フローチャート : 結合子 642"/>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フローチャート : 結合子 643"/>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フローチャート : 結合子 644"/>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42" name="フローチャート: 手作業 641"/>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5" name="グループ化 584"/>
            <p:cNvGrpSpPr/>
            <p:nvPr/>
          </p:nvGrpSpPr>
          <p:grpSpPr>
            <a:xfrm>
              <a:off x="7002719" y="4072121"/>
              <a:ext cx="1817753" cy="300456"/>
              <a:chOff x="962635" y="4616735"/>
              <a:chExt cx="2008365" cy="324433"/>
            </a:xfrm>
          </p:grpSpPr>
          <p:grpSp>
            <p:nvGrpSpPr>
              <p:cNvPr id="589" name="グループ化 588"/>
              <p:cNvGrpSpPr/>
              <p:nvPr/>
            </p:nvGrpSpPr>
            <p:grpSpPr>
              <a:xfrm>
                <a:off x="962635" y="4787750"/>
                <a:ext cx="1866457" cy="153418"/>
                <a:chOff x="5575944" y="5070012"/>
                <a:chExt cx="1866457" cy="153418"/>
              </a:xfrm>
            </p:grpSpPr>
            <p:sp>
              <p:nvSpPr>
                <p:cNvPr id="616" name="直方体 615"/>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フローチャート : 直接アクセス記憶 616"/>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フローチャート : 直接アクセス記憶 617"/>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フローチャート : 直接アクセス記憶 618"/>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フローチャート : 直接アクセス記憶 619"/>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フローチャート : 直接アクセス記憶 620"/>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フローチャート : 直接アクセス記憶 621"/>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フローチャート : 直接アクセス記憶 622"/>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フローチャート : 直接アクセス記憶 623"/>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フローチャート : 直接アクセス記憶 624"/>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フローチャート : 直接アクセス記憶 625"/>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7" name="フローチャート : 直接アクセス記憶 626"/>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8" name="フローチャート : 直接アクセス記憶 627"/>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フローチャート : 直接アクセス記憶 628"/>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フローチャート : 直接アクセス記憶 629"/>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フローチャート : 直接アクセス記憶 630"/>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フローチャート : 直接アクセス記憶 631"/>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フローチャート : 直接アクセス記憶 632"/>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フローチャート : 直接アクセス記憶 633"/>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フローチャート : 直接アクセス記憶 634"/>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フローチャート : 直接アクセス記憶 635"/>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7" name="フローチャート : 直接アクセス記憶 636"/>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フローチャート : 直接アクセス記憶 637"/>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フローチャート : 直接アクセス記憶 638"/>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正方形/長方形 639"/>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0" name="グループ化 589"/>
              <p:cNvGrpSpPr/>
              <p:nvPr/>
            </p:nvGrpSpPr>
            <p:grpSpPr>
              <a:xfrm>
                <a:off x="1104543" y="4616735"/>
                <a:ext cx="1866457" cy="153418"/>
                <a:chOff x="5575944" y="5070012"/>
                <a:chExt cx="1866457" cy="153418"/>
              </a:xfrm>
            </p:grpSpPr>
            <p:sp>
              <p:nvSpPr>
                <p:cNvPr id="591" name="直方体 590"/>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フローチャート : 直接アクセス記憶 591"/>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フローチャート : 直接アクセス記憶 592"/>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フローチャート : 直接アクセス記憶 593"/>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フローチャート : 直接アクセス記憶 594"/>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フローチャート : 直接アクセス記憶 595"/>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フローチャート : 直接アクセス記憶 596"/>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フローチャート : 直接アクセス記憶 597"/>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フローチャート : 直接アクセス記憶 598"/>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フローチャート : 直接アクセス記憶 599"/>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フローチャート : 直接アクセス記憶 600"/>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フローチャート : 直接アクセス記憶 601"/>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フローチャート : 直接アクセス記憶 602"/>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フローチャート : 直接アクセス記憶 603"/>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フローチャート : 直接アクセス記憶 604"/>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フローチャート : 直接アクセス記憶 605"/>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フローチャート : 直接アクセス記憶 606"/>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フローチャート : 直接アクセス記憶 607"/>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フローチャート : 直接アクセス記憶 608"/>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フローチャート : 直接アクセス記憶 609"/>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フローチャート : 直接アクセス記憶 610"/>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2" name="フローチャート : 直接アクセス記憶 611"/>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3" name="フローチャート : 直接アクセス記憶 612"/>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 name="フローチャート : 直接アクセス記憶 613"/>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正方形/長方形 614"/>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86" name="正方形/長方形 585"/>
            <p:cNvSpPr/>
            <p:nvPr/>
          </p:nvSpPr>
          <p:spPr>
            <a:xfrm rot="8040868">
              <a:off x="8509203" y="3956038"/>
              <a:ext cx="464272"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p:cNvSpPr/>
            <p:nvPr/>
          </p:nvSpPr>
          <p:spPr>
            <a:xfrm>
              <a:off x="6992054" y="4097529"/>
              <a:ext cx="1552640"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p:cNvSpPr/>
            <p:nvPr/>
          </p:nvSpPr>
          <p:spPr>
            <a:xfrm rot="5400000">
              <a:off x="8409602" y="4236877"/>
              <a:ext cx="309086" cy="4138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9" name="グループ化 658"/>
          <p:cNvGrpSpPr/>
          <p:nvPr/>
        </p:nvGrpSpPr>
        <p:grpSpPr>
          <a:xfrm>
            <a:off x="6032875" y="2899592"/>
            <a:ext cx="788745" cy="150359"/>
            <a:chOff x="3803633" y="2358330"/>
            <a:chExt cx="2016224" cy="494606"/>
          </a:xfrm>
        </p:grpSpPr>
        <p:sp>
          <p:nvSpPr>
            <p:cNvPr id="660" name="直方体 659"/>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台形 660"/>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2" name="台形 661"/>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3" name="台形 662"/>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4" name="台形 663"/>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5" name="台形 664"/>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6" name="台形 665"/>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台形 666"/>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台形 667"/>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台形 668"/>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台形 669"/>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台形 670"/>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台形 671"/>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台形 672"/>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台形 673"/>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直方体 674"/>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平行四辺形 675"/>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2" name="グループ化 672"/>
          <p:cNvGrpSpPr>
            <a:grpSpLocks/>
          </p:cNvGrpSpPr>
          <p:nvPr/>
        </p:nvGrpSpPr>
        <p:grpSpPr bwMode="auto">
          <a:xfrm>
            <a:off x="2359310" y="2198010"/>
            <a:ext cx="653018" cy="600505"/>
            <a:chOff x="5286198" y="2466189"/>
            <a:chExt cx="1876869" cy="2108023"/>
          </a:xfrm>
        </p:grpSpPr>
        <p:sp>
          <p:nvSpPr>
            <p:cNvPr id="693" name="直方体 692"/>
            <p:cNvSpPr/>
            <p:nvPr/>
          </p:nvSpPr>
          <p:spPr>
            <a:xfrm>
              <a:off x="5364183" y="3718420"/>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直方体 693"/>
            <p:cNvSpPr/>
            <p:nvPr/>
          </p:nvSpPr>
          <p:spPr>
            <a:xfrm>
              <a:off x="5307643" y="3622416"/>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5" name="直方体 694"/>
            <p:cNvSpPr/>
            <p:nvPr/>
          </p:nvSpPr>
          <p:spPr>
            <a:xfrm>
              <a:off x="5364183" y="3129872"/>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6" name="直方体 695"/>
            <p:cNvSpPr/>
            <p:nvPr/>
          </p:nvSpPr>
          <p:spPr>
            <a:xfrm>
              <a:off x="5286198" y="3048477"/>
              <a:ext cx="1721532"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7" name="直方体 696"/>
            <p:cNvSpPr/>
            <p:nvPr/>
          </p:nvSpPr>
          <p:spPr>
            <a:xfrm>
              <a:off x="5348586" y="2555933"/>
              <a:ext cx="1608453" cy="68664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699" name="直方体 698"/>
            <p:cNvSpPr/>
            <p:nvPr/>
          </p:nvSpPr>
          <p:spPr>
            <a:xfrm>
              <a:off x="5292046" y="2466189"/>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テキスト ボックス 682"/>
            <p:cNvSpPr txBox="1">
              <a:spLocks noChangeArrowheads="1"/>
            </p:cNvSpPr>
            <p:nvPr/>
          </p:nvSpPr>
          <p:spPr bwMode="auto">
            <a:xfrm>
              <a:off x="5462148" y="265435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1" name="テキスト ボックス 682"/>
            <p:cNvSpPr txBox="1">
              <a:spLocks noChangeArrowheads="1"/>
            </p:cNvSpPr>
            <p:nvPr/>
          </p:nvSpPr>
          <p:spPr bwMode="auto">
            <a:xfrm>
              <a:off x="5462151" y="326408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2" name="テキスト ボックス 682"/>
            <p:cNvSpPr txBox="1">
              <a:spLocks noChangeArrowheads="1"/>
            </p:cNvSpPr>
            <p:nvPr/>
          </p:nvSpPr>
          <p:spPr bwMode="auto">
            <a:xfrm>
              <a:off x="5462151" y="3787566"/>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grpSp>
      <p:sp>
        <p:nvSpPr>
          <p:cNvPr id="199" name="正方形/長方形 198"/>
          <p:cNvSpPr/>
          <p:nvPr/>
        </p:nvSpPr>
        <p:spPr bwMode="auto">
          <a:xfrm>
            <a:off x="2097100" y="2211668"/>
            <a:ext cx="759045" cy="624433"/>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cxnSp>
        <p:nvCxnSpPr>
          <p:cNvPr id="29" name="直線コネクタ 28"/>
          <p:cNvCxnSpPr/>
          <p:nvPr/>
        </p:nvCxnSpPr>
        <p:spPr>
          <a:xfrm flipH="1">
            <a:off x="2849485" y="2045127"/>
            <a:ext cx="190770" cy="1656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3035074" y="2186289"/>
            <a:ext cx="580040" cy="572094"/>
            <a:chOff x="3035074" y="2094849"/>
            <a:chExt cx="580040" cy="572094"/>
          </a:xfrm>
        </p:grpSpPr>
        <p:sp>
          <p:nvSpPr>
            <p:cNvPr id="678" name="直方体 677"/>
            <p:cNvSpPr/>
            <p:nvPr/>
          </p:nvSpPr>
          <p:spPr>
            <a:xfrm>
              <a:off x="3060820" y="2459712"/>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直方体 678"/>
            <p:cNvSpPr/>
            <p:nvPr/>
          </p:nvSpPr>
          <p:spPr>
            <a:xfrm>
              <a:off x="3042288" y="2431816"/>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直方体 679"/>
            <p:cNvSpPr/>
            <p:nvPr/>
          </p:nvSpPr>
          <p:spPr>
            <a:xfrm>
              <a:off x="3060820" y="228843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直方体 680"/>
            <p:cNvSpPr/>
            <p:nvPr/>
          </p:nvSpPr>
          <p:spPr>
            <a:xfrm>
              <a:off x="3035074" y="2264765"/>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直方体 681"/>
            <p:cNvSpPr/>
            <p:nvPr/>
          </p:nvSpPr>
          <p:spPr>
            <a:xfrm>
              <a:off x="3055590" y="212114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3" name="直方体 682"/>
            <p:cNvSpPr/>
            <p:nvPr/>
          </p:nvSpPr>
          <p:spPr>
            <a:xfrm>
              <a:off x="3036849" y="2094849"/>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テキスト ボックス 683"/>
            <p:cNvSpPr txBox="1"/>
            <p:nvPr/>
          </p:nvSpPr>
          <p:spPr>
            <a:xfrm>
              <a:off x="3081480" y="2163593"/>
              <a:ext cx="364176" cy="169277"/>
            </a:xfrm>
            <a:prstGeom prst="rect">
              <a:avLst/>
            </a:prstGeom>
            <a:noFill/>
          </p:spPr>
          <p:txBody>
            <a:bodyPr wrap="square" rtlCol="0">
              <a:spAutoFit/>
            </a:bodyPr>
            <a:lstStyle/>
            <a:p>
              <a:r>
                <a:rPr kumimoji="1" lang="en-US" altLang="ja-JP" sz="5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sp>
          <p:nvSpPr>
            <p:cNvPr id="685" name="テキスト ボックス 684"/>
            <p:cNvSpPr txBox="1"/>
            <p:nvPr/>
          </p:nvSpPr>
          <p:spPr>
            <a:xfrm>
              <a:off x="3081830" y="2336366"/>
              <a:ext cx="386826" cy="169277"/>
            </a:xfrm>
            <a:prstGeom prst="rect">
              <a:avLst/>
            </a:prstGeom>
            <a:noFill/>
          </p:spPr>
          <p:txBody>
            <a:bodyPr wrap="square" rtlCol="0">
              <a:spAutoFit/>
            </a:bodyPr>
            <a:lstStyle/>
            <a:p>
              <a:r>
                <a:rPr kumimoji="1" lang="en-US" altLang="ja-JP" sz="5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sp>
          <p:nvSpPr>
            <p:cNvPr id="686" name="テキスト ボックス 685"/>
            <p:cNvSpPr txBox="1"/>
            <p:nvPr/>
          </p:nvSpPr>
          <p:spPr>
            <a:xfrm>
              <a:off x="3081830" y="2497666"/>
              <a:ext cx="385615" cy="169277"/>
            </a:xfrm>
            <a:prstGeom prst="rect">
              <a:avLst/>
            </a:prstGeom>
            <a:noFill/>
          </p:spPr>
          <p:txBody>
            <a:bodyPr wrap="square" rtlCol="0">
              <a:spAutoFit/>
            </a:bodyPr>
            <a:lstStyle/>
            <a:p>
              <a:r>
                <a:rPr kumimoji="1" lang="en-US" altLang="ja-JP" sz="5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500" i="1" dirty="0">
                <a:solidFill>
                  <a:srgbClr val="FF0000"/>
                </a:solidFill>
                <a:latin typeface="Nyala" panose="02000504070300020003" pitchFamily="2" charset="0"/>
                <a:cs typeface="Verdana" panose="020B0604030504040204" pitchFamily="34" charset="0"/>
              </a:endParaRPr>
            </a:p>
          </p:txBody>
        </p:sp>
      </p:grpSp>
      <p:sp>
        <p:nvSpPr>
          <p:cNvPr id="224" name="正方形/長方形 223"/>
          <p:cNvSpPr/>
          <p:nvPr/>
        </p:nvSpPr>
        <p:spPr>
          <a:xfrm>
            <a:off x="2101038" y="1593319"/>
            <a:ext cx="761285" cy="6175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平行四辺形 222"/>
          <p:cNvSpPr/>
          <p:nvPr/>
        </p:nvSpPr>
        <p:spPr>
          <a:xfrm>
            <a:off x="2090885" y="1418590"/>
            <a:ext cx="947294" cy="175450"/>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正方形/長方形 686"/>
          <p:cNvSpPr/>
          <p:nvPr/>
        </p:nvSpPr>
        <p:spPr>
          <a:xfrm rot="5400000">
            <a:off x="2908504" y="2734257"/>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正方形/長方形 687"/>
          <p:cNvSpPr/>
          <p:nvPr/>
        </p:nvSpPr>
        <p:spPr>
          <a:xfrm>
            <a:off x="2961852" y="2686786"/>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正方形/長方形 690"/>
          <p:cNvSpPr/>
          <p:nvPr/>
        </p:nvSpPr>
        <p:spPr>
          <a:xfrm rot="8040868">
            <a:off x="3580895" y="2630389"/>
            <a:ext cx="158888" cy="1825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rot="5400000">
            <a:off x="3537408" y="2739947"/>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3" name="グループ化 672"/>
          <p:cNvGrpSpPr>
            <a:grpSpLocks/>
          </p:cNvGrpSpPr>
          <p:nvPr/>
        </p:nvGrpSpPr>
        <p:grpSpPr bwMode="auto">
          <a:xfrm>
            <a:off x="7701018" y="2079884"/>
            <a:ext cx="653018" cy="600505"/>
            <a:chOff x="5286198" y="2466189"/>
            <a:chExt cx="1876869" cy="2108023"/>
          </a:xfrm>
        </p:grpSpPr>
        <p:sp>
          <p:nvSpPr>
            <p:cNvPr id="704" name="直方体 703"/>
            <p:cNvSpPr/>
            <p:nvPr/>
          </p:nvSpPr>
          <p:spPr>
            <a:xfrm>
              <a:off x="5364183" y="3718420"/>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5" name="直方体 704"/>
            <p:cNvSpPr/>
            <p:nvPr/>
          </p:nvSpPr>
          <p:spPr>
            <a:xfrm>
              <a:off x="5307643" y="3622416"/>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6" name="直方体 705"/>
            <p:cNvSpPr/>
            <p:nvPr/>
          </p:nvSpPr>
          <p:spPr>
            <a:xfrm>
              <a:off x="5364183" y="3129872"/>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7" name="直方体 706"/>
            <p:cNvSpPr/>
            <p:nvPr/>
          </p:nvSpPr>
          <p:spPr>
            <a:xfrm>
              <a:off x="5286198" y="3048477"/>
              <a:ext cx="1721532"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8" name="直方体 707"/>
            <p:cNvSpPr/>
            <p:nvPr/>
          </p:nvSpPr>
          <p:spPr>
            <a:xfrm>
              <a:off x="5348586" y="2555933"/>
              <a:ext cx="1608453" cy="68664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709" name="直方体 708"/>
            <p:cNvSpPr/>
            <p:nvPr/>
          </p:nvSpPr>
          <p:spPr>
            <a:xfrm>
              <a:off x="5292046" y="2466189"/>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0" name="テキスト ボックス 682"/>
            <p:cNvSpPr txBox="1">
              <a:spLocks noChangeArrowheads="1"/>
            </p:cNvSpPr>
            <p:nvPr/>
          </p:nvSpPr>
          <p:spPr bwMode="auto">
            <a:xfrm>
              <a:off x="5462148" y="265435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11" name="テキスト ボックス 682"/>
            <p:cNvSpPr txBox="1">
              <a:spLocks noChangeArrowheads="1"/>
            </p:cNvSpPr>
            <p:nvPr/>
          </p:nvSpPr>
          <p:spPr bwMode="auto">
            <a:xfrm>
              <a:off x="5462151" y="3264084"/>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12" name="テキスト ボックス 682"/>
            <p:cNvSpPr txBox="1">
              <a:spLocks noChangeArrowheads="1"/>
            </p:cNvSpPr>
            <p:nvPr/>
          </p:nvSpPr>
          <p:spPr bwMode="auto">
            <a:xfrm>
              <a:off x="5462151" y="3787566"/>
              <a:ext cx="1700916" cy="7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grpSp>
      <p:sp>
        <p:nvSpPr>
          <p:cNvPr id="713" name="正方形/長方形 712"/>
          <p:cNvSpPr/>
          <p:nvPr/>
        </p:nvSpPr>
        <p:spPr>
          <a:xfrm rot="5400000">
            <a:off x="7605108" y="2613083"/>
            <a:ext cx="105779" cy="165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 name="正方形/長方形 713"/>
          <p:cNvSpPr/>
          <p:nvPr/>
        </p:nvSpPr>
        <p:spPr>
          <a:xfrm>
            <a:off x="7658456" y="2565612"/>
            <a:ext cx="619850" cy="156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AutoShape 928"/>
          <p:cNvSpPr>
            <a:spLocks noChangeArrowheads="1"/>
          </p:cNvSpPr>
          <p:nvPr/>
        </p:nvSpPr>
        <p:spPr bwMode="auto">
          <a:xfrm>
            <a:off x="322706" y="6090873"/>
            <a:ext cx="8459539"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台車の位置決めと移動の動線のばらつきに着眼</a:t>
            </a:r>
          </a:p>
        </p:txBody>
      </p:sp>
      <p:sp>
        <p:nvSpPr>
          <p:cNvPr id="7" name="正方形/長方形 6"/>
          <p:cNvSpPr/>
          <p:nvPr/>
        </p:nvSpPr>
        <p:spPr>
          <a:xfrm>
            <a:off x="4779265" y="753755"/>
            <a:ext cx="4041207" cy="2406056"/>
          </a:xfrm>
          <a:prstGeom prst="rect">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738131" y="753755"/>
            <a:ext cx="93237" cy="2406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12165" y="948735"/>
            <a:ext cx="2797183" cy="93703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897719" y="2029511"/>
            <a:ext cx="1060726" cy="738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985837" y="2240521"/>
            <a:ext cx="829024" cy="520263"/>
          </a:xfrm>
          <a:prstGeom prst="rect">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825612" y="1232601"/>
            <a:ext cx="1012363" cy="369332"/>
          </a:xfrm>
          <a:prstGeom prst="rect">
            <a:avLst/>
          </a:prstGeom>
          <a:noFill/>
        </p:spPr>
        <p:txBody>
          <a:bodyPr wrap="square" rtlCol="0">
            <a:spAutoFit/>
          </a:bodyPr>
          <a:lstStyle/>
          <a:p>
            <a:r>
              <a:rPr kumimoji="1" lang="ja-JP" altLang="en-US" b="1" dirty="0"/>
              <a:t>ストッカ</a:t>
            </a:r>
          </a:p>
        </p:txBody>
      </p:sp>
      <p:sp>
        <p:nvSpPr>
          <p:cNvPr id="690" name="テキスト ボックス 689"/>
          <p:cNvSpPr txBox="1"/>
          <p:nvPr/>
        </p:nvSpPr>
        <p:spPr>
          <a:xfrm>
            <a:off x="4976108" y="2223679"/>
            <a:ext cx="1012363" cy="369332"/>
          </a:xfrm>
          <a:prstGeom prst="rect">
            <a:avLst/>
          </a:prstGeom>
          <a:noFill/>
        </p:spPr>
        <p:txBody>
          <a:bodyPr wrap="square" rtlCol="0">
            <a:spAutoFit/>
          </a:bodyPr>
          <a:lstStyle/>
          <a:p>
            <a:r>
              <a:rPr lang="ja-JP" altLang="en-US" b="1" dirty="0"/>
              <a:t>作業台</a:t>
            </a:r>
            <a:endParaRPr kumimoji="1" lang="ja-JP" altLang="en-US" b="1" dirty="0"/>
          </a:p>
        </p:txBody>
      </p:sp>
      <p:sp>
        <p:nvSpPr>
          <p:cNvPr id="715" name="テキスト ボックス 714"/>
          <p:cNvSpPr txBox="1"/>
          <p:nvPr/>
        </p:nvSpPr>
        <p:spPr>
          <a:xfrm>
            <a:off x="6056229" y="2318360"/>
            <a:ext cx="758632" cy="369332"/>
          </a:xfrm>
          <a:prstGeom prst="rect">
            <a:avLst/>
          </a:prstGeom>
          <a:noFill/>
        </p:spPr>
        <p:txBody>
          <a:bodyPr wrap="square" rtlCol="0">
            <a:spAutoFit/>
          </a:bodyPr>
          <a:lstStyle/>
          <a:p>
            <a:r>
              <a:rPr kumimoji="1" lang="ja-JP" altLang="en-US" b="1" dirty="0"/>
              <a:t>リフタ</a:t>
            </a:r>
          </a:p>
        </p:txBody>
      </p:sp>
      <p:grpSp>
        <p:nvGrpSpPr>
          <p:cNvPr id="24" name="グループ化 23"/>
          <p:cNvGrpSpPr/>
          <p:nvPr/>
        </p:nvGrpSpPr>
        <p:grpSpPr>
          <a:xfrm>
            <a:off x="7727652" y="1117251"/>
            <a:ext cx="842757" cy="567549"/>
            <a:chOff x="6918714" y="4553246"/>
            <a:chExt cx="842757" cy="567549"/>
          </a:xfrm>
        </p:grpSpPr>
        <p:grpSp>
          <p:nvGrpSpPr>
            <p:cNvPr id="22" name="グループ化 21"/>
            <p:cNvGrpSpPr/>
            <p:nvPr/>
          </p:nvGrpSpPr>
          <p:grpSpPr>
            <a:xfrm>
              <a:off x="6918714" y="4553246"/>
              <a:ext cx="842757" cy="567549"/>
              <a:chOff x="7015878" y="4718068"/>
              <a:chExt cx="712459" cy="380066"/>
            </a:xfrm>
          </p:grpSpPr>
          <p:sp>
            <p:nvSpPr>
              <p:cNvPr id="20" name="正方形/長方形 19"/>
              <p:cNvSpPr/>
              <p:nvPr/>
            </p:nvSpPr>
            <p:spPr>
              <a:xfrm>
                <a:off x="7015878" y="4718068"/>
                <a:ext cx="712459" cy="3800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092280" y="4789497"/>
                <a:ext cx="551851" cy="2650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6" name="テキスト ボックス 715"/>
            <p:cNvSpPr txBox="1"/>
            <p:nvPr/>
          </p:nvSpPr>
          <p:spPr>
            <a:xfrm>
              <a:off x="6992181" y="4676600"/>
              <a:ext cx="758632" cy="369332"/>
            </a:xfrm>
            <a:prstGeom prst="rect">
              <a:avLst/>
            </a:prstGeom>
            <a:noFill/>
          </p:spPr>
          <p:txBody>
            <a:bodyPr wrap="square" rtlCol="0">
              <a:spAutoFit/>
            </a:bodyPr>
            <a:lstStyle/>
            <a:p>
              <a:r>
                <a:rPr lang="ja-JP" altLang="en-US" b="1" dirty="0">
                  <a:solidFill>
                    <a:schemeClr val="bg1"/>
                  </a:solidFill>
                </a:rPr>
                <a:t>台車</a:t>
              </a:r>
              <a:endParaRPr kumimoji="1" lang="ja-JP" altLang="en-US" b="1" dirty="0">
                <a:solidFill>
                  <a:schemeClr val="bg1"/>
                </a:solidFill>
              </a:endParaRPr>
            </a:p>
          </p:txBody>
        </p:sp>
      </p:grpSp>
      <p:sp>
        <p:nvSpPr>
          <p:cNvPr id="25" name="テキスト ボックス 24"/>
          <p:cNvSpPr txBox="1"/>
          <p:nvPr/>
        </p:nvSpPr>
        <p:spPr>
          <a:xfrm>
            <a:off x="6170758" y="435481"/>
            <a:ext cx="1383785" cy="369332"/>
          </a:xfrm>
          <a:prstGeom prst="rect">
            <a:avLst/>
          </a:prstGeom>
          <a:noFill/>
        </p:spPr>
        <p:txBody>
          <a:bodyPr wrap="square" rtlCol="0">
            <a:spAutoFit/>
          </a:bodyPr>
          <a:lstStyle/>
          <a:p>
            <a:r>
              <a:rPr kumimoji="1" lang="en-US" altLang="ja-JP" dirty="0">
                <a:latin typeface="HGS創英角ｺﾞｼｯｸUB" pitchFamily="50" charset="-128"/>
                <a:ea typeface="HGS創英角ｺﾞｼｯｸUB" pitchFamily="50" charset="-128"/>
              </a:rPr>
              <a:t>&lt; </a:t>
            </a:r>
            <a:r>
              <a:rPr kumimoji="1" lang="ja-JP" altLang="en-US" dirty="0">
                <a:latin typeface="HGS創英角ｺﾞｼｯｸUB" pitchFamily="50" charset="-128"/>
                <a:ea typeface="HGS創英角ｺﾞｼｯｸUB" pitchFamily="50" charset="-128"/>
              </a:rPr>
              <a:t>平面図 </a:t>
            </a:r>
            <a:r>
              <a:rPr kumimoji="1" lang="en-US" altLang="ja-JP" dirty="0">
                <a:latin typeface="HGS創英角ｺﾞｼｯｸUB" pitchFamily="50" charset="-128"/>
                <a:ea typeface="HGS創英角ｺﾞｼｯｸUB" pitchFamily="50" charset="-128"/>
              </a:rPr>
              <a:t>&gt;</a:t>
            </a:r>
            <a:endParaRPr kumimoji="1" lang="ja-JP" altLang="en-US" dirty="0">
              <a:latin typeface="HGS創英角ｺﾞｼｯｸUB" pitchFamily="50" charset="-128"/>
              <a:ea typeface="HGS創英角ｺﾞｼｯｸUB" pitchFamily="50" charset="-128"/>
            </a:endParaRPr>
          </a:p>
        </p:txBody>
      </p:sp>
      <p:sp>
        <p:nvSpPr>
          <p:cNvPr id="1015" name="右矢印 1014"/>
          <p:cNvSpPr/>
          <p:nvPr/>
        </p:nvSpPr>
        <p:spPr>
          <a:xfrm>
            <a:off x="3692630" y="1720430"/>
            <a:ext cx="1138924" cy="767256"/>
          </a:xfrm>
          <a:prstGeom prst="rightArrow">
            <a:avLst>
              <a:gd name="adj1" fmla="val 50000"/>
              <a:gd name="adj2" fmla="val 65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644377" y="1701209"/>
            <a:ext cx="584791" cy="822083"/>
          </a:xfrm>
          <a:custGeom>
            <a:avLst/>
            <a:gdLst>
              <a:gd name="connsiteX0" fmla="*/ 584791 w 584791"/>
              <a:gd name="connsiteY0" fmla="*/ 0 h 822083"/>
              <a:gd name="connsiteX1" fmla="*/ 574158 w 584791"/>
              <a:gd name="connsiteY1" fmla="*/ 340242 h 822083"/>
              <a:gd name="connsiteX2" fmla="*/ 552893 w 584791"/>
              <a:gd name="connsiteY2" fmla="*/ 404038 h 822083"/>
              <a:gd name="connsiteX3" fmla="*/ 542261 w 584791"/>
              <a:gd name="connsiteY3" fmla="*/ 457200 h 822083"/>
              <a:gd name="connsiteX4" fmla="*/ 499730 w 584791"/>
              <a:gd name="connsiteY4" fmla="*/ 542261 h 822083"/>
              <a:gd name="connsiteX5" fmla="*/ 467833 w 584791"/>
              <a:gd name="connsiteY5" fmla="*/ 606056 h 822083"/>
              <a:gd name="connsiteX6" fmla="*/ 457200 w 584791"/>
              <a:gd name="connsiteY6" fmla="*/ 637954 h 822083"/>
              <a:gd name="connsiteX7" fmla="*/ 425303 w 584791"/>
              <a:gd name="connsiteY7" fmla="*/ 669851 h 822083"/>
              <a:gd name="connsiteX8" fmla="*/ 404037 w 584791"/>
              <a:gd name="connsiteY8" fmla="*/ 701749 h 822083"/>
              <a:gd name="connsiteX9" fmla="*/ 372140 w 584791"/>
              <a:gd name="connsiteY9" fmla="*/ 723014 h 822083"/>
              <a:gd name="connsiteX10" fmla="*/ 308344 w 584791"/>
              <a:gd name="connsiteY10" fmla="*/ 776177 h 822083"/>
              <a:gd name="connsiteX11" fmla="*/ 276447 w 584791"/>
              <a:gd name="connsiteY11" fmla="*/ 786810 h 822083"/>
              <a:gd name="connsiteX12" fmla="*/ 244549 w 584791"/>
              <a:gd name="connsiteY12" fmla="*/ 808075 h 822083"/>
              <a:gd name="connsiteX13" fmla="*/ 0 w 584791"/>
              <a:gd name="connsiteY13" fmla="*/ 818707 h 82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4791" h="822083">
                <a:moveTo>
                  <a:pt x="584791" y="0"/>
                </a:moveTo>
                <a:cubicBezTo>
                  <a:pt x="581247" y="113414"/>
                  <a:pt x="583088" y="227125"/>
                  <a:pt x="574158" y="340242"/>
                </a:cubicBezTo>
                <a:cubicBezTo>
                  <a:pt x="572394" y="362588"/>
                  <a:pt x="557289" y="382058"/>
                  <a:pt x="552893" y="404038"/>
                </a:cubicBezTo>
                <a:cubicBezTo>
                  <a:pt x="549349" y="421759"/>
                  <a:pt x="547016" y="439765"/>
                  <a:pt x="542261" y="457200"/>
                </a:cubicBezTo>
                <a:cubicBezTo>
                  <a:pt x="523935" y="524398"/>
                  <a:pt x="534115" y="507878"/>
                  <a:pt x="499730" y="542261"/>
                </a:cubicBezTo>
                <a:cubicBezTo>
                  <a:pt x="473008" y="622431"/>
                  <a:pt x="509054" y="523615"/>
                  <a:pt x="467833" y="606056"/>
                </a:cubicBezTo>
                <a:cubicBezTo>
                  <a:pt x="462821" y="616081"/>
                  <a:pt x="463417" y="628629"/>
                  <a:pt x="457200" y="637954"/>
                </a:cubicBezTo>
                <a:cubicBezTo>
                  <a:pt x="448859" y="650465"/>
                  <a:pt x="434929" y="658300"/>
                  <a:pt x="425303" y="669851"/>
                </a:cubicBezTo>
                <a:cubicBezTo>
                  <a:pt x="417122" y="679668"/>
                  <a:pt x="413073" y="692713"/>
                  <a:pt x="404037" y="701749"/>
                </a:cubicBezTo>
                <a:cubicBezTo>
                  <a:pt x="395001" y="710785"/>
                  <a:pt x="381957" y="714833"/>
                  <a:pt x="372140" y="723014"/>
                </a:cubicBezTo>
                <a:cubicBezTo>
                  <a:pt x="336865" y="752410"/>
                  <a:pt x="347944" y="756377"/>
                  <a:pt x="308344" y="776177"/>
                </a:cubicBezTo>
                <a:cubicBezTo>
                  <a:pt x="298320" y="781189"/>
                  <a:pt x="286471" y="781798"/>
                  <a:pt x="276447" y="786810"/>
                </a:cubicBezTo>
                <a:cubicBezTo>
                  <a:pt x="265017" y="792525"/>
                  <a:pt x="256514" y="803588"/>
                  <a:pt x="244549" y="808075"/>
                </a:cubicBezTo>
                <a:cubicBezTo>
                  <a:pt x="182834" y="831218"/>
                  <a:pt x="18818" y="818707"/>
                  <a:pt x="0" y="818707"/>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3" name="グループ化 722"/>
          <p:cNvGrpSpPr/>
          <p:nvPr/>
        </p:nvGrpSpPr>
        <p:grpSpPr>
          <a:xfrm>
            <a:off x="6822892" y="2206062"/>
            <a:ext cx="842757" cy="567549"/>
            <a:chOff x="6918714" y="4553246"/>
            <a:chExt cx="842757" cy="567549"/>
          </a:xfrm>
        </p:grpSpPr>
        <p:grpSp>
          <p:nvGrpSpPr>
            <p:cNvPr id="724" name="グループ化 723"/>
            <p:cNvGrpSpPr/>
            <p:nvPr/>
          </p:nvGrpSpPr>
          <p:grpSpPr>
            <a:xfrm>
              <a:off x="6918714" y="4553246"/>
              <a:ext cx="842757" cy="567549"/>
              <a:chOff x="7015878" y="4718068"/>
              <a:chExt cx="712459" cy="380066"/>
            </a:xfrm>
          </p:grpSpPr>
          <p:sp>
            <p:nvSpPr>
              <p:cNvPr id="726" name="正方形/長方形 725"/>
              <p:cNvSpPr/>
              <p:nvPr/>
            </p:nvSpPr>
            <p:spPr>
              <a:xfrm>
                <a:off x="7015878" y="4718068"/>
                <a:ext cx="712459" cy="3800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角丸四角形 726"/>
              <p:cNvSpPr/>
              <p:nvPr/>
            </p:nvSpPr>
            <p:spPr>
              <a:xfrm>
                <a:off x="7092280" y="4789497"/>
                <a:ext cx="551851" cy="26507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5" name="テキスト ボックス 724"/>
            <p:cNvSpPr txBox="1"/>
            <p:nvPr/>
          </p:nvSpPr>
          <p:spPr>
            <a:xfrm>
              <a:off x="6992181" y="4676600"/>
              <a:ext cx="758632" cy="369332"/>
            </a:xfrm>
            <a:prstGeom prst="rect">
              <a:avLst/>
            </a:prstGeom>
            <a:noFill/>
          </p:spPr>
          <p:txBody>
            <a:bodyPr wrap="square" rtlCol="0">
              <a:spAutoFit/>
            </a:bodyPr>
            <a:lstStyle/>
            <a:p>
              <a:r>
                <a:rPr lang="ja-JP" altLang="en-US" b="1" dirty="0">
                  <a:solidFill>
                    <a:schemeClr val="bg1"/>
                  </a:solidFill>
                </a:rPr>
                <a:t>台車</a:t>
              </a:r>
              <a:endParaRPr kumimoji="1" lang="ja-JP" altLang="en-US" b="1" dirty="0">
                <a:solidFill>
                  <a:schemeClr val="bg1"/>
                </a:solidFill>
              </a:endParaRPr>
            </a:p>
          </p:txBody>
        </p:sp>
      </p:grpSp>
      <p:sp>
        <p:nvSpPr>
          <p:cNvPr id="728" name="フリーフォーム 727"/>
          <p:cNvSpPr/>
          <p:nvPr/>
        </p:nvSpPr>
        <p:spPr>
          <a:xfrm>
            <a:off x="7657666" y="1689089"/>
            <a:ext cx="505486" cy="818918"/>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フリーフォーム 688"/>
          <p:cNvSpPr/>
          <p:nvPr/>
        </p:nvSpPr>
        <p:spPr>
          <a:xfrm>
            <a:off x="7668344" y="1700808"/>
            <a:ext cx="608897" cy="738105"/>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7703053" y="1710170"/>
            <a:ext cx="608897" cy="979116"/>
          </a:xfrm>
          <a:custGeom>
            <a:avLst/>
            <a:gdLst>
              <a:gd name="connsiteX0" fmla="*/ 595424 w 608897"/>
              <a:gd name="connsiteY0" fmla="*/ 0 h 979116"/>
              <a:gd name="connsiteX1" fmla="*/ 606056 w 608897"/>
              <a:gd name="connsiteY1" fmla="*/ 53163 h 979116"/>
              <a:gd name="connsiteX2" fmla="*/ 584791 w 608897"/>
              <a:gd name="connsiteY2" fmla="*/ 510363 h 979116"/>
              <a:gd name="connsiteX3" fmla="*/ 552893 w 608897"/>
              <a:gd name="connsiteY3" fmla="*/ 637953 h 979116"/>
              <a:gd name="connsiteX4" fmla="*/ 531628 w 608897"/>
              <a:gd name="connsiteY4" fmla="*/ 669851 h 979116"/>
              <a:gd name="connsiteX5" fmla="*/ 510363 w 608897"/>
              <a:gd name="connsiteY5" fmla="*/ 733646 h 979116"/>
              <a:gd name="connsiteX6" fmla="*/ 414670 w 608897"/>
              <a:gd name="connsiteY6" fmla="*/ 850605 h 979116"/>
              <a:gd name="connsiteX7" fmla="*/ 382772 w 608897"/>
              <a:gd name="connsiteY7" fmla="*/ 882502 h 979116"/>
              <a:gd name="connsiteX8" fmla="*/ 318977 w 608897"/>
              <a:gd name="connsiteY8" fmla="*/ 914400 h 979116"/>
              <a:gd name="connsiteX9" fmla="*/ 287079 w 608897"/>
              <a:gd name="connsiteY9" fmla="*/ 925032 h 979116"/>
              <a:gd name="connsiteX10" fmla="*/ 255182 w 608897"/>
              <a:gd name="connsiteY10" fmla="*/ 946298 h 979116"/>
              <a:gd name="connsiteX11" fmla="*/ 138224 w 608897"/>
              <a:gd name="connsiteY11" fmla="*/ 967563 h 979116"/>
              <a:gd name="connsiteX12" fmla="*/ 0 w 608897"/>
              <a:gd name="connsiteY12" fmla="*/ 978195 h 97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897" h="979116">
                <a:moveTo>
                  <a:pt x="595424" y="0"/>
                </a:moveTo>
                <a:cubicBezTo>
                  <a:pt x="598968" y="17721"/>
                  <a:pt x="606056" y="35091"/>
                  <a:pt x="606056" y="53163"/>
                </a:cubicBezTo>
                <a:cubicBezTo>
                  <a:pt x="606056" y="552289"/>
                  <a:pt x="620357" y="314759"/>
                  <a:pt x="584791" y="510363"/>
                </a:cubicBezTo>
                <a:cubicBezTo>
                  <a:pt x="578812" y="543247"/>
                  <a:pt x="572305" y="608835"/>
                  <a:pt x="552893" y="637953"/>
                </a:cubicBezTo>
                <a:lnTo>
                  <a:pt x="531628" y="669851"/>
                </a:lnTo>
                <a:cubicBezTo>
                  <a:pt x="524540" y="691116"/>
                  <a:pt x="522797" y="714995"/>
                  <a:pt x="510363" y="733646"/>
                </a:cubicBezTo>
                <a:cubicBezTo>
                  <a:pt x="453933" y="818292"/>
                  <a:pt x="485903" y="779373"/>
                  <a:pt x="414670" y="850605"/>
                </a:cubicBezTo>
                <a:cubicBezTo>
                  <a:pt x="404037" y="861237"/>
                  <a:pt x="397037" y="877747"/>
                  <a:pt x="382772" y="882502"/>
                </a:cubicBezTo>
                <a:cubicBezTo>
                  <a:pt x="302588" y="909232"/>
                  <a:pt x="401434" y="873173"/>
                  <a:pt x="318977" y="914400"/>
                </a:cubicBezTo>
                <a:cubicBezTo>
                  <a:pt x="308952" y="919412"/>
                  <a:pt x="297712" y="921488"/>
                  <a:pt x="287079" y="925032"/>
                </a:cubicBezTo>
                <a:cubicBezTo>
                  <a:pt x="276447" y="932121"/>
                  <a:pt x="266927" y="941264"/>
                  <a:pt x="255182" y="946298"/>
                </a:cubicBezTo>
                <a:cubicBezTo>
                  <a:pt x="229208" y="957430"/>
                  <a:pt x="157029" y="964429"/>
                  <a:pt x="138224" y="967563"/>
                </a:cubicBezTo>
                <a:cubicBezTo>
                  <a:pt x="41070" y="983755"/>
                  <a:pt x="128530" y="978195"/>
                  <a:pt x="0" y="97819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 name="テキスト ボックス 719"/>
          <p:cNvSpPr txBox="1"/>
          <p:nvPr/>
        </p:nvSpPr>
        <p:spPr>
          <a:xfrm>
            <a:off x="3678571" y="2992462"/>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18.6.14</a:t>
            </a:r>
            <a:endParaRPr kumimoji="1" lang="ja-JP" altLang="en-US" sz="1200" dirty="0"/>
          </a:p>
        </p:txBody>
      </p:sp>
      <p:sp>
        <p:nvSpPr>
          <p:cNvPr id="721" name="Rectangle 219"/>
          <p:cNvSpPr>
            <a:spLocks noChangeArrowheads="1"/>
          </p:cNvSpPr>
          <p:nvPr/>
        </p:nvSpPr>
        <p:spPr bwMode="auto">
          <a:xfrm>
            <a:off x="4008236" y="3260935"/>
            <a:ext cx="347211" cy="18808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722" name="正方形/長方形 721"/>
          <p:cNvSpPr/>
          <p:nvPr/>
        </p:nvSpPr>
        <p:spPr>
          <a:xfrm>
            <a:off x="413309" y="3713492"/>
            <a:ext cx="3826539" cy="20395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 name="正方形/長方形 716"/>
          <p:cNvSpPr/>
          <p:nvPr/>
        </p:nvSpPr>
        <p:spPr>
          <a:xfrm>
            <a:off x="413309" y="4320148"/>
            <a:ext cx="3826539" cy="20395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12979" y="4532514"/>
            <a:ext cx="3826869" cy="196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8"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１７</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調査２</a:t>
            </a:r>
          </a:p>
        </p:txBody>
      </p:sp>
      <p:sp>
        <p:nvSpPr>
          <p:cNvPr id="729" name="テキスト ボックス 728"/>
          <p:cNvSpPr txBox="1"/>
          <p:nvPr/>
        </p:nvSpPr>
        <p:spPr>
          <a:xfrm>
            <a:off x="8230345" y="35332"/>
            <a:ext cx="851871" cy="369332"/>
          </a:xfrm>
          <a:prstGeom prst="rect">
            <a:avLst/>
          </a:prstGeom>
          <a:noFill/>
        </p:spPr>
        <p:txBody>
          <a:bodyPr wrap="square" rtlCol="0">
            <a:spAutoFit/>
          </a:bodyPr>
          <a:lstStyle/>
          <a:p>
            <a:r>
              <a:rPr kumimoji="1" lang="en-US" altLang="ja-JP" dirty="0"/>
              <a:t>16/21</a:t>
            </a:r>
            <a:endParaRPr kumimoji="1" lang="ja-JP" altLang="en-US" dirty="0"/>
          </a:p>
        </p:txBody>
      </p:sp>
    </p:spTree>
    <p:extLst>
      <p:ext uri="{BB962C8B-B14F-4D97-AF65-F5344CB8AC3E}">
        <p14:creationId xmlns:p14="http://schemas.microsoft.com/office/powerpoint/2010/main" val="1578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8.33333E-7 2.22222E-6 L 8.33333E-7 -0.04375 C 8.33333E-7 -0.0632 -0.01979 -0.08797 -0.03715 -0.08797 L -0.07483 -0.08797 " pathEditMode="relative" rAng="10800000" ptsTypes="FfFF">
                                      <p:cBhvr>
                                        <p:cTn id="6" dur="2000" fill="hold"/>
                                        <p:tgtEl>
                                          <p:spTgt spid="27"/>
                                        </p:tgtEl>
                                        <p:attrNameLst>
                                          <p:attrName>ppt_x</p:attrName>
                                          <p:attrName>ppt_y</p:attrName>
                                        </p:attrNameLst>
                                      </p:cBhvr>
                                      <p:rCtr x="-3733" y="-4398"/>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00052 -0.00093 L 0.07188 -0.00093 " pathEditMode="relative" rAng="0" ptsTypes="AA">
                                      <p:cBhvr>
                                        <p:cTn id="9" dur="2000" fill="hold"/>
                                        <p:tgtEl>
                                          <p:spTgt spid="692"/>
                                        </p:tgtEl>
                                        <p:attrNameLst>
                                          <p:attrName>ppt_x</p:attrName>
                                          <p:attrName>ppt_y</p:attrName>
                                        </p:attrNameLst>
                                      </p:cBhvr>
                                      <p:rCtr x="3611" y="0"/>
                                    </p:animMotion>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1015"/>
                                        </p:tgtEl>
                                        <p:attrNameLst>
                                          <p:attrName>style.visibility</p:attrName>
                                        </p:attrNameLst>
                                      </p:cBhvr>
                                      <p:to>
                                        <p:strVal val="visible"/>
                                      </p:to>
                                    </p:set>
                                    <p:animEffect transition="in" filter="fade">
                                      <p:cBhvr>
                                        <p:cTn id="13" dur="500"/>
                                        <p:tgtEl>
                                          <p:spTgt spid="1015"/>
                                        </p:tgtEl>
                                      </p:cBhvr>
                                    </p:animEffect>
                                  </p:childTnLst>
                                </p:cTn>
                              </p:par>
                            </p:childTnLst>
                          </p:cTn>
                        </p:par>
                        <p:par>
                          <p:cTn id="14" fill="hold">
                            <p:stCondLst>
                              <p:cond delay="4500"/>
                            </p:stCondLst>
                            <p:childTnLst>
                              <p:par>
                                <p:cTn id="15" presetID="0" presetClass="path" presetSubtype="0" accel="50000" decel="50000" fill="hold" grpId="0" nodeType="afterEffect">
                                  <p:stCondLst>
                                    <p:cond delay="0"/>
                                  </p:stCondLst>
                                  <p:childTnLst>
                                    <p:animMotion origin="layout" path="M 0 4.07407E-6 C -0.0026 0.00601 -0.00139 0.01226 -0.00295 0.01851 C -0.00347 0.02592 -0.00382 0.04282 -0.01615 0.04328 C -0.02639 0.04351 -0.03628 0.04375 -0.04635 0.04398 C -0.06215 0.04421 -0.07778 0.04398 -0.0934 0.04398 " pathEditMode="relative" rAng="0" ptsTypes="ffffA">
                                      <p:cBhvr>
                                        <p:cTn id="16" dur="2000" fill="hold"/>
                                        <p:tgtEl>
                                          <p:spTgt spid="713"/>
                                        </p:tgtEl>
                                        <p:attrNameLst>
                                          <p:attrName>ppt_x</p:attrName>
                                          <p:attrName>ppt_y</p:attrName>
                                        </p:attrNameLst>
                                      </p:cBhvr>
                                      <p:rCtr x="-4670" y="2199"/>
                                    </p:animMotion>
                                  </p:childTnLst>
                                </p:cTn>
                              </p:par>
                              <p:par>
                                <p:cTn id="17" presetID="0" presetClass="path" presetSubtype="0" accel="50000" decel="50000" fill="hold" grpId="0" nodeType="withEffect">
                                  <p:stCondLst>
                                    <p:cond delay="0"/>
                                  </p:stCondLst>
                                  <p:childTnLst>
                                    <p:animMotion origin="layout" path="M -4.16667E-6 -1.48148E-6 C -0.0026 0.00602 -0.00138 0.01227 -0.00295 0.01852 C -0.00347 0.02593 -0.00382 0.04283 -0.01614 0.04329 C -0.02638 0.04352 -0.03628 0.04375 -0.04635 0.04398 C -0.06215 0.04421 -0.07777 0.04398 -0.0934 0.04398 " pathEditMode="relative" rAng="0" ptsTypes="ffffA">
                                      <p:cBhvr>
                                        <p:cTn id="18" dur="2000" fill="hold"/>
                                        <p:tgtEl>
                                          <p:spTgt spid="714"/>
                                        </p:tgtEl>
                                        <p:attrNameLst>
                                          <p:attrName>ppt_x</p:attrName>
                                          <p:attrName>ppt_y</p:attrName>
                                        </p:attrNameLst>
                                      </p:cBhvr>
                                      <p:rCtr x="-4670" y="2199"/>
                                    </p:animMotion>
                                  </p:childTnLst>
                                </p:cTn>
                              </p:par>
                              <p:par>
                                <p:cTn id="19" presetID="0" presetClass="path" presetSubtype="0" accel="50000" decel="50000" fill="hold" nodeType="withEffect">
                                  <p:stCondLst>
                                    <p:cond delay="0"/>
                                  </p:stCondLst>
                                  <p:childTnLst>
                                    <p:animMotion origin="layout" path="M 2.22222E-6 -7.40741E-7 C -0.00261 0.00602 -0.00139 0.01227 -0.00295 0.01852 C -0.00347 0.02593 -0.00382 0.04282 -0.01615 0.04329 C -0.02639 0.04352 -0.03629 0.04375 -0.04636 0.04398 C -0.06215 0.04421 -0.07778 0.04398 -0.0934 0.04398 " pathEditMode="relative" rAng="0" ptsTypes="ffffA">
                                      <p:cBhvr>
                                        <p:cTn id="20" dur="2000" fill="hold"/>
                                        <p:tgtEl>
                                          <p:spTgt spid="703"/>
                                        </p:tgtEl>
                                        <p:attrNameLst>
                                          <p:attrName>ppt_x</p:attrName>
                                          <p:attrName>ppt_y</p:attrName>
                                        </p:attrNameLst>
                                      </p:cBhvr>
                                      <p:rCtr x="-4670" y="2199"/>
                                    </p:animMotion>
                                  </p:childTnLst>
                                </p:cTn>
                              </p:par>
                              <p:par>
                                <p:cTn id="21" presetID="0" presetClass="path" presetSubtype="0" accel="50000" decel="50000" fill="hold" nodeType="withEffect">
                                  <p:stCondLst>
                                    <p:cond delay="0"/>
                                  </p:stCondLst>
                                  <p:childTnLst>
                                    <p:animMotion origin="layout" path="M -1.94444E-6 4.07407E-6 C -0.0026 0.00601 -0.00139 0.01226 -0.00295 0.01851 C -0.00347 0.02592 -0.00382 0.04282 -0.01614 0.04328 C -0.02639 0.04351 -0.03628 0.04375 -0.04635 0.04398 C -0.06215 0.04421 -0.07778 0.04398 -0.0934 0.04398 " pathEditMode="relative" rAng="0" ptsTypes="ffffA">
                                      <p:cBhvr>
                                        <p:cTn id="22" dur="2000" fill="hold"/>
                                        <p:tgtEl>
                                          <p:spTgt spid="565"/>
                                        </p:tgtEl>
                                        <p:attrNameLst>
                                          <p:attrName>ppt_x</p:attrName>
                                          <p:attrName>ppt_y</p:attrName>
                                        </p:attrNameLst>
                                      </p:cBhvr>
                                      <p:rCtr x="-4670" y="2199"/>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0"/>
                                        </p:tgtEl>
                                        <p:attrNameLst>
                                          <p:attrName>style.visibility</p:attrName>
                                        </p:attrNameLst>
                                      </p:cBhvr>
                                      <p:to>
                                        <p:strVal val="visible"/>
                                      </p:to>
                                    </p:set>
                                    <p:animEffect transition="in" filter="fade">
                                      <p:cBhvr>
                                        <p:cTn id="30" dur="500"/>
                                        <p:tgtEl>
                                          <p:spTgt spid="7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21"/>
                                        </p:tgtEl>
                                        <p:attrNameLst>
                                          <p:attrName>style.visibility</p:attrName>
                                        </p:attrNameLst>
                                      </p:cBhvr>
                                      <p:to>
                                        <p:strVal val="visible"/>
                                      </p:to>
                                    </p:set>
                                    <p:animEffect transition="in" filter="fade">
                                      <p:cBhvr>
                                        <p:cTn id="33" dur="500"/>
                                        <p:tgtEl>
                                          <p:spTgt spid="721"/>
                                        </p:tgtEl>
                                      </p:cBhvr>
                                    </p:animEffect>
                                  </p:childTnLst>
                                </p:cTn>
                              </p:par>
                              <p:par>
                                <p:cTn id="34" presetID="10" presetClass="entr" presetSubtype="0" fill="hold" nodeType="withEffect">
                                  <p:stCondLst>
                                    <p:cond delay="0"/>
                                  </p:stCondLst>
                                  <p:childTnLst>
                                    <p:set>
                                      <p:cBhvr>
                                        <p:cTn id="35" dur="1" fill="hold">
                                          <p:stCondLst>
                                            <p:cond delay="0"/>
                                          </p:stCondLst>
                                        </p:cTn>
                                        <p:tgtEl>
                                          <p:spTgt spid="28674"/>
                                        </p:tgtEl>
                                        <p:attrNameLst>
                                          <p:attrName>style.visibility</p:attrName>
                                        </p:attrNameLst>
                                      </p:cBhvr>
                                      <p:to>
                                        <p:strVal val="visible"/>
                                      </p:to>
                                    </p:set>
                                    <p:animEffect transition="in" filter="fade">
                                      <p:cBhvr>
                                        <p:cTn id="36" dur="500"/>
                                        <p:tgtEl>
                                          <p:spTgt spid="2867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13"/>
                                        </p:tgtEl>
                                        <p:attrNameLst>
                                          <p:attrName>style.visibility</p:attrName>
                                        </p:attrNameLst>
                                      </p:cBhvr>
                                      <p:to>
                                        <p:strVal val="visible"/>
                                      </p:to>
                                    </p:set>
                                    <p:animEffect transition="in" filter="fade">
                                      <p:cBhvr>
                                        <p:cTn id="50" dur="500"/>
                                        <p:tgtEl>
                                          <p:spTgt spid="913"/>
                                        </p:tgtEl>
                                      </p:cBhvr>
                                    </p:animEffect>
                                  </p:childTnLst>
                                </p:cTn>
                              </p:par>
                              <p:par>
                                <p:cTn id="51" presetID="10"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500"/>
                                        <p:tgtEl>
                                          <p:spTgt spid="1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14"/>
                                        </p:tgtEl>
                                        <p:attrNameLst>
                                          <p:attrName>style.visibility</p:attrName>
                                        </p:attrNameLst>
                                      </p:cBhvr>
                                      <p:to>
                                        <p:strVal val="visible"/>
                                      </p:to>
                                    </p:set>
                                    <p:animEffect transition="in" filter="fade">
                                      <p:cBhvr>
                                        <p:cTn id="65" dur="500"/>
                                        <p:tgtEl>
                                          <p:spTgt spid="9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fade">
                                      <p:cBhvr>
                                        <p:cTn id="68" dur="500"/>
                                        <p:tgtEl>
                                          <p:spTgt spid="1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fade">
                                      <p:cBhvr>
                                        <p:cTn id="71" dur="500"/>
                                        <p:tgtEl>
                                          <p:spTgt spid="124"/>
                                        </p:tgtEl>
                                      </p:cBhvr>
                                    </p:animEffect>
                                  </p:childTnLst>
                                </p:cTn>
                              </p:par>
                            </p:childTnLst>
                          </p:cTn>
                        </p:par>
                        <p:par>
                          <p:cTn id="72" fill="hold">
                            <p:stCondLst>
                              <p:cond delay="5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90"/>
                                        </p:tgtEl>
                                        <p:attrNameLst>
                                          <p:attrName>style.visibility</p:attrName>
                                        </p:attrNameLst>
                                      </p:cBhvr>
                                      <p:to>
                                        <p:strVal val="visible"/>
                                      </p:to>
                                    </p:set>
                                    <p:animEffect transition="in" filter="fade">
                                      <p:cBhvr>
                                        <p:cTn id="95" dur="1000"/>
                                        <p:tgtEl>
                                          <p:spTgt spid="690"/>
                                        </p:tgtEl>
                                      </p:cBhvr>
                                    </p:animEffect>
                                    <p:anim calcmode="lin" valueType="num">
                                      <p:cBhvr>
                                        <p:cTn id="96" dur="1000" fill="hold"/>
                                        <p:tgtEl>
                                          <p:spTgt spid="690"/>
                                        </p:tgtEl>
                                        <p:attrNameLst>
                                          <p:attrName>ppt_x</p:attrName>
                                        </p:attrNameLst>
                                      </p:cBhvr>
                                      <p:tavLst>
                                        <p:tav tm="0">
                                          <p:val>
                                            <p:strVal val="#ppt_x"/>
                                          </p:val>
                                        </p:tav>
                                        <p:tav tm="100000">
                                          <p:val>
                                            <p:strVal val="#ppt_x"/>
                                          </p:val>
                                        </p:tav>
                                      </p:tavLst>
                                    </p:anim>
                                    <p:anim calcmode="lin" valueType="num">
                                      <p:cBhvr>
                                        <p:cTn id="97" dur="1000" fill="hold"/>
                                        <p:tgtEl>
                                          <p:spTgt spid="69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715"/>
                                        </p:tgtEl>
                                        <p:attrNameLst>
                                          <p:attrName>style.visibility</p:attrName>
                                        </p:attrNameLst>
                                      </p:cBhvr>
                                      <p:to>
                                        <p:strVal val="visible"/>
                                      </p:to>
                                    </p:set>
                                    <p:animEffect transition="in" filter="fade">
                                      <p:cBhvr>
                                        <p:cTn id="105" dur="1000"/>
                                        <p:tgtEl>
                                          <p:spTgt spid="715"/>
                                        </p:tgtEl>
                                      </p:cBhvr>
                                    </p:animEffect>
                                    <p:anim calcmode="lin" valueType="num">
                                      <p:cBhvr>
                                        <p:cTn id="106" dur="1000" fill="hold"/>
                                        <p:tgtEl>
                                          <p:spTgt spid="715"/>
                                        </p:tgtEl>
                                        <p:attrNameLst>
                                          <p:attrName>ppt_x</p:attrName>
                                        </p:attrNameLst>
                                      </p:cBhvr>
                                      <p:tavLst>
                                        <p:tav tm="0">
                                          <p:val>
                                            <p:strVal val="#ppt_x"/>
                                          </p:val>
                                        </p:tav>
                                        <p:tav tm="100000">
                                          <p:val>
                                            <p:strVal val="#ppt_x"/>
                                          </p:val>
                                        </p:tav>
                                      </p:tavLst>
                                    </p:anim>
                                    <p:anim calcmode="lin" valueType="num">
                                      <p:cBhvr>
                                        <p:cTn id="107" dur="1000" fill="hold"/>
                                        <p:tgtEl>
                                          <p:spTgt spid="71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1000"/>
                                        <p:tgtEl>
                                          <p:spTgt spid="16"/>
                                        </p:tgtEl>
                                      </p:cBhvr>
                                    </p:animEffect>
                                    <p:anim calcmode="lin" valueType="num">
                                      <p:cBhvr>
                                        <p:cTn id="111" dur="1000" fill="hold"/>
                                        <p:tgtEl>
                                          <p:spTgt spid="16"/>
                                        </p:tgtEl>
                                        <p:attrNameLst>
                                          <p:attrName>ppt_x</p:attrName>
                                        </p:attrNameLst>
                                      </p:cBhvr>
                                      <p:tavLst>
                                        <p:tav tm="0">
                                          <p:val>
                                            <p:strVal val="#ppt_x"/>
                                          </p:val>
                                        </p:tav>
                                        <p:tav tm="100000">
                                          <p:val>
                                            <p:strVal val="#ppt_x"/>
                                          </p:val>
                                        </p:tav>
                                      </p:tavLst>
                                    </p:anim>
                                    <p:anim calcmode="lin" valueType="num">
                                      <p:cBhvr>
                                        <p:cTn id="112" dur="1000" fill="hold"/>
                                        <p:tgtEl>
                                          <p:spTgt spid="16"/>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1000"/>
                                        <p:tgtEl>
                                          <p:spTgt spid="7"/>
                                        </p:tgtEl>
                                      </p:cBhvr>
                                    </p:animEffect>
                                    <p:anim calcmode="lin" valueType="num">
                                      <p:cBhvr>
                                        <p:cTn id="116" dur="1000" fill="hold"/>
                                        <p:tgtEl>
                                          <p:spTgt spid="7"/>
                                        </p:tgtEl>
                                        <p:attrNameLst>
                                          <p:attrName>ppt_x</p:attrName>
                                        </p:attrNameLst>
                                      </p:cBhvr>
                                      <p:tavLst>
                                        <p:tav tm="0">
                                          <p:val>
                                            <p:strVal val="#ppt_x"/>
                                          </p:val>
                                        </p:tav>
                                        <p:tav tm="100000">
                                          <p:val>
                                            <p:strVal val="#ppt_x"/>
                                          </p:val>
                                        </p:tav>
                                      </p:tavLst>
                                    </p:anim>
                                    <p:anim calcmode="lin" valueType="num">
                                      <p:cBhvr>
                                        <p:cTn id="117" dur="1000" fill="hold"/>
                                        <p:tgtEl>
                                          <p:spTgt spid="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723"/>
                                        </p:tgtEl>
                                        <p:attrNameLst>
                                          <p:attrName>style.visibility</p:attrName>
                                        </p:attrNameLst>
                                      </p:cBhvr>
                                      <p:to>
                                        <p:strVal val="visible"/>
                                      </p:to>
                                    </p:set>
                                    <p:animEffect transition="in" filter="fade">
                                      <p:cBhvr>
                                        <p:cTn id="120" dur="1000"/>
                                        <p:tgtEl>
                                          <p:spTgt spid="723"/>
                                        </p:tgtEl>
                                      </p:cBhvr>
                                    </p:animEffect>
                                    <p:anim calcmode="lin" valueType="num">
                                      <p:cBhvr>
                                        <p:cTn id="121" dur="1000" fill="hold"/>
                                        <p:tgtEl>
                                          <p:spTgt spid="723"/>
                                        </p:tgtEl>
                                        <p:attrNameLst>
                                          <p:attrName>ppt_x</p:attrName>
                                        </p:attrNameLst>
                                      </p:cBhvr>
                                      <p:tavLst>
                                        <p:tav tm="0">
                                          <p:val>
                                            <p:strVal val="#ppt_x"/>
                                          </p:val>
                                        </p:tav>
                                        <p:tav tm="100000">
                                          <p:val>
                                            <p:strVal val="#ppt_x"/>
                                          </p:val>
                                        </p:tav>
                                      </p:tavLst>
                                    </p:anim>
                                    <p:anim calcmode="lin" valueType="num">
                                      <p:cBhvr>
                                        <p:cTn id="122" dur="1000" fill="hold"/>
                                        <p:tgtEl>
                                          <p:spTgt spid="723"/>
                                        </p:tgtEl>
                                        <p:attrNameLst>
                                          <p:attrName>ppt_y</p:attrName>
                                        </p:attrNameLst>
                                      </p:cBhvr>
                                      <p:tavLst>
                                        <p:tav tm="0">
                                          <p:val>
                                            <p:strVal val="#ppt_y+.1"/>
                                          </p:val>
                                        </p:tav>
                                        <p:tav tm="100000">
                                          <p:val>
                                            <p:strVal val="#ppt_y"/>
                                          </p:val>
                                        </p:tav>
                                      </p:tavLst>
                                    </p:anim>
                                  </p:childTnLst>
                                </p:cTn>
                              </p:par>
                            </p:childTnLst>
                          </p:cTn>
                        </p:par>
                        <p:par>
                          <p:cTn id="123" fill="hold">
                            <p:stCondLst>
                              <p:cond delay="1500"/>
                            </p:stCondLst>
                            <p:childTnLst>
                              <p:par>
                                <p:cTn id="124" presetID="36" presetClass="path" presetSubtype="0" accel="50000" decel="50000" fill="hold" nodeType="afterEffect">
                                  <p:stCondLst>
                                    <p:cond delay="0"/>
                                  </p:stCondLst>
                                  <p:childTnLst>
                                    <p:animMotion origin="layout" path="M 5.55556E-7 5.55112E-17 L 0.05104 5.55112E-17 C 0.07378 5.55112E-17 0.10139 -0.04306 0.10139 -0.07824 L 0.10139 -0.15648 " pathEditMode="relative" rAng="16200000" ptsTypes="FfFF">
                                      <p:cBhvr>
                                        <p:cTn id="125" dur="2000" fill="hold"/>
                                        <p:tgtEl>
                                          <p:spTgt spid="723"/>
                                        </p:tgtEl>
                                        <p:attrNameLst>
                                          <p:attrName>ppt_x</p:attrName>
                                          <p:attrName>ppt_y</p:attrName>
                                        </p:attrNameLst>
                                      </p:cBhvr>
                                      <p:rCtr x="5069" y="-7824"/>
                                    </p:animMotion>
                                  </p:childTnLst>
                                  <p:subTnLst>
                                    <p:set>
                                      <p:cBhvr override="childStyle">
                                        <p:cTn dur="1" fill="hold" display="0" masterRel="sameClick" afterEffect="1">
                                          <p:stCondLst>
                                            <p:cond evt="end" delay="0">
                                              <p:tn val="124"/>
                                            </p:cond>
                                          </p:stCondLst>
                                        </p:cTn>
                                        <p:tgtEl>
                                          <p:spTgt spid="723"/>
                                        </p:tgtEl>
                                        <p:attrNameLst>
                                          <p:attrName>style.visibility</p:attrName>
                                        </p:attrNameLst>
                                      </p:cBhvr>
                                      <p:to>
                                        <p:strVal val="hidden"/>
                                      </p:to>
                                    </p:set>
                                  </p:subTnLst>
                                </p:cTn>
                              </p:par>
                            </p:childTnLst>
                          </p:cTn>
                        </p:par>
                        <p:par>
                          <p:cTn id="126" fill="hold">
                            <p:stCondLst>
                              <p:cond delay="3500"/>
                            </p:stCondLst>
                            <p:childTnLst>
                              <p:par>
                                <p:cTn id="127" presetID="22" presetClass="entr" presetSubtype="4" fill="hold" grpId="0" nodeType="afterEffect">
                                  <p:stCondLst>
                                    <p:cond delay="0"/>
                                  </p:stCondLst>
                                  <p:childTnLst>
                                    <p:set>
                                      <p:cBhvr>
                                        <p:cTn id="128" dur="1" fill="hold">
                                          <p:stCondLst>
                                            <p:cond delay="0"/>
                                          </p:stCondLst>
                                        </p:cTn>
                                        <p:tgtEl>
                                          <p:spTgt spid="728"/>
                                        </p:tgtEl>
                                        <p:attrNameLst>
                                          <p:attrName>style.visibility</p:attrName>
                                        </p:attrNameLst>
                                      </p:cBhvr>
                                      <p:to>
                                        <p:strVal val="visible"/>
                                      </p:to>
                                    </p:set>
                                    <p:animEffect transition="in" filter="wipe(down)">
                                      <p:cBhvr>
                                        <p:cTn id="129" dur="500"/>
                                        <p:tgtEl>
                                          <p:spTgt spid="728"/>
                                        </p:tgtEl>
                                      </p:cBhvr>
                                    </p:animEffect>
                                  </p:childTnLst>
                                </p:cTn>
                              </p:par>
                              <p:par>
                                <p:cTn id="130" presetID="10" presetClass="entr" presetSubtype="0" fill="hold" nodeType="with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500"/>
                                        <p:tgtEl>
                                          <p:spTgt spid="24"/>
                                        </p:tgtEl>
                                      </p:cBhvr>
                                    </p:animEffect>
                                  </p:childTnLst>
                                </p:cTn>
                              </p:par>
                            </p:childTnLst>
                          </p:cTn>
                        </p:par>
                        <p:par>
                          <p:cTn id="133" fill="hold">
                            <p:stCondLst>
                              <p:cond delay="4000"/>
                            </p:stCondLst>
                            <p:childTnLst>
                              <p:par>
                                <p:cTn id="134" presetID="57" presetClass="path" presetSubtype="0" accel="50000" decel="50000" fill="hold" nodeType="afterEffect">
                                  <p:stCondLst>
                                    <p:cond delay="0"/>
                                  </p:stCondLst>
                                  <p:childTnLst>
                                    <p:animMotion origin="layout" path="M -0.00052 3.33333E-6 L -0.00052 0.07963 C -0.00052 0.11551 -0.02795 0.15902 -0.05052 0.15902 L -0.10087 0.15902 " pathEditMode="relative" rAng="10800000" ptsTypes="FfFF">
                                      <p:cBhvr>
                                        <p:cTn id="135" dur="2000" fill="hold"/>
                                        <p:tgtEl>
                                          <p:spTgt spid="24"/>
                                        </p:tgtEl>
                                        <p:attrNameLst>
                                          <p:attrName>ppt_x</p:attrName>
                                          <p:attrName>ppt_y</p:attrName>
                                        </p:attrNameLst>
                                      </p:cBhvr>
                                      <p:rCtr x="-5017" y="7963"/>
                                    </p:animMotion>
                                  </p:childTnLst>
                                </p:cTn>
                              </p:par>
                            </p:childTnLst>
                          </p:cTn>
                        </p:par>
                        <p:par>
                          <p:cTn id="136" fill="hold">
                            <p:stCondLst>
                              <p:cond delay="6000"/>
                            </p:stCondLst>
                            <p:childTnLst>
                              <p:par>
                                <p:cTn id="137" presetID="22" presetClass="entr" presetSubtype="1" fill="hold" grpId="0" nodeType="after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up)">
                                      <p:cBhvr>
                                        <p:cTn id="139" dur="500"/>
                                        <p:tgtEl>
                                          <p:spTgt spid="28"/>
                                        </p:tgtEl>
                                      </p:cBhvr>
                                    </p:animEffect>
                                  </p:childTnLst>
                                </p:cTn>
                              </p:par>
                            </p:childTnLst>
                          </p:cTn>
                        </p:par>
                        <p:par>
                          <p:cTn id="140" fill="hold">
                            <p:stCondLst>
                              <p:cond delay="6500"/>
                            </p:stCondLst>
                            <p:childTnLst>
                              <p:par>
                                <p:cTn id="141" presetID="43" presetClass="path" presetSubtype="0" accel="50000" decel="50000" fill="hold" nodeType="afterEffect">
                                  <p:stCondLst>
                                    <p:cond delay="0"/>
                                  </p:stCondLst>
                                  <p:childTnLst>
                                    <p:animMotion origin="layout" path="M -0.09948 0.15902 L -0.04445 0.15902 C -0.01979 0.15902 0.01076 0.11828 0.01076 0.08541 L 0.01076 0.01227 " pathEditMode="relative" rAng="0" ptsTypes="FfFF">
                                      <p:cBhvr>
                                        <p:cTn id="142" dur="2000" fill="hold"/>
                                        <p:tgtEl>
                                          <p:spTgt spid="24"/>
                                        </p:tgtEl>
                                        <p:attrNameLst>
                                          <p:attrName>ppt_x</p:attrName>
                                          <p:attrName>ppt_y</p:attrName>
                                        </p:attrNameLst>
                                      </p:cBhvr>
                                      <p:rCtr x="5503" y="-7338"/>
                                    </p:animMotion>
                                  </p:childTnLst>
                                </p:cTn>
                              </p:par>
                            </p:childTnLst>
                          </p:cTn>
                        </p:par>
                        <p:par>
                          <p:cTn id="143" fill="hold">
                            <p:stCondLst>
                              <p:cond delay="8500"/>
                            </p:stCondLst>
                            <p:childTnLst>
                              <p:par>
                                <p:cTn id="144" presetID="22" presetClass="entr" presetSubtype="4" fill="hold" grpId="0" nodeType="afterEffect">
                                  <p:stCondLst>
                                    <p:cond delay="0"/>
                                  </p:stCondLst>
                                  <p:childTnLst>
                                    <p:set>
                                      <p:cBhvr>
                                        <p:cTn id="145" dur="1" fill="hold">
                                          <p:stCondLst>
                                            <p:cond delay="0"/>
                                          </p:stCondLst>
                                        </p:cTn>
                                        <p:tgtEl>
                                          <p:spTgt spid="689"/>
                                        </p:tgtEl>
                                        <p:attrNameLst>
                                          <p:attrName>style.visibility</p:attrName>
                                        </p:attrNameLst>
                                      </p:cBhvr>
                                      <p:to>
                                        <p:strVal val="visible"/>
                                      </p:to>
                                    </p:set>
                                    <p:animEffect transition="in" filter="wipe(down)">
                                      <p:cBhvr>
                                        <p:cTn id="146" dur="500"/>
                                        <p:tgtEl>
                                          <p:spTgt spid="689"/>
                                        </p:tgtEl>
                                      </p:cBhvr>
                                    </p:animEffect>
                                  </p:childTnLst>
                                </p:cTn>
                              </p:par>
                            </p:childTnLst>
                          </p:cTn>
                        </p:par>
                        <p:par>
                          <p:cTn id="147" fill="hold">
                            <p:stCondLst>
                              <p:cond delay="9000"/>
                            </p:stCondLst>
                            <p:childTnLst>
                              <p:par>
                                <p:cTn id="148" presetID="50" presetClass="path" presetSubtype="0" accel="50000" decel="50000" fill="hold" nodeType="afterEffect">
                                  <p:stCondLst>
                                    <p:cond delay="0"/>
                                  </p:stCondLst>
                                  <p:childTnLst>
                                    <p:animMotion origin="layout" path="M 0.0026 0.00255 L 0.0026 0.10278 C 0.0026 0.14815 -0.025 0.20417 -0.04757 0.20417 L -0.0967 0.20417 " pathEditMode="relative" rAng="5400000" ptsTypes="FfFF">
                                      <p:cBhvr>
                                        <p:cTn id="149" dur="2000" fill="hold"/>
                                        <p:tgtEl>
                                          <p:spTgt spid="24"/>
                                        </p:tgtEl>
                                        <p:attrNameLst>
                                          <p:attrName>ppt_x</p:attrName>
                                          <p:attrName>ppt_y</p:attrName>
                                        </p:attrNameLst>
                                      </p:cBhvr>
                                      <p:rCtr x="-4965" y="10069"/>
                                    </p:animMotion>
                                  </p:childTnLst>
                                </p:cTn>
                              </p:par>
                            </p:childTnLst>
                          </p:cTn>
                        </p:par>
                        <p:par>
                          <p:cTn id="150" fill="hold">
                            <p:stCondLst>
                              <p:cond delay="11000"/>
                            </p:stCondLst>
                            <p:childTnLst>
                              <p:par>
                                <p:cTn id="151" presetID="22" presetClass="entr" presetSubtype="1" fill="hold" grpId="0" nodeType="afterEffect">
                                  <p:stCondLst>
                                    <p:cond delay="0"/>
                                  </p:stCondLst>
                                  <p:childTnLst>
                                    <p:set>
                                      <p:cBhvr>
                                        <p:cTn id="152" dur="1" fill="hold">
                                          <p:stCondLst>
                                            <p:cond delay="0"/>
                                          </p:stCondLst>
                                        </p:cTn>
                                        <p:tgtEl>
                                          <p:spTgt spid="31"/>
                                        </p:tgtEl>
                                        <p:attrNameLst>
                                          <p:attrName>style.visibility</p:attrName>
                                        </p:attrNameLst>
                                      </p:cBhvr>
                                      <p:to>
                                        <p:strVal val="visible"/>
                                      </p:to>
                                    </p:set>
                                    <p:animEffect transition="in" filter="wipe(up)">
                                      <p:cBhvr>
                                        <p:cTn id="153" dur="500"/>
                                        <p:tgtEl>
                                          <p:spTgt spid="31"/>
                                        </p:tgtEl>
                                      </p:cBhvr>
                                    </p:animEffect>
                                  </p:childTnLst>
                                </p:cTn>
                              </p:par>
                            </p:childTnLst>
                          </p:cTn>
                        </p:par>
                        <p:par>
                          <p:cTn id="154" fill="hold">
                            <p:stCondLst>
                              <p:cond delay="11500"/>
                            </p:stCondLst>
                            <p:childTnLst>
                              <p:par>
                                <p:cTn id="155" presetID="14" presetClass="entr" presetSubtype="10" fill="hold" grpId="0" nodeType="afterEffect">
                                  <p:stCondLst>
                                    <p:cond delay="0"/>
                                  </p:stCondLst>
                                  <p:childTnLst>
                                    <p:set>
                                      <p:cBhvr>
                                        <p:cTn id="156" dur="1" fill="hold">
                                          <p:stCondLst>
                                            <p:cond delay="0"/>
                                          </p:stCondLst>
                                        </p:cTn>
                                        <p:tgtEl>
                                          <p:spTgt spid="722"/>
                                        </p:tgtEl>
                                        <p:attrNameLst>
                                          <p:attrName>style.visibility</p:attrName>
                                        </p:attrNameLst>
                                      </p:cBhvr>
                                      <p:to>
                                        <p:strVal val="visible"/>
                                      </p:to>
                                    </p:set>
                                    <p:animEffect transition="in" filter="randombar(horizontal)">
                                      <p:cBhvr>
                                        <p:cTn id="157" dur="500"/>
                                        <p:tgtEl>
                                          <p:spTgt spid="722"/>
                                        </p:tgtEl>
                                      </p:cBhvr>
                                    </p:animEffect>
                                  </p:childTnLst>
                                </p:cTn>
                              </p:par>
                              <p:par>
                                <p:cTn id="158" presetID="14" presetClass="entr" presetSubtype="10" fill="hold" grpId="0" nodeType="withEffect">
                                  <p:stCondLst>
                                    <p:cond delay="0"/>
                                  </p:stCondLst>
                                  <p:childTnLst>
                                    <p:set>
                                      <p:cBhvr>
                                        <p:cTn id="159" dur="1" fill="hold">
                                          <p:stCondLst>
                                            <p:cond delay="0"/>
                                          </p:stCondLst>
                                        </p:cTn>
                                        <p:tgtEl>
                                          <p:spTgt spid="717"/>
                                        </p:tgtEl>
                                        <p:attrNameLst>
                                          <p:attrName>style.visibility</p:attrName>
                                        </p:attrNameLst>
                                      </p:cBhvr>
                                      <p:to>
                                        <p:strVal val="visible"/>
                                      </p:to>
                                    </p:set>
                                    <p:animEffect transition="in" filter="randombar(horizontal)">
                                      <p:cBhvr>
                                        <p:cTn id="160" dur="500"/>
                                        <p:tgtEl>
                                          <p:spTgt spid="717"/>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42" fill="hold" grpId="0" nodeType="clickEffect">
                                  <p:stCondLst>
                                    <p:cond delay="0"/>
                                  </p:stCondLst>
                                  <p:childTnLst>
                                    <p:set>
                                      <p:cBhvr>
                                        <p:cTn id="164" dur="1" fill="hold">
                                          <p:stCondLst>
                                            <p:cond delay="0"/>
                                          </p:stCondLst>
                                        </p:cTn>
                                        <p:tgtEl>
                                          <p:spTgt spid="677"/>
                                        </p:tgtEl>
                                        <p:attrNameLst>
                                          <p:attrName>style.visibility</p:attrName>
                                        </p:attrNameLst>
                                      </p:cBhvr>
                                      <p:to>
                                        <p:strVal val="visible"/>
                                      </p:to>
                                    </p:set>
                                    <p:animEffect transition="in" filter="barn(outHorizontal)">
                                      <p:cBhvr>
                                        <p:cTn id="165" dur="5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 grpId="0" animBg="1"/>
      <p:bldP spid="136" grpId="0"/>
      <p:bldP spid="137" grpId="0"/>
      <p:bldP spid="165" grpId="0" animBg="1"/>
      <p:bldP spid="166" grpId="0"/>
      <p:bldP spid="914" grpId="0"/>
      <p:bldP spid="120" grpId="0"/>
      <p:bldP spid="124" grpId="0"/>
      <p:bldP spid="713" grpId="0" animBg="1"/>
      <p:bldP spid="714" grpId="0" animBg="1"/>
      <p:bldP spid="677" grpId="0" animBg="1"/>
      <p:bldP spid="7" grpId="0" animBg="1"/>
      <p:bldP spid="16" grpId="0" animBg="1"/>
      <p:bldP spid="17" grpId="0" animBg="1"/>
      <p:bldP spid="18" grpId="0" animBg="1"/>
      <p:bldP spid="19" grpId="0" animBg="1"/>
      <p:bldP spid="23" grpId="0"/>
      <p:bldP spid="690" grpId="0"/>
      <p:bldP spid="715" grpId="0"/>
      <p:bldP spid="25" grpId="0"/>
      <p:bldP spid="1015" grpId="0" animBg="1"/>
      <p:bldP spid="28" grpId="0" animBg="1"/>
      <p:bldP spid="728" grpId="0" animBg="1"/>
      <p:bldP spid="689" grpId="0" animBg="1"/>
      <p:bldP spid="31" grpId="0" animBg="1"/>
      <p:bldP spid="720" grpId="0"/>
      <p:bldP spid="721" grpId="0"/>
      <p:bldP spid="722" grpId="0" animBg="1"/>
      <p:bldP spid="71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グループ化 332"/>
          <p:cNvGrpSpPr/>
          <p:nvPr/>
        </p:nvGrpSpPr>
        <p:grpSpPr>
          <a:xfrm>
            <a:off x="6346769" y="1809650"/>
            <a:ext cx="1456107" cy="1092178"/>
            <a:chOff x="9736195" y="3293671"/>
            <a:chExt cx="1456107" cy="1092178"/>
          </a:xfrm>
        </p:grpSpPr>
        <p:sp>
          <p:nvSpPr>
            <p:cNvPr id="335" name="月 334"/>
            <p:cNvSpPr/>
            <p:nvPr/>
          </p:nvSpPr>
          <p:spPr>
            <a:xfrm rot="20529866" flipH="1">
              <a:off x="10681766" y="3545978"/>
              <a:ext cx="510536" cy="830763"/>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6" name="グループ化 335"/>
            <p:cNvGrpSpPr/>
            <p:nvPr/>
          </p:nvGrpSpPr>
          <p:grpSpPr>
            <a:xfrm rot="245351">
              <a:off x="9855597" y="3448384"/>
              <a:ext cx="1183754" cy="937465"/>
              <a:chOff x="10721363" y="466040"/>
              <a:chExt cx="659498" cy="669672"/>
            </a:xfrm>
          </p:grpSpPr>
          <p:sp>
            <p:nvSpPr>
              <p:cNvPr id="351"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52"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grpSp>
        <p:grpSp>
          <p:nvGrpSpPr>
            <p:cNvPr id="337" name="グループ化 336"/>
            <p:cNvGrpSpPr/>
            <p:nvPr/>
          </p:nvGrpSpPr>
          <p:grpSpPr>
            <a:xfrm rot="245351">
              <a:off x="9736195" y="3293671"/>
              <a:ext cx="1356362" cy="564194"/>
              <a:chOff x="6718234" y="594578"/>
              <a:chExt cx="857503" cy="487920"/>
            </a:xfrm>
          </p:grpSpPr>
          <p:sp>
            <p:nvSpPr>
              <p:cNvPr id="346"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7"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8"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50" name="テキスト ボックス 349"/>
              <p:cNvSpPr txBox="1"/>
              <p:nvPr/>
            </p:nvSpPr>
            <p:spPr>
              <a:xfrm>
                <a:off x="6907316" y="630035"/>
                <a:ext cx="635606" cy="239551"/>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grpSp>
          <p:nvGrpSpPr>
            <p:cNvPr id="338" name="グループ化 337"/>
            <p:cNvGrpSpPr/>
            <p:nvPr/>
          </p:nvGrpSpPr>
          <p:grpSpPr>
            <a:xfrm>
              <a:off x="10303524" y="4179486"/>
              <a:ext cx="144000" cy="72000"/>
              <a:chOff x="5436096" y="1509369"/>
              <a:chExt cx="432048" cy="119431"/>
            </a:xfrm>
          </p:grpSpPr>
          <p:cxnSp>
            <p:nvCxnSpPr>
              <p:cNvPr id="344" name="直線コネクタ 343"/>
              <p:cNvCxnSpPr/>
              <p:nvPr/>
            </p:nvCxnSpPr>
            <p:spPr>
              <a:xfrm flipV="1">
                <a:off x="5436096" y="1509369"/>
                <a:ext cx="216024" cy="119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a:off x="5652120" y="1509369"/>
                <a:ext cx="216024" cy="119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9" name="直線コネクタ 338"/>
            <p:cNvCxnSpPr/>
            <p:nvPr/>
          </p:nvCxnSpPr>
          <p:spPr>
            <a:xfrm flipV="1">
              <a:off x="10107253" y="3887637"/>
              <a:ext cx="144016" cy="3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a:off x="10494800" y="3887637"/>
              <a:ext cx="144016" cy="55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円/楕円 341"/>
            <p:cNvSpPr/>
            <p:nvPr/>
          </p:nvSpPr>
          <p:spPr>
            <a:xfrm>
              <a:off x="10183909" y="398545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円/楕円 342"/>
            <p:cNvSpPr/>
            <p:nvPr/>
          </p:nvSpPr>
          <p:spPr>
            <a:xfrm>
              <a:off x="10521089" y="398887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 name="AutoShape 928"/>
          <p:cNvSpPr>
            <a:spLocks noChangeArrowheads="1"/>
          </p:cNvSpPr>
          <p:nvPr/>
        </p:nvSpPr>
        <p:spPr bwMode="auto">
          <a:xfrm>
            <a:off x="419431"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自ら学んだからくりで物流班独自のリフタ化を目指す！！</a:t>
            </a:r>
          </a:p>
        </p:txBody>
      </p:sp>
      <p:sp>
        <p:nvSpPr>
          <p:cNvPr id="173" name="AutoShape 1337"/>
          <p:cNvSpPr>
            <a:spLocks noChangeAspect="1" noChangeArrowheads="1" noTextEdit="1"/>
          </p:cNvSpPr>
          <p:nvPr/>
        </p:nvSpPr>
        <p:spPr bwMode="auto">
          <a:xfrm>
            <a:off x="1427841" y="1031950"/>
            <a:ext cx="6466397" cy="238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74" name="Rectangle 1339"/>
          <p:cNvSpPr>
            <a:spLocks noChangeArrowheads="1"/>
          </p:cNvSpPr>
          <p:nvPr/>
        </p:nvSpPr>
        <p:spPr bwMode="auto">
          <a:xfrm>
            <a:off x="2153850" y="1012260"/>
            <a:ext cx="3733698" cy="1184947"/>
          </a:xfrm>
          <a:prstGeom prst="rect">
            <a:avLst/>
          </a:prstGeom>
          <a:solidFill>
            <a:srgbClr val="999999"/>
          </a:solidFill>
          <a:ln w="17463" cap="rnd">
            <a:solidFill>
              <a:srgbClr val="000000"/>
            </a:solidFill>
            <a:round/>
            <a:headEnd/>
            <a:tailEnd/>
          </a:ln>
        </p:spPr>
        <p:txBody>
          <a:bodyPr/>
          <a:lstStyle/>
          <a:p>
            <a:endParaRPr lang="ja-JP" altLang="en-US" dirty="0"/>
          </a:p>
        </p:txBody>
      </p:sp>
      <p:sp>
        <p:nvSpPr>
          <p:cNvPr id="175" name="Rectangle 1340"/>
          <p:cNvSpPr>
            <a:spLocks noChangeArrowheads="1"/>
          </p:cNvSpPr>
          <p:nvPr/>
        </p:nvSpPr>
        <p:spPr bwMode="auto">
          <a:xfrm>
            <a:off x="2314247" y="1081454"/>
            <a:ext cx="3412902" cy="1011784"/>
          </a:xfrm>
          <a:prstGeom prst="rect">
            <a:avLst/>
          </a:prstGeom>
          <a:solidFill>
            <a:srgbClr val="FFFFFF"/>
          </a:solidFill>
          <a:ln w="17463" cap="rnd">
            <a:solidFill>
              <a:srgbClr val="000000"/>
            </a:solidFill>
            <a:round/>
            <a:headEnd/>
            <a:tailEnd/>
          </a:ln>
        </p:spPr>
        <p:txBody>
          <a:bodyPr/>
          <a:lstStyle/>
          <a:p>
            <a:endParaRPr lang="ja-JP" altLang="en-US" dirty="0"/>
          </a:p>
        </p:txBody>
      </p:sp>
      <p:sp>
        <p:nvSpPr>
          <p:cNvPr id="176" name="Rectangle 1341"/>
          <p:cNvSpPr>
            <a:spLocks noChangeArrowheads="1"/>
          </p:cNvSpPr>
          <p:nvPr/>
        </p:nvSpPr>
        <p:spPr bwMode="auto">
          <a:xfrm>
            <a:off x="2580328" y="1212537"/>
            <a:ext cx="1179219" cy="440335"/>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7" name="Rectangle 1344"/>
          <p:cNvSpPr>
            <a:spLocks noChangeArrowheads="1"/>
          </p:cNvSpPr>
          <p:nvPr/>
        </p:nvSpPr>
        <p:spPr bwMode="auto">
          <a:xfrm>
            <a:off x="3985289" y="1215010"/>
            <a:ext cx="1113873" cy="462600"/>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8" name="Line 1350"/>
          <p:cNvSpPr>
            <a:spLocks noChangeShapeType="1"/>
          </p:cNvSpPr>
          <p:nvPr/>
        </p:nvSpPr>
        <p:spPr bwMode="auto">
          <a:xfrm>
            <a:off x="2740725" y="1494242"/>
            <a:ext cx="16930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79" name="Line 1351"/>
          <p:cNvSpPr>
            <a:spLocks noChangeShapeType="1"/>
          </p:cNvSpPr>
          <p:nvPr/>
        </p:nvSpPr>
        <p:spPr bwMode="auto">
          <a:xfrm>
            <a:off x="2740725" y="1541243"/>
            <a:ext cx="16930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0" name="Line 1353"/>
          <p:cNvSpPr>
            <a:spLocks noChangeShapeType="1"/>
          </p:cNvSpPr>
          <p:nvPr/>
        </p:nvSpPr>
        <p:spPr bwMode="auto">
          <a:xfrm>
            <a:off x="3159542" y="1553921"/>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1" name="Line 1354"/>
          <p:cNvSpPr>
            <a:spLocks noChangeShapeType="1"/>
          </p:cNvSpPr>
          <p:nvPr/>
        </p:nvSpPr>
        <p:spPr bwMode="auto">
          <a:xfrm>
            <a:off x="3159542" y="1600923"/>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2" name="Line 1356"/>
          <p:cNvSpPr>
            <a:spLocks noChangeShapeType="1"/>
          </p:cNvSpPr>
          <p:nvPr/>
        </p:nvSpPr>
        <p:spPr bwMode="auto">
          <a:xfrm>
            <a:off x="4401137" y="1578659"/>
            <a:ext cx="47228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3" name="Line 1357"/>
          <p:cNvSpPr>
            <a:spLocks noChangeShapeType="1"/>
          </p:cNvSpPr>
          <p:nvPr/>
        </p:nvSpPr>
        <p:spPr bwMode="auto">
          <a:xfrm>
            <a:off x="4384800" y="1779803"/>
            <a:ext cx="46337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4" name="Freeform 1361"/>
          <p:cNvSpPr>
            <a:spLocks/>
          </p:cNvSpPr>
          <p:nvPr/>
        </p:nvSpPr>
        <p:spPr bwMode="auto">
          <a:xfrm>
            <a:off x="1597149" y="2716604"/>
            <a:ext cx="5839657" cy="690188"/>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185" name="Freeform 1362"/>
          <p:cNvSpPr>
            <a:spLocks/>
          </p:cNvSpPr>
          <p:nvPr/>
        </p:nvSpPr>
        <p:spPr bwMode="auto">
          <a:xfrm>
            <a:off x="6350996" y="2785870"/>
            <a:ext cx="1208923" cy="620922"/>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86" name="Freeform 1372"/>
          <p:cNvSpPr>
            <a:spLocks/>
          </p:cNvSpPr>
          <p:nvPr/>
        </p:nvSpPr>
        <p:spPr bwMode="auto">
          <a:xfrm>
            <a:off x="6846109" y="2857609"/>
            <a:ext cx="258417" cy="121216"/>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87" name="Freeform 1373"/>
          <p:cNvSpPr>
            <a:spLocks/>
          </p:cNvSpPr>
          <p:nvPr/>
        </p:nvSpPr>
        <p:spPr bwMode="auto">
          <a:xfrm>
            <a:off x="6917396" y="2855136"/>
            <a:ext cx="314855" cy="192955"/>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8" name="Freeform 1374"/>
          <p:cNvSpPr>
            <a:spLocks/>
          </p:cNvSpPr>
          <p:nvPr/>
        </p:nvSpPr>
        <p:spPr bwMode="auto">
          <a:xfrm>
            <a:off x="6694621" y="2842767"/>
            <a:ext cx="145547" cy="123689"/>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9" name="Freeform 1375"/>
          <p:cNvSpPr>
            <a:spLocks/>
          </p:cNvSpPr>
          <p:nvPr/>
        </p:nvSpPr>
        <p:spPr bwMode="auto">
          <a:xfrm>
            <a:off x="6727296" y="3015932"/>
            <a:ext cx="71288" cy="32161"/>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0" name="Freeform 1376"/>
          <p:cNvSpPr>
            <a:spLocks/>
          </p:cNvSpPr>
          <p:nvPr/>
        </p:nvSpPr>
        <p:spPr bwMode="auto">
          <a:xfrm>
            <a:off x="6029270" y="2669601"/>
            <a:ext cx="537630" cy="26717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91" name="Freeform 1377"/>
          <p:cNvSpPr>
            <a:spLocks/>
          </p:cNvSpPr>
          <p:nvPr/>
        </p:nvSpPr>
        <p:spPr bwMode="auto">
          <a:xfrm>
            <a:off x="6124321" y="2815555"/>
            <a:ext cx="74259" cy="4205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2" name="Freeform 1378"/>
          <p:cNvSpPr>
            <a:spLocks/>
          </p:cNvSpPr>
          <p:nvPr/>
        </p:nvSpPr>
        <p:spPr bwMode="auto">
          <a:xfrm>
            <a:off x="6260957" y="2785870"/>
            <a:ext cx="98021" cy="64319"/>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Line 1379"/>
          <p:cNvSpPr>
            <a:spLocks noChangeShapeType="1"/>
          </p:cNvSpPr>
          <p:nvPr/>
        </p:nvSpPr>
        <p:spPr bwMode="auto">
          <a:xfrm flipH="1">
            <a:off x="6204521" y="2845242"/>
            <a:ext cx="65347" cy="4700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Freeform 1381"/>
          <p:cNvSpPr>
            <a:spLocks/>
          </p:cNvSpPr>
          <p:nvPr/>
        </p:nvSpPr>
        <p:spPr bwMode="auto">
          <a:xfrm>
            <a:off x="4681184" y="2315848"/>
            <a:ext cx="1458429" cy="462599"/>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13" name="Freeform 1398"/>
          <p:cNvSpPr>
            <a:spLocks/>
          </p:cNvSpPr>
          <p:nvPr/>
        </p:nvSpPr>
        <p:spPr bwMode="auto">
          <a:xfrm>
            <a:off x="5341083" y="2399958"/>
            <a:ext cx="302972" cy="14595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14" name="Freeform 1399"/>
          <p:cNvSpPr>
            <a:spLocks/>
          </p:cNvSpPr>
          <p:nvPr/>
        </p:nvSpPr>
        <p:spPr bwMode="auto">
          <a:xfrm>
            <a:off x="5195536" y="2397484"/>
            <a:ext cx="184161" cy="128638"/>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5" name="Freeform 1400"/>
          <p:cNvSpPr>
            <a:spLocks/>
          </p:cNvSpPr>
          <p:nvPr/>
        </p:nvSpPr>
        <p:spPr bwMode="auto">
          <a:xfrm>
            <a:off x="5596323" y="2417274"/>
            <a:ext cx="240598" cy="138532"/>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7" name="Freeform 1402"/>
          <p:cNvSpPr>
            <a:spLocks/>
          </p:cNvSpPr>
          <p:nvPr/>
        </p:nvSpPr>
        <p:spPr bwMode="auto">
          <a:xfrm>
            <a:off x="4696035" y="2335639"/>
            <a:ext cx="626739" cy="316646"/>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18" name="Freeform 1403"/>
          <p:cNvSpPr>
            <a:spLocks/>
          </p:cNvSpPr>
          <p:nvPr/>
        </p:nvSpPr>
        <p:spPr bwMode="auto">
          <a:xfrm>
            <a:off x="4322338" y="2427169"/>
            <a:ext cx="80198" cy="54423"/>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9" name="Freeform 1404"/>
          <p:cNvSpPr>
            <a:spLocks/>
          </p:cNvSpPr>
          <p:nvPr/>
        </p:nvSpPr>
        <p:spPr bwMode="auto">
          <a:xfrm>
            <a:off x="4233228" y="2456855"/>
            <a:ext cx="98020" cy="76688"/>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0" name="Freeform 1405"/>
          <p:cNvSpPr>
            <a:spLocks/>
          </p:cNvSpPr>
          <p:nvPr/>
        </p:nvSpPr>
        <p:spPr bwMode="auto">
          <a:xfrm>
            <a:off x="5547608" y="2498909"/>
            <a:ext cx="160398" cy="86582"/>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1" name="Freeform 1406"/>
          <p:cNvSpPr>
            <a:spLocks/>
          </p:cNvSpPr>
          <p:nvPr/>
        </p:nvSpPr>
        <p:spPr bwMode="auto">
          <a:xfrm>
            <a:off x="4330684" y="2418682"/>
            <a:ext cx="169308" cy="74214"/>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2" name="Freeform 1407"/>
          <p:cNvSpPr>
            <a:spLocks/>
          </p:cNvSpPr>
          <p:nvPr/>
        </p:nvSpPr>
        <p:spPr bwMode="auto">
          <a:xfrm>
            <a:off x="2722974" y="2362850"/>
            <a:ext cx="1811897" cy="440335"/>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23" name="Oval 1414"/>
          <p:cNvSpPr>
            <a:spLocks noChangeArrowheads="1"/>
          </p:cNvSpPr>
          <p:nvPr/>
        </p:nvSpPr>
        <p:spPr bwMode="auto">
          <a:xfrm>
            <a:off x="3887269" y="2028890"/>
            <a:ext cx="47526" cy="420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24" name="Freeform 1418"/>
          <p:cNvSpPr>
            <a:spLocks/>
          </p:cNvSpPr>
          <p:nvPr/>
        </p:nvSpPr>
        <p:spPr bwMode="auto">
          <a:xfrm>
            <a:off x="3679350" y="2432116"/>
            <a:ext cx="216833" cy="123689"/>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5" name="Line 1419"/>
          <p:cNvSpPr>
            <a:spLocks noChangeShapeType="1"/>
          </p:cNvSpPr>
          <p:nvPr/>
        </p:nvSpPr>
        <p:spPr bwMode="auto">
          <a:xfrm flipH="1">
            <a:off x="3542715" y="2637443"/>
            <a:ext cx="41584" cy="7916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6" name="Line 1420"/>
          <p:cNvSpPr>
            <a:spLocks noChangeShapeType="1"/>
          </p:cNvSpPr>
          <p:nvPr/>
        </p:nvSpPr>
        <p:spPr bwMode="auto">
          <a:xfrm>
            <a:off x="4009052" y="2622600"/>
            <a:ext cx="71288" cy="9400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7" name="Freeform 1421"/>
          <p:cNvSpPr>
            <a:spLocks/>
          </p:cNvSpPr>
          <p:nvPr/>
        </p:nvSpPr>
        <p:spPr bwMode="auto">
          <a:xfrm>
            <a:off x="3542715" y="2397484"/>
            <a:ext cx="264359" cy="148428"/>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1422"/>
          <p:cNvSpPr>
            <a:spLocks/>
          </p:cNvSpPr>
          <p:nvPr/>
        </p:nvSpPr>
        <p:spPr bwMode="auto">
          <a:xfrm>
            <a:off x="3878358" y="2414801"/>
            <a:ext cx="201983" cy="12616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Freeform 1423"/>
          <p:cNvSpPr>
            <a:spLocks/>
          </p:cNvSpPr>
          <p:nvPr/>
        </p:nvSpPr>
        <p:spPr bwMode="auto">
          <a:xfrm>
            <a:off x="2939807" y="2479120"/>
            <a:ext cx="400995" cy="20779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0" name="Line 1424"/>
          <p:cNvSpPr>
            <a:spLocks noChangeShapeType="1"/>
          </p:cNvSpPr>
          <p:nvPr/>
        </p:nvSpPr>
        <p:spPr bwMode="auto">
          <a:xfrm flipH="1">
            <a:off x="3096215" y="2580735"/>
            <a:ext cx="47526" cy="6431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1" name="Line 1425"/>
          <p:cNvSpPr>
            <a:spLocks noChangeShapeType="1"/>
          </p:cNvSpPr>
          <p:nvPr/>
        </p:nvSpPr>
        <p:spPr bwMode="auto">
          <a:xfrm flipH="1">
            <a:off x="3191264" y="2593103"/>
            <a:ext cx="32675" cy="6184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2" name="Freeform 1426"/>
          <p:cNvSpPr>
            <a:spLocks/>
          </p:cNvSpPr>
          <p:nvPr/>
        </p:nvSpPr>
        <p:spPr bwMode="auto">
          <a:xfrm>
            <a:off x="2987824" y="2564904"/>
            <a:ext cx="169308" cy="24738"/>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3" name="Freeform 1427"/>
          <p:cNvSpPr>
            <a:spLocks/>
          </p:cNvSpPr>
          <p:nvPr/>
        </p:nvSpPr>
        <p:spPr bwMode="auto">
          <a:xfrm>
            <a:off x="4133876" y="2380167"/>
            <a:ext cx="359409" cy="252327"/>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4" name="Freeform 1428"/>
          <p:cNvSpPr>
            <a:spLocks/>
          </p:cNvSpPr>
          <p:nvPr/>
        </p:nvSpPr>
        <p:spPr bwMode="auto">
          <a:xfrm>
            <a:off x="4355976" y="2508805"/>
            <a:ext cx="103960" cy="17316"/>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5" name="Freeform 1429"/>
          <p:cNvSpPr>
            <a:spLocks/>
          </p:cNvSpPr>
          <p:nvPr/>
        </p:nvSpPr>
        <p:spPr bwMode="auto">
          <a:xfrm>
            <a:off x="4283968" y="2555807"/>
            <a:ext cx="89110" cy="1979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6" name="Freeform 1430"/>
          <p:cNvSpPr>
            <a:spLocks/>
          </p:cNvSpPr>
          <p:nvPr/>
        </p:nvSpPr>
        <p:spPr bwMode="auto">
          <a:xfrm>
            <a:off x="4283968" y="2461802"/>
            <a:ext cx="62378" cy="106374"/>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8" name="Freeform 1444"/>
          <p:cNvSpPr>
            <a:spLocks/>
          </p:cNvSpPr>
          <p:nvPr/>
        </p:nvSpPr>
        <p:spPr bwMode="auto">
          <a:xfrm>
            <a:off x="1980323" y="2755876"/>
            <a:ext cx="216833" cy="168218"/>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2" name="Freeform 1449"/>
          <p:cNvSpPr>
            <a:spLocks/>
          </p:cNvSpPr>
          <p:nvPr/>
        </p:nvSpPr>
        <p:spPr bwMode="auto">
          <a:xfrm>
            <a:off x="3343700" y="2845242"/>
            <a:ext cx="1241596" cy="304276"/>
          </a:xfrm>
          <a:custGeom>
            <a:avLst/>
            <a:gdLst>
              <a:gd name="T0" fmla="*/ 2147483647 w 418"/>
              <a:gd name="T1" fmla="*/ 0 h 123"/>
              <a:gd name="T2" fmla="*/ 2147483647 w 418"/>
              <a:gd name="T3" fmla="*/ 0 h 123"/>
              <a:gd name="T4" fmla="*/ 2147483647 w 418"/>
              <a:gd name="T5" fmla="*/ 2147483647 h 123"/>
              <a:gd name="T6" fmla="*/ 0 w 418"/>
              <a:gd name="T7" fmla="*/ 2147483647 h 123"/>
              <a:gd name="T8" fmla="*/ 2147483647 w 418"/>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123">
                <a:moveTo>
                  <a:pt x="24" y="0"/>
                </a:moveTo>
                <a:lnTo>
                  <a:pt x="353" y="0"/>
                </a:lnTo>
                <a:lnTo>
                  <a:pt x="418" y="123"/>
                </a:lnTo>
                <a:lnTo>
                  <a:pt x="0" y="123"/>
                </a:lnTo>
                <a:lnTo>
                  <a:pt x="24" y="0"/>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43" name="Freeform 1450"/>
          <p:cNvSpPr>
            <a:spLocks/>
          </p:cNvSpPr>
          <p:nvPr/>
        </p:nvSpPr>
        <p:spPr bwMode="auto">
          <a:xfrm>
            <a:off x="3750638" y="2921928"/>
            <a:ext cx="689116" cy="158323"/>
          </a:xfrm>
          <a:custGeom>
            <a:avLst/>
            <a:gdLst>
              <a:gd name="T0" fmla="*/ 0 w 232"/>
              <a:gd name="T1" fmla="*/ 0 h 64"/>
              <a:gd name="T2" fmla="*/ 0 w 232"/>
              <a:gd name="T3" fmla="*/ 2147483647 h 64"/>
              <a:gd name="T4" fmla="*/ 2147483647 w 232"/>
              <a:gd name="T5" fmla="*/ 2147483647 h 64"/>
              <a:gd name="T6" fmla="*/ 2147483647 w 232"/>
              <a:gd name="T7" fmla="*/ 0 h 64"/>
              <a:gd name="T8" fmla="*/ 0 w 23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64">
                <a:moveTo>
                  <a:pt x="0" y="0"/>
                </a:moveTo>
                <a:lnTo>
                  <a:pt x="0" y="64"/>
                </a:lnTo>
                <a:lnTo>
                  <a:pt x="232" y="64"/>
                </a:lnTo>
                <a:lnTo>
                  <a:pt x="192" y="0"/>
                </a:lnTo>
                <a:lnTo>
                  <a:pt x="0" y="0"/>
                </a:lnTo>
                <a:close/>
              </a:path>
            </a:pathLst>
          </a:custGeom>
          <a:solidFill>
            <a:srgbClr val="009900"/>
          </a:solidFill>
          <a:ln w="17463" cap="rnd">
            <a:solidFill>
              <a:srgbClr val="000000"/>
            </a:solidFill>
            <a:prstDash val="solid"/>
            <a:round/>
            <a:headEnd/>
            <a:tailEnd/>
          </a:ln>
        </p:spPr>
        <p:txBody>
          <a:bodyPr/>
          <a:lstStyle/>
          <a:p>
            <a:endParaRPr lang="ja-JP" altLang="en-US" dirty="0"/>
          </a:p>
        </p:txBody>
      </p:sp>
      <p:sp>
        <p:nvSpPr>
          <p:cNvPr id="244" name="Line 1451"/>
          <p:cNvSpPr>
            <a:spLocks noChangeShapeType="1"/>
          </p:cNvSpPr>
          <p:nvPr/>
        </p:nvSpPr>
        <p:spPr bwMode="auto">
          <a:xfrm>
            <a:off x="3646675" y="2884821"/>
            <a:ext cx="53763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5" name="Line 1452"/>
          <p:cNvSpPr>
            <a:spLocks noChangeShapeType="1"/>
          </p:cNvSpPr>
          <p:nvPr/>
        </p:nvSpPr>
        <p:spPr bwMode="auto">
          <a:xfrm>
            <a:off x="3462514" y="2909561"/>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6" name="Line 1453"/>
          <p:cNvSpPr>
            <a:spLocks noChangeShapeType="1"/>
          </p:cNvSpPr>
          <p:nvPr/>
        </p:nvSpPr>
        <p:spPr bwMode="auto">
          <a:xfrm>
            <a:off x="3462514" y="2944193"/>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7" name="Line 1454"/>
          <p:cNvSpPr>
            <a:spLocks noChangeShapeType="1"/>
          </p:cNvSpPr>
          <p:nvPr/>
        </p:nvSpPr>
        <p:spPr bwMode="auto">
          <a:xfrm>
            <a:off x="3462514" y="2978827"/>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8" name="Line 1455"/>
          <p:cNvSpPr>
            <a:spLocks noChangeShapeType="1"/>
          </p:cNvSpPr>
          <p:nvPr/>
        </p:nvSpPr>
        <p:spPr bwMode="auto">
          <a:xfrm>
            <a:off x="3462514" y="3025828"/>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Line 1456"/>
          <p:cNvSpPr>
            <a:spLocks noChangeShapeType="1"/>
          </p:cNvSpPr>
          <p:nvPr/>
        </p:nvSpPr>
        <p:spPr bwMode="auto">
          <a:xfrm>
            <a:off x="3462514" y="3062935"/>
            <a:ext cx="17821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0" name="Freeform 1457"/>
          <p:cNvSpPr>
            <a:spLocks/>
          </p:cNvSpPr>
          <p:nvPr/>
        </p:nvSpPr>
        <p:spPr bwMode="auto">
          <a:xfrm>
            <a:off x="3887269" y="2968931"/>
            <a:ext cx="344557" cy="86582"/>
          </a:xfrm>
          <a:custGeom>
            <a:avLst/>
            <a:gdLst>
              <a:gd name="T0" fmla="*/ 0 w 116"/>
              <a:gd name="T1" fmla="*/ 2147483647 h 35"/>
              <a:gd name="T2" fmla="*/ 2147483647 w 116"/>
              <a:gd name="T3" fmla="*/ 2147483647 h 35"/>
              <a:gd name="T4" fmla="*/ 2147483647 w 116"/>
              <a:gd name="T5" fmla="*/ 0 h 35"/>
              <a:gd name="T6" fmla="*/ 0 60000 65536"/>
              <a:gd name="T7" fmla="*/ 0 60000 65536"/>
              <a:gd name="T8" fmla="*/ 0 60000 65536"/>
            </a:gdLst>
            <a:ahLst/>
            <a:cxnLst>
              <a:cxn ang="T6">
                <a:pos x="T0" y="T1"/>
              </a:cxn>
              <a:cxn ang="T7">
                <a:pos x="T2" y="T3"/>
              </a:cxn>
              <a:cxn ang="T8">
                <a:pos x="T4" y="T5"/>
              </a:cxn>
            </a:cxnLst>
            <a:rect l="0" t="0" r="r" b="b"/>
            <a:pathLst>
              <a:path w="116" h="35">
                <a:moveTo>
                  <a:pt x="0" y="35"/>
                </a:moveTo>
                <a:lnTo>
                  <a:pt x="65" y="18"/>
                </a:lnTo>
                <a:lnTo>
                  <a:pt x="116"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Oval 1458"/>
          <p:cNvSpPr>
            <a:spLocks noChangeArrowheads="1"/>
          </p:cNvSpPr>
          <p:nvPr/>
        </p:nvSpPr>
        <p:spPr bwMode="auto">
          <a:xfrm>
            <a:off x="4208066" y="2956562"/>
            <a:ext cx="47526" cy="27212"/>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2" name="Oval 1459"/>
          <p:cNvSpPr>
            <a:spLocks noChangeArrowheads="1"/>
          </p:cNvSpPr>
          <p:nvPr/>
        </p:nvSpPr>
        <p:spPr bwMode="auto">
          <a:xfrm>
            <a:off x="4047668" y="3001089"/>
            <a:ext cx="65347" cy="29685"/>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3" name="Oval 1460"/>
          <p:cNvSpPr>
            <a:spLocks noChangeArrowheads="1"/>
          </p:cNvSpPr>
          <p:nvPr/>
        </p:nvSpPr>
        <p:spPr bwMode="auto">
          <a:xfrm>
            <a:off x="3854595" y="3038197"/>
            <a:ext cx="65347" cy="34634"/>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54" name="Freeform 1461"/>
          <p:cNvSpPr>
            <a:spLocks/>
          </p:cNvSpPr>
          <p:nvPr/>
        </p:nvSpPr>
        <p:spPr bwMode="auto">
          <a:xfrm>
            <a:off x="4265901" y="2862557"/>
            <a:ext cx="1208924" cy="279539"/>
          </a:xfrm>
          <a:custGeom>
            <a:avLst/>
            <a:gdLst>
              <a:gd name="T0" fmla="*/ 2147483647 w 407"/>
              <a:gd name="T1" fmla="*/ 2147483647 h 113"/>
              <a:gd name="T2" fmla="*/ 2147483647 w 407"/>
              <a:gd name="T3" fmla="*/ 2147483647 h 113"/>
              <a:gd name="T4" fmla="*/ 2147483647 w 407"/>
              <a:gd name="T5" fmla="*/ 0 h 113"/>
              <a:gd name="T6" fmla="*/ 0 w 407"/>
              <a:gd name="T7" fmla="*/ 0 h 113"/>
              <a:gd name="T8" fmla="*/ 2147483647 w 407"/>
              <a:gd name="T9" fmla="*/ 2147483647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7" h="113">
                <a:moveTo>
                  <a:pt x="62" y="113"/>
                </a:moveTo>
                <a:lnTo>
                  <a:pt x="407" y="113"/>
                </a:lnTo>
                <a:lnTo>
                  <a:pt x="302" y="0"/>
                </a:lnTo>
                <a:lnTo>
                  <a:pt x="0" y="0"/>
                </a:lnTo>
                <a:lnTo>
                  <a:pt x="62" y="113"/>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55" name="Freeform 1462"/>
          <p:cNvSpPr>
            <a:spLocks/>
          </p:cNvSpPr>
          <p:nvPr/>
        </p:nvSpPr>
        <p:spPr bwMode="auto">
          <a:xfrm>
            <a:off x="5219299" y="3003565"/>
            <a:ext cx="801989" cy="98951"/>
          </a:xfrm>
          <a:custGeom>
            <a:avLst/>
            <a:gdLst>
              <a:gd name="T0" fmla="*/ 2147483647 w 270"/>
              <a:gd name="T1" fmla="*/ 2147483647 h 40"/>
              <a:gd name="T2" fmla="*/ 0 w 270"/>
              <a:gd name="T3" fmla="*/ 0 h 40"/>
              <a:gd name="T4" fmla="*/ 2147483647 w 270"/>
              <a:gd name="T5" fmla="*/ 0 h 40"/>
              <a:gd name="T6" fmla="*/ 2147483647 w 270"/>
              <a:gd name="T7" fmla="*/ 2147483647 h 40"/>
              <a:gd name="T8" fmla="*/ 2147483647 w 27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40">
                <a:moveTo>
                  <a:pt x="22" y="40"/>
                </a:moveTo>
                <a:lnTo>
                  <a:pt x="0" y="0"/>
                </a:lnTo>
                <a:lnTo>
                  <a:pt x="238" y="0"/>
                </a:lnTo>
                <a:lnTo>
                  <a:pt x="270" y="38"/>
                </a:lnTo>
                <a:lnTo>
                  <a:pt x="22" y="40"/>
                </a:lnTo>
                <a:close/>
              </a:path>
            </a:pathLst>
          </a:custGeom>
          <a:solidFill>
            <a:srgbClr val="0000FF"/>
          </a:solidFill>
          <a:ln w="17463" cap="rnd">
            <a:solidFill>
              <a:srgbClr val="000000"/>
            </a:solidFill>
            <a:prstDash val="solid"/>
            <a:round/>
            <a:headEnd/>
            <a:tailEnd/>
          </a:ln>
        </p:spPr>
        <p:txBody>
          <a:bodyPr/>
          <a:lstStyle/>
          <a:p>
            <a:endParaRPr lang="ja-JP" altLang="en-US" dirty="0"/>
          </a:p>
        </p:txBody>
      </p:sp>
      <p:sp>
        <p:nvSpPr>
          <p:cNvPr id="256" name="Line 1463"/>
          <p:cNvSpPr>
            <a:spLocks noChangeShapeType="1"/>
          </p:cNvSpPr>
          <p:nvPr/>
        </p:nvSpPr>
        <p:spPr bwMode="auto">
          <a:xfrm>
            <a:off x="5637187" y="3033250"/>
            <a:ext cx="216835"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7" name="Line 1464"/>
          <p:cNvSpPr>
            <a:spLocks noChangeShapeType="1"/>
          </p:cNvSpPr>
          <p:nvPr/>
        </p:nvSpPr>
        <p:spPr bwMode="auto">
          <a:xfrm>
            <a:off x="5424949" y="3072831"/>
            <a:ext cx="33564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8" name="Line 1465"/>
          <p:cNvSpPr>
            <a:spLocks noChangeShapeType="1"/>
          </p:cNvSpPr>
          <p:nvPr/>
        </p:nvSpPr>
        <p:spPr bwMode="auto">
          <a:xfrm>
            <a:off x="4402536" y="2909561"/>
            <a:ext cx="24950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9" name="Line 1466"/>
          <p:cNvSpPr>
            <a:spLocks noChangeShapeType="1"/>
          </p:cNvSpPr>
          <p:nvPr/>
        </p:nvSpPr>
        <p:spPr bwMode="auto">
          <a:xfrm>
            <a:off x="5213359" y="2944193"/>
            <a:ext cx="133664"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0" name="Line 1467"/>
          <p:cNvSpPr>
            <a:spLocks noChangeShapeType="1"/>
          </p:cNvSpPr>
          <p:nvPr/>
        </p:nvSpPr>
        <p:spPr bwMode="auto">
          <a:xfrm>
            <a:off x="5275736" y="2973878"/>
            <a:ext cx="12178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1" name="Line 1468"/>
          <p:cNvSpPr>
            <a:spLocks noChangeShapeType="1"/>
          </p:cNvSpPr>
          <p:nvPr/>
        </p:nvSpPr>
        <p:spPr bwMode="auto">
          <a:xfrm>
            <a:off x="5788674" y="2966457"/>
            <a:ext cx="9505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2" name="Line 1469"/>
          <p:cNvSpPr>
            <a:spLocks noChangeShapeType="1"/>
          </p:cNvSpPr>
          <p:nvPr/>
        </p:nvSpPr>
        <p:spPr bwMode="auto">
          <a:xfrm>
            <a:off x="5750060" y="2939246"/>
            <a:ext cx="10396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3" name="Line 1470"/>
          <p:cNvSpPr>
            <a:spLocks noChangeShapeType="1"/>
          </p:cNvSpPr>
          <p:nvPr/>
        </p:nvSpPr>
        <p:spPr bwMode="auto">
          <a:xfrm>
            <a:off x="5693624" y="2909561"/>
            <a:ext cx="15148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8" name="テキスト ボックス 267"/>
          <p:cNvSpPr txBox="1"/>
          <p:nvPr/>
        </p:nvSpPr>
        <p:spPr>
          <a:xfrm>
            <a:off x="3381936" y="1381951"/>
            <a:ext cx="1109346" cy="298563"/>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272" name="Text Box 881"/>
          <p:cNvSpPr txBox="1">
            <a:spLocks noChangeArrowheads="1"/>
          </p:cNvSpPr>
          <p:nvPr/>
        </p:nvSpPr>
        <p:spPr bwMode="auto">
          <a:xfrm>
            <a:off x="3408048" y="2568176"/>
            <a:ext cx="6618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sp>
        <p:nvSpPr>
          <p:cNvPr id="273" name="Text Box 879"/>
          <p:cNvSpPr txBox="1">
            <a:spLocks noChangeArrowheads="1"/>
          </p:cNvSpPr>
          <p:nvPr/>
        </p:nvSpPr>
        <p:spPr bwMode="auto">
          <a:xfrm>
            <a:off x="5251977" y="2530548"/>
            <a:ext cx="6829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sp>
        <p:nvSpPr>
          <p:cNvPr id="274" name="Text Box 884"/>
          <p:cNvSpPr txBox="1">
            <a:spLocks noChangeArrowheads="1"/>
          </p:cNvSpPr>
          <p:nvPr/>
        </p:nvSpPr>
        <p:spPr bwMode="auto">
          <a:xfrm>
            <a:off x="2405390" y="3015932"/>
            <a:ext cx="6650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鈴木</a:t>
            </a:r>
          </a:p>
        </p:txBody>
      </p:sp>
      <p:sp>
        <p:nvSpPr>
          <p:cNvPr id="275" name="Text Box 880"/>
          <p:cNvSpPr txBox="1">
            <a:spLocks noChangeArrowheads="1"/>
          </p:cNvSpPr>
          <p:nvPr/>
        </p:nvSpPr>
        <p:spPr bwMode="auto">
          <a:xfrm>
            <a:off x="6514011" y="2958882"/>
            <a:ext cx="1255135" cy="39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210" name="Text Box 295"/>
          <p:cNvSpPr txBox="1">
            <a:spLocks noChangeArrowheads="1"/>
          </p:cNvSpPr>
          <p:nvPr/>
        </p:nvSpPr>
        <p:spPr bwMode="auto">
          <a:xfrm>
            <a:off x="325894" y="3487756"/>
            <a:ext cx="5929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1800" dirty="0">
                <a:latin typeface="HGP創英角ｺﾞｼｯｸUB" pitchFamily="50" charset="-128"/>
                <a:ea typeface="HGP創英角ｺﾞｼｯｸUB" pitchFamily="50" charset="-128"/>
              </a:rPr>
              <a:t>【</a:t>
            </a:r>
            <a:r>
              <a:rPr lang="ja-JP" altLang="en-US" sz="1800" dirty="0">
                <a:latin typeface="HGP創英角ｺﾞｼｯｸUB" pitchFamily="50" charset="-128"/>
                <a:ea typeface="HGP創英角ｺﾞｼｯｸUB" pitchFamily="50" charset="-128"/>
              </a:rPr>
              <a:t>台車の簡単な位置決めと動線の二つを満たす方法の立案</a:t>
            </a:r>
            <a:r>
              <a:rPr lang="en-US" altLang="ja-JP" sz="1800" dirty="0">
                <a:latin typeface="HGP創英角ｺﾞｼｯｸUB" pitchFamily="50" charset="-128"/>
                <a:ea typeface="HGP創英角ｺﾞｼｯｸUB" pitchFamily="50" charset="-128"/>
              </a:rPr>
              <a:t>】</a:t>
            </a:r>
            <a:endParaRPr lang="ja-JP" altLang="en-US" sz="1800" dirty="0">
              <a:latin typeface="HGP創英角ｺﾞｼｯｸUB" pitchFamily="50" charset="-128"/>
              <a:ea typeface="HGP創英角ｺﾞｼｯｸUB" pitchFamily="50" charset="-128"/>
            </a:endParaRPr>
          </a:p>
        </p:txBody>
      </p:sp>
      <p:graphicFrame>
        <p:nvGraphicFramePr>
          <p:cNvPr id="279" name="表 278"/>
          <p:cNvGraphicFramePr>
            <a:graphicFrameLocks noGrp="1"/>
          </p:cNvGraphicFramePr>
          <p:nvPr>
            <p:extLst>
              <p:ext uri="{D42A27DB-BD31-4B8C-83A1-F6EECF244321}">
                <p14:modId xmlns:p14="http://schemas.microsoft.com/office/powerpoint/2010/main" val="1812973785"/>
              </p:ext>
            </p:extLst>
          </p:nvPr>
        </p:nvGraphicFramePr>
        <p:xfrm>
          <a:off x="438048" y="3854196"/>
          <a:ext cx="8244335" cy="1749792"/>
        </p:xfrm>
        <a:graphic>
          <a:graphicData uri="http://schemas.openxmlformats.org/drawingml/2006/table">
            <a:tbl>
              <a:tblPr firstRow="1" bandRow="1">
                <a:tableStyleId>{5C22544A-7EE6-4342-B048-85BDC9FD1C3A}</a:tableStyleId>
              </a:tblPr>
              <a:tblGrid>
                <a:gridCol w="363583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64">
                  <a:extLst>
                    <a:ext uri="{9D8B030D-6E8A-4147-A177-3AD203B41FA5}">
                      <a16:colId xmlns:a16="http://schemas.microsoft.com/office/drawing/2014/main" val="20006"/>
                    </a:ext>
                  </a:extLst>
                </a:gridCol>
              </a:tblGrid>
              <a:tr h="1008112">
                <a:tc>
                  <a:txBody>
                    <a:bodyPr/>
                    <a:lstStyle/>
                    <a:p>
                      <a:pPr algn="l"/>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dirty="0">
                        <a:solidFill>
                          <a:schemeClr val="tx1"/>
                        </a:solidFill>
                        <a:latin typeface="HGP創英角ﾎﾟｯﾌﾟ体" pitchFamily="50" charset="-128"/>
                        <a:ea typeface="HGP創英角ﾎﾟｯﾌﾟ体" pitchFamily="50" charset="-128"/>
                      </a:endParaRPr>
                    </a:p>
                    <a:p>
                      <a:pPr algn="ctr"/>
                      <a:r>
                        <a:rPr kumimoji="1" lang="ja-JP" altLang="en-US" dirty="0">
                          <a:solidFill>
                            <a:schemeClr val="tx1"/>
                          </a:solidFill>
                          <a:latin typeface="HGP創英角ﾎﾟｯﾌﾟ体" pitchFamily="50" charset="-128"/>
                          <a:ea typeface="HGP創英角ﾎﾟｯﾌﾟ体" pitchFamily="50" charset="-128"/>
                        </a:rPr>
                        <a:t>実現性</a:t>
                      </a:r>
                      <a:endParaRPr kumimoji="1" lang="en-US" altLang="ja-JP" dirty="0">
                        <a:solidFill>
                          <a:schemeClr val="tx1"/>
                        </a:solidFill>
                        <a:latin typeface="HGP創英角ﾎﾟｯﾌﾟ体" pitchFamily="50" charset="-128"/>
                        <a:ea typeface="HGP創英角ﾎﾟｯﾌﾟ体" pitchFamily="50" charset="-128"/>
                      </a:endParaRPr>
                    </a:p>
                    <a:p>
                      <a:pPr algn="ct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コスト</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作業性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面積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安全性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評価</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台車位置決め案内ガイド＆レール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Ｌ字型スライド式二段台車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286" name="直線コネクタ 285"/>
          <p:cNvCxnSpPr/>
          <p:nvPr/>
        </p:nvCxnSpPr>
        <p:spPr>
          <a:xfrm>
            <a:off x="455717" y="3854911"/>
            <a:ext cx="3646341"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8" name="グループ化 287"/>
          <p:cNvGrpSpPr/>
          <p:nvPr/>
        </p:nvGrpSpPr>
        <p:grpSpPr>
          <a:xfrm>
            <a:off x="6456050" y="3529591"/>
            <a:ext cx="2537853" cy="314325"/>
            <a:chOff x="6457546" y="2911739"/>
            <a:chExt cx="2537853" cy="314325"/>
          </a:xfrm>
        </p:grpSpPr>
        <p:sp>
          <p:nvSpPr>
            <p:cNvPr id="290" name="Text Box 52"/>
            <p:cNvSpPr txBox="1">
              <a:spLocks noChangeArrowheads="1"/>
            </p:cNvSpPr>
            <p:nvPr/>
          </p:nvSpPr>
          <p:spPr bwMode="auto">
            <a:xfrm>
              <a:off x="6457546" y="2911739"/>
              <a:ext cx="2217463"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algn="l" eaLnBrk="1" hangingPunct="1"/>
              <a:endParaRPr lang="ja-JP" altLang="en-US" sz="1400" b="1" dirty="0">
                <a:solidFill>
                  <a:schemeClr val="bg2"/>
                </a:solidFill>
                <a:latin typeface="Times New Roman" pitchFamily="18" charset="0"/>
                <a:ea typeface="HG丸ｺﾞｼｯｸM-PRO" pitchFamily="50" charset="-128"/>
              </a:endParaRPr>
            </a:p>
          </p:txBody>
        </p:sp>
        <p:sp>
          <p:nvSpPr>
            <p:cNvPr id="294" name="Text Box 93"/>
            <p:cNvSpPr txBox="1">
              <a:spLocks noChangeArrowheads="1"/>
            </p:cNvSpPr>
            <p:nvPr/>
          </p:nvSpPr>
          <p:spPr bwMode="auto">
            <a:xfrm>
              <a:off x="6528796" y="2983177"/>
              <a:ext cx="2466603" cy="204787"/>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ー５点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ー３点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ー１点</a:t>
              </a:r>
            </a:p>
          </p:txBody>
        </p:sp>
      </p:grpSp>
      <p:sp>
        <p:nvSpPr>
          <p:cNvPr id="411" name="テキスト ボックス 410"/>
          <p:cNvSpPr txBox="1"/>
          <p:nvPr/>
        </p:nvSpPr>
        <p:spPr>
          <a:xfrm>
            <a:off x="2681750" y="3986704"/>
            <a:ext cx="1368152" cy="369332"/>
          </a:xfrm>
          <a:prstGeom prst="rect">
            <a:avLst/>
          </a:prstGeom>
          <a:noFill/>
        </p:spPr>
        <p:txBody>
          <a:bodyPr wrap="square" rtlCol="0">
            <a:spAutoFit/>
          </a:bodyPr>
          <a:lstStyle/>
          <a:p>
            <a:r>
              <a:rPr kumimoji="1" lang="ja-JP" altLang="en-US" dirty="0">
                <a:latin typeface="HGP創英角ﾎﾟｯﾌﾟ体" pitchFamily="50" charset="-128"/>
                <a:ea typeface="HGP創英角ﾎﾟｯﾌﾟ体" pitchFamily="50" charset="-128"/>
              </a:rPr>
              <a:t>評価項目</a:t>
            </a:r>
          </a:p>
        </p:txBody>
      </p:sp>
      <p:sp>
        <p:nvSpPr>
          <p:cNvPr id="472" name="Text Box 100"/>
          <p:cNvSpPr txBox="1">
            <a:spLocks noChangeArrowheads="1"/>
          </p:cNvSpPr>
          <p:nvPr/>
        </p:nvSpPr>
        <p:spPr bwMode="auto">
          <a:xfrm>
            <a:off x="961213" y="4466533"/>
            <a:ext cx="1247775" cy="268032"/>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dirty="0">
                <a:solidFill>
                  <a:schemeClr val="tx1"/>
                </a:solidFill>
                <a:latin typeface="Times New Roman" pitchFamily="18" charset="0"/>
              </a:rPr>
              <a:t>対策案</a:t>
            </a:r>
          </a:p>
        </p:txBody>
      </p:sp>
      <p:sp>
        <p:nvSpPr>
          <p:cNvPr id="171" name="Text Box 295"/>
          <p:cNvSpPr txBox="1">
            <a:spLocks noChangeArrowheads="1"/>
          </p:cNvSpPr>
          <p:nvPr/>
        </p:nvSpPr>
        <p:spPr bwMode="auto">
          <a:xfrm>
            <a:off x="300163" y="615244"/>
            <a:ext cx="77989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a:latin typeface="HGP創英角ｺﾞｼｯｸUB" pitchFamily="50" charset="-128"/>
                <a:ea typeface="HGP創英角ｺﾞｼｯｸUB" pitchFamily="50" charset="-128"/>
              </a:rPr>
              <a:t>台車の簡単な位置決めと動線のばらつき二つの条件を満たす方法はないか？</a:t>
            </a:r>
          </a:p>
        </p:txBody>
      </p:sp>
      <p:sp>
        <p:nvSpPr>
          <p:cNvPr id="327" name="角丸四角形吹き出し 326"/>
          <p:cNvSpPr/>
          <p:nvPr/>
        </p:nvSpPr>
        <p:spPr>
          <a:xfrm>
            <a:off x="6914346" y="1381951"/>
            <a:ext cx="1884584" cy="617823"/>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テキスト ボックス 327"/>
          <p:cNvSpPr txBox="1"/>
          <p:nvPr/>
        </p:nvSpPr>
        <p:spPr>
          <a:xfrm>
            <a:off x="6998864" y="1373352"/>
            <a:ext cx="1734155" cy="646331"/>
          </a:xfrm>
          <a:prstGeom prst="rect">
            <a:avLst/>
          </a:prstGeom>
          <a:noFill/>
        </p:spPr>
        <p:txBody>
          <a:bodyPr wrap="square" rtlCol="0">
            <a:spAutoFit/>
          </a:bodyPr>
          <a:lstStyle/>
          <a:p>
            <a:r>
              <a:rPr lang="ja-JP" altLang="en-US" b="1" dirty="0"/>
              <a:t>何かいい方法はないかなぁ？</a:t>
            </a:r>
            <a:endParaRPr kumimoji="1" lang="ja-JP" altLang="en-US" b="1" dirty="0"/>
          </a:p>
        </p:txBody>
      </p:sp>
      <p:graphicFrame>
        <p:nvGraphicFramePr>
          <p:cNvPr id="504" name="表 503"/>
          <p:cNvGraphicFramePr>
            <a:graphicFrameLocks noGrp="1"/>
          </p:cNvGraphicFramePr>
          <p:nvPr>
            <p:extLst>
              <p:ext uri="{D42A27DB-BD31-4B8C-83A1-F6EECF244321}">
                <p14:modId xmlns:p14="http://schemas.microsoft.com/office/powerpoint/2010/main" val="2773570091"/>
              </p:ext>
            </p:extLst>
          </p:nvPr>
        </p:nvGraphicFramePr>
        <p:xfrm>
          <a:off x="430799" y="5622851"/>
          <a:ext cx="8244335" cy="370840"/>
        </p:xfrm>
        <a:graphic>
          <a:graphicData uri="http://schemas.openxmlformats.org/drawingml/2006/table">
            <a:tbl>
              <a:tblPr firstRow="1" bandRow="1">
                <a:tableStyleId>{5C22544A-7EE6-4342-B048-85BDC9FD1C3A}</a:tableStyleId>
              </a:tblPr>
              <a:tblGrid>
                <a:gridCol w="363583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64">
                  <a:extLst>
                    <a:ext uri="{9D8B030D-6E8A-4147-A177-3AD203B41FA5}">
                      <a16:colId xmlns:a16="http://schemas.microsoft.com/office/drawing/2014/main" val="20006"/>
                    </a:ext>
                  </a:extLst>
                </a:gridCol>
              </a:tblGrid>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軸固定型回転式二段台車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extLst>
                  <a:ext uri="{0D108BD9-81ED-4DB2-BD59-A6C34878D82A}">
                    <a16:rowId xmlns:a16="http://schemas.microsoft.com/office/drawing/2014/main" val="10000"/>
                  </a:ext>
                </a:extLst>
              </a:tr>
            </a:tbl>
          </a:graphicData>
        </a:graphic>
      </p:graphicFrame>
      <p:grpSp>
        <p:nvGrpSpPr>
          <p:cNvPr id="7" name="グループ化 6"/>
          <p:cNvGrpSpPr/>
          <p:nvPr/>
        </p:nvGrpSpPr>
        <p:grpSpPr>
          <a:xfrm>
            <a:off x="3168277" y="1522283"/>
            <a:ext cx="1363960" cy="902924"/>
            <a:chOff x="-2412776" y="2778447"/>
            <a:chExt cx="1363960" cy="902924"/>
          </a:xfrm>
        </p:grpSpPr>
        <p:sp>
          <p:nvSpPr>
            <p:cNvPr id="392" name="Freeform 671"/>
            <p:cNvSpPr>
              <a:spLocks/>
            </p:cNvSpPr>
            <p:nvPr/>
          </p:nvSpPr>
          <p:spPr bwMode="auto">
            <a:xfrm>
              <a:off x="-2412776" y="2890046"/>
              <a:ext cx="1194069" cy="523249"/>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393" name="Freeform 672"/>
            <p:cNvSpPr>
              <a:spLocks/>
            </p:cNvSpPr>
            <p:nvPr/>
          </p:nvSpPr>
          <p:spPr bwMode="auto">
            <a:xfrm>
              <a:off x="-2375392" y="3080710"/>
              <a:ext cx="1150088" cy="600661"/>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94" name="Freeform 673"/>
            <p:cNvSpPr>
              <a:spLocks/>
            </p:cNvSpPr>
            <p:nvPr/>
          </p:nvSpPr>
          <p:spPr bwMode="auto">
            <a:xfrm>
              <a:off x="-1421017" y="3486407"/>
              <a:ext cx="24190" cy="54476"/>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Freeform 674"/>
            <p:cNvSpPr>
              <a:spLocks/>
            </p:cNvSpPr>
            <p:nvPr/>
          </p:nvSpPr>
          <p:spPr bwMode="auto">
            <a:xfrm>
              <a:off x="-1361643" y="3360252"/>
              <a:ext cx="72568" cy="118985"/>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8" name="Oval 677"/>
            <p:cNvSpPr>
              <a:spLocks noChangeArrowheads="1"/>
            </p:cNvSpPr>
            <p:nvPr/>
          </p:nvSpPr>
          <p:spPr bwMode="auto">
            <a:xfrm>
              <a:off x="-1681012" y="3325444"/>
              <a:ext cx="39583" cy="45873"/>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99" name="Oval 678"/>
            <p:cNvSpPr>
              <a:spLocks noChangeArrowheads="1"/>
            </p:cNvSpPr>
            <p:nvPr/>
          </p:nvSpPr>
          <p:spPr bwMode="auto">
            <a:xfrm>
              <a:off x="-2113060" y="3300044"/>
              <a:ext cx="30786" cy="45873"/>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grpSp>
          <p:nvGrpSpPr>
            <p:cNvPr id="402" name="Group 1525"/>
            <p:cNvGrpSpPr>
              <a:grpSpLocks/>
            </p:cNvGrpSpPr>
            <p:nvPr/>
          </p:nvGrpSpPr>
          <p:grpSpPr bwMode="auto">
            <a:xfrm>
              <a:off x="-2401839" y="2778447"/>
              <a:ext cx="1202982" cy="521970"/>
              <a:chOff x="7259" y="1752"/>
              <a:chExt cx="405" cy="211"/>
            </a:xfrm>
          </p:grpSpPr>
          <p:sp>
            <p:nvSpPr>
              <p:cNvPr id="407"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8"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9"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03" name="テキスト ボックス 402"/>
            <p:cNvSpPr txBox="1"/>
            <p:nvPr/>
          </p:nvSpPr>
          <p:spPr>
            <a:xfrm>
              <a:off x="-2158162" y="2836895"/>
              <a:ext cx="1109346" cy="253916"/>
            </a:xfrm>
            <a:prstGeom prst="rect">
              <a:avLst/>
            </a:prstGeom>
            <a:noFill/>
          </p:spPr>
          <p:txBody>
            <a:bodyPr wrap="square" rtlCol="0">
              <a:spAutoFit/>
            </a:bodyPr>
            <a:lstStyle/>
            <a:p>
              <a:r>
                <a:rPr kumimoji="1" lang="en-US" altLang="ja-JP" sz="105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50" i="1" dirty="0">
                <a:solidFill>
                  <a:srgbClr val="FF0000"/>
                </a:solidFill>
                <a:latin typeface="Nyala" panose="02000504070300020003" pitchFamily="2" charset="0"/>
                <a:cs typeface="Verdana" panose="020B0604030504040204" pitchFamily="34" charset="0"/>
              </a:endParaRPr>
            </a:p>
          </p:txBody>
        </p:sp>
        <p:sp>
          <p:nvSpPr>
            <p:cNvPr id="404" name="Freeform 1415"/>
            <p:cNvSpPr>
              <a:spLocks/>
            </p:cNvSpPr>
            <p:nvPr/>
          </p:nvSpPr>
          <p:spPr bwMode="auto">
            <a:xfrm flipV="1">
              <a:off x="-2164503" y="3210992"/>
              <a:ext cx="165081" cy="76504"/>
            </a:xfrm>
            <a:custGeom>
              <a:avLst/>
              <a:gdLst>
                <a:gd name="T0" fmla="*/ 0 w 36"/>
                <a:gd name="T1" fmla="*/ 2147483647 h 23"/>
                <a:gd name="T2" fmla="*/ 2147483647 w 36"/>
                <a:gd name="T3" fmla="*/ 2147483647 h 23"/>
                <a:gd name="T4" fmla="*/ 0 60000 65536"/>
                <a:gd name="T5" fmla="*/ 0 60000 65536"/>
              </a:gdLst>
              <a:ahLst/>
              <a:cxnLst>
                <a:cxn ang="T4">
                  <a:pos x="T0" y="T1"/>
                </a:cxn>
                <a:cxn ang="T5">
                  <a:pos x="T2" y="T3"/>
                </a:cxn>
              </a:cxnLst>
              <a:rect l="0" t="0" r="r" b="b"/>
              <a:pathLst>
                <a:path w="36" h="23">
                  <a:moveTo>
                    <a:pt x="0" y="16"/>
                  </a:moveTo>
                  <a:cubicBezTo>
                    <a:pt x="0" y="16"/>
                    <a:pt x="25" y="0"/>
                    <a:pt x="36"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Freeform 13158"/>
            <p:cNvSpPr>
              <a:spLocks/>
            </p:cNvSpPr>
            <p:nvPr/>
          </p:nvSpPr>
          <p:spPr bwMode="auto">
            <a:xfrm>
              <a:off x="-2039028" y="3475238"/>
              <a:ext cx="277250" cy="75965"/>
            </a:xfrm>
            <a:custGeom>
              <a:avLst/>
              <a:gdLst>
                <a:gd name="T0" fmla="*/ 0 w 48"/>
                <a:gd name="T1" fmla="*/ 3994 h 20"/>
                <a:gd name="T2" fmla="*/ 30585 w 48"/>
                <a:gd name="T3" fmla="*/ 1373 h 20"/>
                <a:gd name="T4" fmla="*/ 88555 w 48"/>
                <a:gd name="T5" fmla="*/ 1043 h 20"/>
                <a:gd name="T6" fmla="*/ 121229 w 48"/>
                <a:gd name="T7" fmla="*/ 2294 h 20"/>
                <a:gd name="T8" fmla="*/ 53245 w 48"/>
                <a:gd name="T9" fmla="*/ 6717 h 20"/>
                <a:gd name="T10" fmla="*/ 0 w 48"/>
                <a:gd name="T11" fmla="*/ 3994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0">
                  <a:moveTo>
                    <a:pt x="0" y="12"/>
                  </a:moveTo>
                  <a:cubicBezTo>
                    <a:pt x="0" y="5"/>
                    <a:pt x="6" y="3"/>
                    <a:pt x="12" y="4"/>
                  </a:cubicBezTo>
                  <a:cubicBezTo>
                    <a:pt x="18" y="5"/>
                    <a:pt x="33" y="5"/>
                    <a:pt x="35" y="3"/>
                  </a:cubicBezTo>
                  <a:cubicBezTo>
                    <a:pt x="38" y="0"/>
                    <a:pt x="48" y="0"/>
                    <a:pt x="48" y="7"/>
                  </a:cubicBezTo>
                  <a:cubicBezTo>
                    <a:pt x="47" y="14"/>
                    <a:pt x="36" y="20"/>
                    <a:pt x="21" y="20"/>
                  </a:cubicBezTo>
                  <a:cubicBezTo>
                    <a:pt x="6" y="20"/>
                    <a:pt x="0" y="17"/>
                    <a:pt x="0" y="12"/>
                  </a:cubicBezTo>
                  <a:close/>
                </a:path>
              </a:pathLst>
            </a:custGeom>
            <a:solidFill>
              <a:srgbClr val="CC0000"/>
            </a:solidFill>
            <a:ln w="20638" cap="rnd">
              <a:solidFill>
                <a:srgbClr val="000000"/>
              </a:solidFill>
              <a:prstDash val="solid"/>
              <a:round/>
              <a:headEnd/>
              <a:tailEnd/>
            </a:ln>
          </p:spPr>
          <p:txBody>
            <a:bodyPr/>
            <a:lstStyle/>
            <a:p>
              <a:endParaRPr lang="ja-JP" altLang="en-US"/>
            </a:p>
          </p:txBody>
        </p:sp>
        <p:sp>
          <p:nvSpPr>
            <p:cNvPr id="406" name="Freeform 1415"/>
            <p:cNvSpPr>
              <a:spLocks/>
            </p:cNvSpPr>
            <p:nvPr/>
          </p:nvSpPr>
          <p:spPr bwMode="auto">
            <a:xfrm flipV="1">
              <a:off x="-1744910" y="3249061"/>
              <a:ext cx="165081" cy="76504"/>
            </a:xfrm>
            <a:custGeom>
              <a:avLst/>
              <a:gdLst>
                <a:gd name="T0" fmla="*/ 0 w 36"/>
                <a:gd name="T1" fmla="*/ 2147483647 h 23"/>
                <a:gd name="T2" fmla="*/ 2147483647 w 36"/>
                <a:gd name="T3" fmla="*/ 2147483647 h 23"/>
                <a:gd name="T4" fmla="*/ 0 60000 65536"/>
                <a:gd name="T5" fmla="*/ 0 60000 65536"/>
              </a:gdLst>
              <a:ahLst/>
              <a:cxnLst>
                <a:cxn ang="T4">
                  <a:pos x="T0" y="T1"/>
                </a:cxn>
                <a:cxn ang="T5">
                  <a:pos x="T2" y="T3"/>
                </a:cxn>
              </a:cxnLst>
              <a:rect l="0" t="0" r="r" b="b"/>
              <a:pathLst>
                <a:path w="36" h="23">
                  <a:moveTo>
                    <a:pt x="0" y="16"/>
                  </a:moveTo>
                  <a:cubicBezTo>
                    <a:pt x="0" y="16"/>
                    <a:pt x="25" y="0"/>
                    <a:pt x="36"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01" name="角丸四角形吹き出し 300"/>
          <p:cNvSpPr/>
          <p:nvPr/>
        </p:nvSpPr>
        <p:spPr>
          <a:xfrm>
            <a:off x="2424821" y="954277"/>
            <a:ext cx="2060178" cy="679605"/>
          </a:xfrm>
          <a:prstGeom prst="wedgeRoundRectCallout">
            <a:avLst>
              <a:gd name="adj1" fmla="val -11525"/>
              <a:gd name="adj2" fmla="val 105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テキスト ボックス 325"/>
          <p:cNvSpPr txBox="1"/>
          <p:nvPr/>
        </p:nvSpPr>
        <p:spPr>
          <a:xfrm>
            <a:off x="2400338" y="963984"/>
            <a:ext cx="2195126" cy="646331"/>
          </a:xfrm>
          <a:prstGeom prst="rect">
            <a:avLst/>
          </a:prstGeom>
          <a:noFill/>
        </p:spPr>
        <p:txBody>
          <a:bodyPr wrap="square" rtlCol="0">
            <a:spAutoFit/>
          </a:bodyPr>
          <a:lstStyle/>
          <a:p>
            <a:r>
              <a:rPr lang="ja-JP" altLang="en-US" b="1" dirty="0"/>
              <a:t>位置決めと動線・・・難</a:t>
            </a:r>
            <a:r>
              <a:rPr kumimoji="1" lang="ja-JP" altLang="en-US" b="1" dirty="0"/>
              <a:t>しいなぁ</a:t>
            </a:r>
          </a:p>
        </p:txBody>
      </p:sp>
      <p:grpSp>
        <p:nvGrpSpPr>
          <p:cNvPr id="412" name="グループ化 411"/>
          <p:cNvGrpSpPr/>
          <p:nvPr/>
        </p:nvGrpSpPr>
        <p:grpSpPr>
          <a:xfrm>
            <a:off x="4897550" y="1433580"/>
            <a:ext cx="1296000" cy="1008000"/>
            <a:chOff x="2531350" y="2767360"/>
            <a:chExt cx="1458694" cy="1213222"/>
          </a:xfrm>
        </p:grpSpPr>
        <p:sp>
          <p:nvSpPr>
            <p:cNvPr id="413" name="Freeform 858"/>
            <p:cNvSpPr>
              <a:spLocks/>
            </p:cNvSpPr>
            <p:nvPr/>
          </p:nvSpPr>
          <p:spPr bwMode="auto">
            <a:xfrm>
              <a:off x="2627784" y="2924944"/>
              <a:ext cx="1305475" cy="704589"/>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414" name="Freeform 859"/>
            <p:cNvSpPr>
              <a:spLocks/>
            </p:cNvSpPr>
            <p:nvPr/>
          </p:nvSpPr>
          <p:spPr bwMode="auto">
            <a:xfrm>
              <a:off x="2815290" y="3066857"/>
              <a:ext cx="951687" cy="913725"/>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415" name="Freeform 860"/>
            <p:cNvSpPr>
              <a:spLocks/>
            </p:cNvSpPr>
            <p:nvPr/>
          </p:nvSpPr>
          <p:spPr bwMode="auto">
            <a:xfrm>
              <a:off x="3703297" y="3335747"/>
              <a:ext cx="176893" cy="273869"/>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16" name="Freeform 861"/>
            <p:cNvSpPr>
              <a:spLocks/>
            </p:cNvSpPr>
            <p:nvPr/>
          </p:nvSpPr>
          <p:spPr bwMode="auto">
            <a:xfrm>
              <a:off x="2666700" y="3350684"/>
              <a:ext cx="180431" cy="27137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17" name="Line 863"/>
            <p:cNvSpPr>
              <a:spLocks noChangeShapeType="1"/>
            </p:cNvSpPr>
            <p:nvPr/>
          </p:nvSpPr>
          <p:spPr bwMode="auto">
            <a:xfrm>
              <a:off x="3399967" y="3256076"/>
              <a:ext cx="216024" cy="12921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8" name="Oval 864"/>
            <p:cNvSpPr>
              <a:spLocks noChangeArrowheads="1"/>
            </p:cNvSpPr>
            <p:nvPr/>
          </p:nvSpPr>
          <p:spPr bwMode="auto">
            <a:xfrm>
              <a:off x="3169078" y="3335747"/>
              <a:ext cx="99060" cy="139424"/>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19" name="Oval 865"/>
            <p:cNvSpPr>
              <a:spLocks noChangeArrowheads="1"/>
            </p:cNvSpPr>
            <p:nvPr/>
          </p:nvSpPr>
          <p:spPr bwMode="auto">
            <a:xfrm>
              <a:off x="3331820" y="3345706"/>
              <a:ext cx="88447" cy="12946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0" name="Freeform 866"/>
            <p:cNvSpPr>
              <a:spLocks/>
            </p:cNvSpPr>
            <p:nvPr/>
          </p:nvSpPr>
          <p:spPr bwMode="auto">
            <a:xfrm>
              <a:off x="3770515" y="3397990"/>
              <a:ext cx="53069" cy="154363"/>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 name="Freeform 867"/>
            <p:cNvSpPr>
              <a:spLocks/>
            </p:cNvSpPr>
            <p:nvPr/>
          </p:nvSpPr>
          <p:spPr bwMode="auto">
            <a:xfrm>
              <a:off x="2726844" y="3440314"/>
              <a:ext cx="42455" cy="12946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422" name="Group 1526"/>
            <p:cNvGrpSpPr>
              <a:grpSpLocks/>
            </p:cNvGrpSpPr>
            <p:nvPr/>
          </p:nvGrpSpPr>
          <p:grpSpPr bwMode="auto">
            <a:xfrm rot="21186290">
              <a:off x="2531350" y="2767360"/>
              <a:ext cx="1363809" cy="564652"/>
              <a:chOff x="7259" y="1752"/>
              <a:chExt cx="405" cy="211"/>
            </a:xfrm>
          </p:grpSpPr>
          <p:sp>
            <p:nvSpPr>
              <p:cNvPr id="42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423" name="テキスト ボックス 422"/>
            <p:cNvSpPr txBox="1"/>
            <p:nvPr/>
          </p:nvSpPr>
          <p:spPr>
            <a:xfrm rot="245351">
              <a:off x="2984669" y="2863489"/>
              <a:ext cx="1005375" cy="246221"/>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sp>
          <p:nvSpPr>
            <p:cNvPr id="424" name="円/楕円 423"/>
            <p:cNvSpPr/>
            <p:nvPr/>
          </p:nvSpPr>
          <p:spPr>
            <a:xfrm>
              <a:off x="3108048" y="3717032"/>
              <a:ext cx="430440" cy="1080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Line 863"/>
            <p:cNvSpPr>
              <a:spLocks noChangeShapeType="1"/>
            </p:cNvSpPr>
            <p:nvPr/>
          </p:nvSpPr>
          <p:spPr bwMode="auto">
            <a:xfrm flipH="1">
              <a:off x="2927054" y="3253433"/>
              <a:ext cx="257820" cy="15293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331" name="角丸四角形吹き出し 330"/>
          <p:cNvSpPr/>
          <p:nvPr/>
        </p:nvSpPr>
        <p:spPr>
          <a:xfrm>
            <a:off x="4587455" y="975164"/>
            <a:ext cx="1885864" cy="679605"/>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テキスト ボックス 331"/>
          <p:cNvSpPr txBox="1"/>
          <p:nvPr/>
        </p:nvSpPr>
        <p:spPr>
          <a:xfrm>
            <a:off x="4644682" y="976379"/>
            <a:ext cx="1973182" cy="646331"/>
          </a:xfrm>
          <a:prstGeom prst="rect">
            <a:avLst/>
          </a:prstGeom>
          <a:noFill/>
        </p:spPr>
        <p:txBody>
          <a:bodyPr wrap="square" rtlCol="0">
            <a:spAutoFit/>
          </a:bodyPr>
          <a:lstStyle/>
          <a:p>
            <a:r>
              <a:rPr lang="ja-JP" altLang="en-US" b="1" dirty="0"/>
              <a:t>からくりを使って</a:t>
            </a:r>
            <a:endParaRPr lang="en-US" altLang="ja-JP" b="1" dirty="0"/>
          </a:p>
          <a:p>
            <a:r>
              <a:rPr lang="ja-JP" altLang="en-US" b="1" dirty="0"/>
              <a:t>できないかな？</a:t>
            </a:r>
            <a:endParaRPr lang="en-US" altLang="ja-JP" b="1" dirty="0"/>
          </a:p>
        </p:txBody>
      </p:sp>
      <p:grpSp>
        <p:nvGrpSpPr>
          <p:cNvPr id="451" name="グループ化 450"/>
          <p:cNvGrpSpPr/>
          <p:nvPr/>
        </p:nvGrpSpPr>
        <p:grpSpPr>
          <a:xfrm>
            <a:off x="1428402" y="1556936"/>
            <a:ext cx="1548000" cy="1296000"/>
            <a:chOff x="1230887" y="1063433"/>
            <a:chExt cx="1696167" cy="1418792"/>
          </a:xfrm>
        </p:grpSpPr>
        <p:sp>
          <p:nvSpPr>
            <p:cNvPr id="452" name="Freeform 564"/>
            <p:cNvSpPr>
              <a:spLocks/>
            </p:cNvSpPr>
            <p:nvPr/>
          </p:nvSpPr>
          <p:spPr bwMode="auto">
            <a:xfrm flipH="1">
              <a:off x="1230887" y="1268760"/>
              <a:ext cx="1696167" cy="740739"/>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453" name="Freeform 565"/>
            <p:cNvSpPr>
              <a:spLocks/>
            </p:cNvSpPr>
            <p:nvPr/>
          </p:nvSpPr>
          <p:spPr bwMode="auto">
            <a:xfrm flipH="1">
              <a:off x="1390292" y="1568416"/>
              <a:ext cx="1407246" cy="821503"/>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54" name="Freeform 566"/>
            <p:cNvSpPr>
              <a:spLocks/>
            </p:cNvSpPr>
            <p:nvPr/>
          </p:nvSpPr>
          <p:spPr bwMode="auto">
            <a:xfrm flipH="1">
              <a:off x="1519811" y="2029934"/>
              <a:ext cx="52306" cy="103840"/>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5" name="Freeform 572"/>
            <p:cNvSpPr>
              <a:spLocks/>
            </p:cNvSpPr>
            <p:nvPr/>
          </p:nvSpPr>
          <p:spPr bwMode="auto">
            <a:xfrm flipH="1">
              <a:off x="2498656" y="2016091"/>
              <a:ext cx="151931" cy="126917"/>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6" name="Freeform 573"/>
            <p:cNvSpPr>
              <a:spLocks/>
            </p:cNvSpPr>
            <p:nvPr/>
          </p:nvSpPr>
          <p:spPr bwMode="auto">
            <a:xfrm rot="11695670" flipH="1">
              <a:off x="1719065" y="2143008"/>
              <a:ext cx="540482" cy="1615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7" name="Freeform 574"/>
            <p:cNvSpPr>
              <a:spLocks/>
            </p:cNvSpPr>
            <p:nvPr/>
          </p:nvSpPr>
          <p:spPr bwMode="auto">
            <a:xfrm flipH="1">
              <a:off x="2147466" y="2267618"/>
              <a:ext cx="264015" cy="214607"/>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58" name="Line 577"/>
            <p:cNvSpPr>
              <a:spLocks noChangeShapeType="1"/>
            </p:cNvSpPr>
            <p:nvPr/>
          </p:nvSpPr>
          <p:spPr bwMode="auto">
            <a:xfrm flipH="1" flipV="1">
              <a:off x="1980589" y="2436072"/>
              <a:ext cx="196766" cy="1846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59" name="Freeform 370"/>
            <p:cNvSpPr>
              <a:spLocks/>
            </p:cNvSpPr>
            <p:nvPr/>
          </p:nvSpPr>
          <p:spPr bwMode="auto">
            <a:xfrm>
              <a:off x="2735914" y="1274468"/>
              <a:ext cx="146832" cy="53110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0" name="Freeform 371"/>
            <p:cNvSpPr>
              <a:spLocks/>
            </p:cNvSpPr>
            <p:nvPr/>
          </p:nvSpPr>
          <p:spPr bwMode="auto">
            <a:xfrm>
              <a:off x="1279831" y="1063433"/>
              <a:ext cx="1517263" cy="643658"/>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1" name="Freeform 372"/>
            <p:cNvSpPr>
              <a:spLocks/>
            </p:cNvSpPr>
            <p:nvPr/>
          </p:nvSpPr>
          <p:spPr bwMode="auto">
            <a:xfrm>
              <a:off x="1230887" y="1481986"/>
              <a:ext cx="1566207" cy="23565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62" name="テキスト ボックス 461"/>
            <p:cNvSpPr txBox="1"/>
            <p:nvPr/>
          </p:nvSpPr>
          <p:spPr>
            <a:xfrm>
              <a:off x="1617751" y="1171217"/>
              <a:ext cx="1082041" cy="307777"/>
            </a:xfrm>
            <a:prstGeom prst="rect">
              <a:avLst/>
            </a:prstGeom>
            <a:noFill/>
          </p:spPr>
          <p:txBody>
            <a:bodyPr wrap="square" rtlCol="0">
              <a:spAutoFit/>
            </a:bodyPr>
            <a:lstStyle/>
            <a:p>
              <a:r>
                <a:rPr kumimoji="1" lang="en-US" altLang="ja-JP" sz="14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400" i="1" dirty="0">
                <a:solidFill>
                  <a:srgbClr val="FF0000"/>
                </a:solidFill>
                <a:latin typeface="Nyala" panose="02000504070300020003" pitchFamily="2" charset="0"/>
                <a:cs typeface="Verdana" panose="020B0604030504040204" pitchFamily="34" charset="0"/>
              </a:endParaRPr>
            </a:p>
          </p:txBody>
        </p:sp>
        <p:sp>
          <p:nvSpPr>
            <p:cNvPr id="463" name="Line 569"/>
            <p:cNvSpPr>
              <a:spLocks noChangeShapeType="1"/>
            </p:cNvSpPr>
            <p:nvPr/>
          </p:nvSpPr>
          <p:spPr bwMode="auto">
            <a:xfrm flipH="1" flipV="1">
              <a:off x="2201640" y="1916832"/>
              <a:ext cx="221672" cy="9229"/>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4" name="Line 570"/>
            <p:cNvSpPr>
              <a:spLocks noChangeShapeType="1"/>
            </p:cNvSpPr>
            <p:nvPr/>
          </p:nvSpPr>
          <p:spPr bwMode="auto">
            <a:xfrm flipH="1" flipV="1">
              <a:off x="1836365" y="1885194"/>
              <a:ext cx="134797" cy="9229"/>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5" name="Line 571"/>
            <p:cNvSpPr>
              <a:spLocks noChangeShapeType="1"/>
            </p:cNvSpPr>
            <p:nvPr/>
          </p:nvSpPr>
          <p:spPr bwMode="auto">
            <a:xfrm flipH="1" flipV="1">
              <a:off x="1502803" y="1880062"/>
              <a:ext cx="118182" cy="849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6" name="星 7 465"/>
            <p:cNvSpPr/>
            <p:nvPr/>
          </p:nvSpPr>
          <p:spPr>
            <a:xfrm>
              <a:off x="1943144" y="1799607"/>
              <a:ext cx="249988" cy="206497"/>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星 7 466"/>
            <p:cNvSpPr/>
            <p:nvPr/>
          </p:nvSpPr>
          <p:spPr>
            <a:xfrm>
              <a:off x="1604312" y="1798216"/>
              <a:ext cx="249988" cy="206497"/>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円/楕円 467"/>
            <p:cNvSpPr/>
            <p:nvPr/>
          </p:nvSpPr>
          <p:spPr>
            <a:xfrm>
              <a:off x="1698792" y="1880062"/>
              <a:ext cx="61027" cy="6102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円/楕円 472"/>
            <p:cNvSpPr/>
            <p:nvPr/>
          </p:nvSpPr>
          <p:spPr>
            <a:xfrm>
              <a:off x="2038462" y="1880062"/>
              <a:ext cx="61027" cy="6102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7" name="Freeform 1443"/>
          <p:cNvSpPr>
            <a:spLocks/>
          </p:cNvSpPr>
          <p:nvPr/>
        </p:nvSpPr>
        <p:spPr bwMode="auto">
          <a:xfrm>
            <a:off x="1603091" y="2696505"/>
            <a:ext cx="1202982" cy="586289"/>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39" name="Freeform 1446"/>
          <p:cNvSpPr>
            <a:spLocks/>
          </p:cNvSpPr>
          <p:nvPr/>
        </p:nvSpPr>
        <p:spPr bwMode="auto">
          <a:xfrm>
            <a:off x="2512402" y="2802877"/>
            <a:ext cx="103960" cy="98951"/>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0" name="Freeform 1447"/>
          <p:cNvSpPr>
            <a:spLocks/>
          </p:cNvSpPr>
          <p:nvPr/>
        </p:nvSpPr>
        <p:spPr bwMode="auto">
          <a:xfrm>
            <a:off x="1969551" y="2988414"/>
            <a:ext cx="160398" cy="79161"/>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1" name="Freeform 1448"/>
          <p:cNvSpPr>
            <a:spLocks/>
          </p:cNvSpPr>
          <p:nvPr/>
        </p:nvSpPr>
        <p:spPr bwMode="auto">
          <a:xfrm>
            <a:off x="1897543" y="3025519"/>
            <a:ext cx="190100" cy="47003"/>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322" name="角丸四角形吹き出し 321"/>
          <p:cNvSpPr/>
          <p:nvPr/>
        </p:nvSpPr>
        <p:spPr>
          <a:xfrm>
            <a:off x="338590" y="1066634"/>
            <a:ext cx="1776207" cy="1040839"/>
          </a:xfrm>
          <a:prstGeom prst="wedgeRoundRectCallout">
            <a:avLst>
              <a:gd name="adj1" fmla="val -2889"/>
              <a:gd name="adj2" fmla="val 1062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テキスト ボックス 324"/>
          <p:cNvSpPr txBox="1"/>
          <p:nvPr/>
        </p:nvSpPr>
        <p:spPr>
          <a:xfrm>
            <a:off x="384114" y="1124990"/>
            <a:ext cx="1662635" cy="923330"/>
          </a:xfrm>
          <a:prstGeom prst="rect">
            <a:avLst/>
          </a:prstGeom>
          <a:noFill/>
        </p:spPr>
        <p:txBody>
          <a:bodyPr wrap="none" rtlCol="0">
            <a:spAutoFit/>
          </a:bodyPr>
          <a:lstStyle/>
          <a:p>
            <a:r>
              <a:rPr lang="ja-JP" altLang="en-US" b="1" dirty="0"/>
              <a:t>二つの条件に</a:t>
            </a:r>
            <a:endParaRPr lang="en-US" altLang="ja-JP" b="1" dirty="0"/>
          </a:p>
          <a:p>
            <a:r>
              <a:rPr lang="ja-JP" altLang="en-US" b="1" dirty="0"/>
              <a:t>あった方法って</a:t>
            </a:r>
            <a:endParaRPr lang="en-US" altLang="ja-JP" b="1" dirty="0"/>
          </a:p>
          <a:p>
            <a:r>
              <a:rPr lang="ja-JP" altLang="en-US" b="1" dirty="0"/>
              <a:t>あるぅー？</a:t>
            </a:r>
            <a:endParaRPr lang="en-US" altLang="ja-JP" b="1" dirty="0"/>
          </a:p>
        </p:txBody>
      </p:sp>
      <p:sp>
        <p:nvSpPr>
          <p:cNvPr id="433" name="角丸四角形吹き出し 432"/>
          <p:cNvSpPr/>
          <p:nvPr/>
        </p:nvSpPr>
        <p:spPr>
          <a:xfrm>
            <a:off x="6914346" y="1381951"/>
            <a:ext cx="1884584" cy="617823"/>
          </a:xfrm>
          <a:prstGeom prst="wedgeRoundRectCallout">
            <a:avLst>
              <a:gd name="adj1" fmla="val -22752"/>
              <a:gd name="adj2" fmla="val 720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テキスト ボックス 433"/>
          <p:cNvSpPr txBox="1"/>
          <p:nvPr/>
        </p:nvSpPr>
        <p:spPr>
          <a:xfrm>
            <a:off x="6998864" y="1373352"/>
            <a:ext cx="1734155" cy="646331"/>
          </a:xfrm>
          <a:prstGeom prst="rect">
            <a:avLst/>
          </a:prstGeom>
          <a:noFill/>
        </p:spPr>
        <p:txBody>
          <a:bodyPr wrap="square" rtlCol="0">
            <a:spAutoFit/>
          </a:bodyPr>
          <a:lstStyle/>
          <a:p>
            <a:r>
              <a:rPr lang="ja-JP" altLang="en-US" b="1" dirty="0"/>
              <a:t>何かいい方法はないかなぁ？</a:t>
            </a:r>
            <a:endParaRPr kumimoji="1" lang="ja-JP" altLang="en-US" b="1" dirty="0"/>
          </a:p>
        </p:txBody>
      </p:sp>
      <p:sp>
        <p:nvSpPr>
          <p:cNvPr id="435" name="正方形/長方形 434"/>
          <p:cNvSpPr/>
          <p:nvPr/>
        </p:nvSpPr>
        <p:spPr>
          <a:xfrm>
            <a:off x="292464" y="620688"/>
            <a:ext cx="8549839" cy="2851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Rectangle 193"/>
          <p:cNvSpPr>
            <a:spLocks noChangeArrowheads="1"/>
          </p:cNvSpPr>
          <p:nvPr/>
        </p:nvSpPr>
        <p:spPr bwMode="auto">
          <a:xfrm flipH="1">
            <a:off x="1242216" y="1072241"/>
            <a:ext cx="3860189" cy="1789659"/>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437" name="Rectangle 194"/>
          <p:cNvSpPr>
            <a:spLocks noChangeArrowheads="1"/>
          </p:cNvSpPr>
          <p:nvPr/>
        </p:nvSpPr>
        <p:spPr bwMode="auto">
          <a:xfrm flipH="1">
            <a:off x="1508433" y="1135211"/>
            <a:ext cx="3360387" cy="1554200"/>
          </a:xfrm>
          <a:prstGeom prst="rect">
            <a:avLst/>
          </a:prstGeom>
          <a:solidFill>
            <a:srgbClr val="FFFFFF"/>
          </a:solidFill>
          <a:ln w="23813">
            <a:solidFill>
              <a:srgbClr val="000000"/>
            </a:solidFill>
            <a:miter lim="800000"/>
            <a:headEnd/>
            <a:tailEnd/>
          </a:ln>
        </p:spPr>
        <p:txBody>
          <a:bodyPr/>
          <a:lstStyle/>
          <a:p>
            <a:endParaRPr lang="ja-JP" altLang="en-US" sz="1600"/>
          </a:p>
        </p:txBody>
      </p:sp>
      <p:grpSp>
        <p:nvGrpSpPr>
          <p:cNvPr id="4" name="グループ化 3"/>
          <p:cNvGrpSpPr/>
          <p:nvPr/>
        </p:nvGrpSpPr>
        <p:grpSpPr>
          <a:xfrm>
            <a:off x="348184" y="1145323"/>
            <a:ext cx="1158861" cy="1805764"/>
            <a:chOff x="349371" y="1145323"/>
            <a:chExt cx="1158861" cy="1805764"/>
          </a:xfrm>
        </p:grpSpPr>
        <p:sp>
          <p:nvSpPr>
            <p:cNvPr id="439" name="Freeform 1294"/>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a:p>
          </p:txBody>
        </p:sp>
        <p:sp>
          <p:nvSpPr>
            <p:cNvPr id="440" name="Freeform 1295"/>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1" name="Freeform 1296"/>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1297"/>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443" name="Freeform 1298"/>
            <p:cNvSpPr>
              <a:spLocks/>
            </p:cNvSpPr>
            <p:nvPr/>
          </p:nvSpPr>
          <p:spPr bwMode="auto">
            <a:xfrm flipH="1">
              <a:off x="414364" y="1704340"/>
              <a:ext cx="937444" cy="1083963"/>
            </a:xfrm>
            <a:custGeom>
              <a:avLst/>
              <a:gdLst>
                <a:gd name="T0" fmla="*/ 209 w 233"/>
                <a:gd name="T1" fmla="*/ 260 h 260"/>
                <a:gd name="T2" fmla="*/ 174 w 233"/>
                <a:gd name="T3" fmla="*/ 52 h 260"/>
                <a:gd name="T4" fmla="*/ 142 w 233"/>
                <a:gd name="T5" fmla="*/ 34 h 260"/>
                <a:gd name="T6" fmla="*/ 65 w 233"/>
                <a:gd name="T7" fmla="*/ 19 h 260"/>
                <a:gd name="T8" fmla="*/ 20 w 233"/>
                <a:gd name="T9" fmla="*/ 0 h 260"/>
                <a:gd name="T10" fmla="*/ 0 w 233"/>
                <a:gd name="T11" fmla="*/ 37 h 260"/>
                <a:gd name="T12" fmla="*/ 69 w 233"/>
                <a:gd name="T13" fmla="*/ 102 h 260"/>
                <a:gd name="T14" fmla="*/ 87 w 233"/>
                <a:gd name="T15" fmla="*/ 168 h 260"/>
                <a:gd name="T16" fmla="*/ 120 w 233"/>
                <a:gd name="T17" fmla="*/ 260 h 260"/>
                <a:gd name="T18" fmla="*/ 210 w 233"/>
                <a:gd name="T19" fmla="*/ 260 h 260"/>
                <a:gd name="T20" fmla="*/ 209 w 233"/>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1299"/>
            <p:cNvSpPr>
              <a:spLocks/>
            </p:cNvSpPr>
            <p:nvPr/>
          </p:nvSpPr>
          <p:spPr bwMode="auto">
            <a:xfrm flipH="1">
              <a:off x="349371" y="2788303"/>
              <a:ext cx="644424" cy="162784"/>
            </a:xfrm>
            <a:custGeom>
              <a:avLst/>
              <a:gdLst>
                <a:gd name="T0" fmla="*/ 121 w 160"/>
                <a:gd name="T1" fmla="*/ 0 h 39"/>
                <a:gd name="T2" fmla="*/ 31 w 160"/>
                <a:gd name="T3" fmla="*/ 0 h 39"/>
                <a:gd name="T4" fmla="*/ 36 w 160"/>
                <a:gd name="T5" fmla="*/ 32 h 39"/>
                <a:gd name="T6" fmla="*/ 80 w 160"/>
                <a:gd name="T7" fmla="*/ 18 h 39"/>
                <a:gd name="T8" fmla="*/ 126 w 160"/>
                <a:gd name="T9" fmla="*/ 37 h 39"/>
                <a:gd name="T10" fmla="*/ 121 w 160"/>
                <a:gd name="T11" fmla="*/ 0 h 39"/>
              </a:gdLst>
              <a:ahLst/>
              <a:cxnLst>
                <a:cxn ang="0">
                  <a:pos x="T0" y="T1"/>
                </a:cxn>
                <a:cxn ang="0">
                  <a:pos x="T2" y="T3"/>
                </a:cxn>
                <a:cxn ang="0">
                  <a:pos x="T4" y="T5"/>
                </a:cxn>
                <a:cxn ang="0">
                  <a:pos x="T6" y="T7"/>
                </a:cxn>
                <a:cxn ang="0">
                  <a:pos x="T8" y="T9"/>
                </a:cxn>
                <a:cxn ang="0">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1300"/>
            <p:cNvSpPr>
              <a:spLocks/>
            </p:cNvSpPr>
            <p:nvPr/>
          </p:nvSpPr>
          <p:spPr bwMode="auto">
            <a:xfrm flipH="1">
              <a:off x="567484" y="1279083"/>
              <a:ext cx="582735" cy="671325"/>
            </a:xfrm>
            <a:custGeom>
              <a:avLst/>
              <a:gdLst>
                <a:gd name="T0" fmla="*/ 21 w 145"/>
                <a:gd name="T1" fmla="*/ 23 h 161"/>
                <a:gd name="T2" fmla="*/ 0 w 145"/>
                <a:gd name="T3" fmla="*/ 88 h 161"/>
                <a:gd name="T4" fmla="*/ 24 w 145"/>
                <a:gd name="T5" fmla="*/ 148 h 161"/>
                <a:gd name="T6" fmla="*/ 104 w 145"/>
                <a:gd name="T7" fmla="*/ 134 h 161"/>
                <a:gd name="T8" fmla="*/ 135 w 145"/>
                <a:gd name="T9" fmla="*/ 110 h 161"/>
                <a:gd name="T10" fmla="*/ 111 w 145"/>
                <a:gd name="T11" fmla="*/ 90 h 161"/>
                <a:gd name="T12" fmla="*/ 103 w 145"/>
                <a:gd name="T13" fmla="*/ 87 h 161"/>
                <a:gd name="T14" fmla="*/ 119 w 145"/>
                <a:gd name="T15" fmla="*/ 32 h 161"/>
                <a:gd name="T16" fmla="*/ 63 w 145"/>
                <a:gd name="T17" fmla="*/ 25 h 161"/>
                <a:gd name="T18" fmla="*/ 43 w 145"/>
                <a:gd name="T19" fmla="*/ 1 h 161"/>
                <a:gd name="T20" fmla="*/ 21 w 145"/>
                <a:gd name="T21" fmla="*/ 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46" name="Freeform 1301"/>
            <p:cNvSpPr>
              <a:spLocks/>
            </p:cNvSpPr>
            <p:nvPr/>
          </p:nvSpPr>
          <p:spPr bwMode="auto">
            <a:xfrm flipH="1">
              <a:off x="478256" y="1145323"/>
              <a:ext cx="587142" cy="508542"/>
            </a:xfrm>
            <a:custGeom>
              <a:avLst/>
              <a:gdLst>
                <a:gd name="T0" fmla="*/ 1 w 146"/>
                <a:gd name="T1" fmla="*/ 53 h 122"/>
                <a:gd name="T2" fmla="*/ 22 w 146"/>
                <a:gd name="T3" fmla="*/ 33 h 122"/>
                <a:gd name="T4" fmla="*/ 42 w 146"/>
                <a:gd name="T5" fmla="*/ 57 h 122"/>
                <a:gd name="T6" fmla="*/ 98 w 146"/>
                <a:gd name="T7" fmla="*/ 64 h 122"/>
                <a:gd name="T8" fmla="*/ 82 w 146"/>
                <a:gd name="T9" fmla="*/ 119 h 122"/>
                <a:gd name="T10" fmla="*/ 90 w 146"/>
                <a:gd name="T11" fmla="*/ 122 h 122"/>
                <a:gd name="T12" fmla="*/ 112 w 146"/>
                <a:gd name="T13" fmla="*/ 117 h 122"/>
                <a:gd name="T14" fmla="*/ 119 w 146"/>
                <a:gd name="T15" fmla="*/ 57 h 122"/>
                <a:gd name="T16" fmla="*/ 68 w 146"/>
                <a:gd name="T17" fmla="*/ 23 h 122"/>
                <a:gd name="T18" fmla="*/ 19 w 146"/>
                <a:gd name="T19" fmla="*/ 2 h 122"/>
                <a:gd name="T20" fmla="*/ 16 w 146"/>
                <a:gd name="T21" fmla="*/ 10 h 122"/>
                <a:gd name="T22" fmla="*/ 0 w 146"/>
                <a:gd name="T23" fmla="*/ 3 h 122"/>
                <a:gd name="T24" fmla="*/ 1 w 146"/>
                <a:gd name="T25"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447" name="Freeform 1302"/>
            <p:cNvSpPr>
              <a:spLocks/>
            </p:cNvSpPr>
            <p:nvPr/>
          </p:nvSpPr>
          <p:spPr bwMode="auto">
            <a:xfrm flipH="1">
              <a:off x="647899" y="1679102"/>
              <a:ext cx="31946" cy="70666"/>
            </a:xfrm>
            <a:custGeom>
              <a:avLst/>
              <a:gdLst>
                <a:gd name="T0" fmla="*/ 4 w 8"/>
                <a:gd name="T1" fmla="*/ 0 h 17"/>
                <a:gd name="T2" fmla="*/ 0 w 8"/>
                <a:gd name="T3" fmla="*/ 17 h 17"/>
              </a:gdLst>
              <a:ahLst/>
              <a:cxnLst>
                <a:cxn ang="0">
                  <a:pos x="T0" y="T1"/>
                </a:cxn>
                <a:cxn ang="0">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1303"/>
            <p:cNvSpPr>
              <a:spLocks/>
            </p:cNvSpPr>
            <p:nvPr/>
          </p:nvSpPr>
          <p:spPr bwMode="auto">
            <a:xfrm flipH="1">
              <a:off x="719502" y="1787625"/>
              <a:ext cx="12117" cy="50476"/>
            </a:xfrm>
            <a:custGeom>
              <a:avLst/>
              <a:gdLst>
                <a:gd name="T0" fmla="*/ 2 w 3"/>
                <a:gd name="T1" fmla="*/ 0 h 12"/>
                <a:gd name="T2" fmla="*/ 0 w 3"/>
                <a:gd name="T3" fmla="*/ 12 h 12"/>
              </a:gdLst>
              <a:ahLst/>
              <a:cxnLst>
                <a:cxn ang="0">
                  <a:pos x="T0" y="T1"/>
                </a:cxn>
                <a:cxn ang="0">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1304"/>
            <p:cNvSpPr>
              <a:spLocks/>
            </p:cNvSpPr>
            <p:nvPr/>
          </p:nvSpPr>
          <p:spPr bwMode="auto">
            <a:xfrm flipH="1">
              <a:off x="740432" y="1387606"/>
              <a:ext cx="176253" cy="90856"/>
            </a:xfrm>
            <a:custGeom>
              <a:avLst/>
              <a:gdLst>
                <a:gd name="T0" fmla="*/ 0 w 44"/>
                <a:gd name="T1" fmla="*/ 22 h 22"/>
                <a:gd name="T2" fmla="*/ 44 w 44"/>
                <a:gd name="T3" fmla="*/ 19 h 22"/>
              </a:gdLst>
              <a:ahLst/>
              <a:cxnLst>
                <a:cxn ang="0">
                  <a:pos x="T0" y="T1"/>
                </a:cxn>
                <a:cxn ang="0">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1305"/>
            <p:cNvSpPr>
              <a:spLocks/>
            </p:cNvSpPr>
            <p:nvPr/>
          </p:nvSpPr>
          <p:spPr bwMode="auto">
            <a:xfrm flipH="1">
              <a:off x="957443" y="1366154"/>
              <a:ext cx="60587" cy="104737"/>
            </a:xfrm>
            <a:custGeom>
              <a:avLst/>
              <a:gdLst>
                <a:gd name="T0" fmla="*/ 0 w 15"/>
                <a:gd name="T1" fmla="*/ 0 h 25"/>
                <a:gd name="T2" fmla="*/ 12 w 15"/>
                <a:gd name="T3" fmla="*/ 25 h 25"/>
              </a:gdLst>
              <a:ahLst/>
              <a:cxnLst>
                <a:cxn ang="0">
                  <a:pos x="T0" y="T1"/>
                </a:cxn>
                <a:cxn ang="0">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Oval 1306"/>
            <p:cNvSpPr>
              <a:spLocks noChangeArrowheads="1"/>
            </p:cNvSpPr>
            <p:nvPr/>
          </p:nvSpPr>
          <p:spPr bwMode="auto">
            <a:xfrm flipH="1">
              <a:off x="1030147" y="1512533"/>
              <a:ext cx="35251" cy="542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0" name="Oval 1307"/>
            <p:cNvSpPr>
              <a:spLocks noChangeArrowheads="1"/>
            </p:cNvSpPr>
            <p:nvPr/>
          </p:nvSpPr>
          <p:spPr bwMode="auto">
            <a:xfrm flipH="1">
              <a:off x="868215" y="1550390"/>
              <a:ext cx="36352" cy="542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Oval 1308"/>
            <p:cNvSpPr>
              <a:spLocks noChangeArrowheads="1"/>
            </p:cNvSpPr>
            <p:nvPr/>
          </p:nvSpPr>
          <p:spPr bwMode="auto">
            <a:xfrm flipH="1">
              <a:off x="904567" y="1754816"/>
              <a:ext cx="116767" cy="95904"/>
            </a:xfrm>
            <a:prstGeom prst="ellipse">
              <a:avLst/>
            </a:prstGeom>
            <a:solidFill>
              <a:srgbClr val="CC0000"/>
            </a:solidFill>
            <a:ln w="23813" cap="rnd">
              <a:solidFill>
                <a:srgbClr val="000000"/>
              </a:solidFill>
              <a:round/>
              <a:headEnd/>
              <a:tailEnd/>
            </a:ln>
          </p:spPr>
          <p:txBody>
            <a:bodyPr/>
            <a:lstStyle/>
            <a:p>
              <a:endParaRPr lang="ja-JP" altLang="en-US"/>
            </a:p>
          </p:txBody>
        </p:sp>
        <p:sp>
          <p:nvSpPr>
            <p:cNvPr id="475" name="Freeform 1309"/>
            <p:cNvSpPr>
              <a:spLocks/>
            </p:cNvSpPr>
            <p:nvPr/>
          </p:nvSpPr>
          <p:spPr bwMode="auto">
            <a:xfrm flipH="1">
              <a:off x="812034" y="1896147"/>
              <a:ext cx="128885" cy="112308"/>
            </a:xfrm>
            <a:custGeom>
              <a:avLst/>
              <a:gdLst>
                <a:gd name="T0" fmla="*/ 3 w 32"/>
                <a:gd name="T1" fmla="*/ 6 h 27"/>
                <a:gd name="T2" fmla="*/ 7 w 32"/>
                <a:gd name="T3" fmla="*/ 27 h 27"/>
                <a:gd name="T4" fmla="*/ 32 w 32"/>
                <a:gd name="T5" fmla="*/ 0 h 27"/>
                <a:gd name="T6" fmla="*/ 3 w 32"/>
                <a:gd name="T7" fmla="*/ 6 h 27"/>
              </a:gdLst>
              <a:ahLst/>
              <a:cxnLst>
                <a:cxn ang="0">
                  <a:pos x="T0" y="T1"/>
                </a:cxn>
                <a:cxn ang="0">
                  <a:pos x="T2" y="T3"/>
                </a:cxn>
                <a:cxn ang="0">
                  <a:pos x="T4" y="T5"/>
                </a:cxn>
                <a:cxn ang="0">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76" name="Freeform 1310"/>
            <p:cNvSpPr>
              <a:spLocks/>
            </p:cNvSpPr>
            <p:nvPr/>
          </p:nvSpPr>
          <p:spPr bwMode="auto">
            <a:xfrm flipH="1">
              <a:off x="820847" y="2379451"/>
              <a:ext cx="180659" cy="17666"/>
            </a:xfrm>
            <a:custGeom>
              <a:avLst/>
              <a:gdLst>
                <a:gd name="T0" fmla="*/ 0 w 45"/>
                <a:gd name="T1" fmla="*/ 0 h 4"/>
                <a:gd name="T2" fmla="*/ 45 w 45"/>
                <a:gd name="T3" fmla="*/ 1 h 4"/>
              </a:gdLst>
              <a:ahLst/>
              <a:cxnLst>
                <a:cxn ang="0">
                  <a:pos x="T0" y="T1"/>
                </a:cxn>
                <a:cxn ang="0">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1311"/>
            <p:cNvSpPr>
              <a:spLocks/>
            </p:cNvSpPr>
            <p:nvPr/>
          </p:nvSpPr>
          <p:spPr bwMode="auto">
            <a:xfrm flipH="1">
              <a:off x="937614" y="1925171"/>
              <a:ext cx="80415" cy="79499"/>
            </a:xfrm>
            <a:custGeom>
              <a:avLst/>
              <a:gdLst>
                <a:gd name="T0" fmla="*/ 44 w 73"/>
                <a:gd name="T1" fmla="*/ 0 h 63"/>
                <a:gd name="T2" fmla="*/ 0 w 73"/>
                <a:gd name="T3" fmla="*/ 63 h 63"/>
                <a:gd name="T4" fmla="*/ 73 w 73"/>
                <a:gd name="T5" fmla="*/ 56 h 63"/>
              </a:gdLst>
              <a:ahLst/>
              <a:cxnLst>
                <a:cxn ang="0">
                  <a:pos x="T0" y="T1"/>
                </a:cxn>
                <a:cxn ang="0">
                  <a:pos x="T2" y="T3"/>
                </a:cxn>
                <a:cxn ang="0">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1312"/>
            <p:cNvSpPr>
              <a:spLocks/>
            </p:cNvSpPr>
            <p:nvPr/>
          </p:nvSpPr>
          <p:spPr bwMode="auto">
            <a:xfrm flipH="1">
              <a:off x="772377" y="1887314"/>
              <a:ext cx="116767" cy="171617"/>
            </a:xfrm>
            <a:custGeom>
              <a:avLst/>
              <a:gdLst>
                <a:gd name="T0" fmla="*/ 0 w 29"/>
                <a:gd name="T1" fmla="*/ 26 h 41"/>
                <a:gd name="T2" fmla="*/ 26 w 29"/>
                <a:gd name="T3" fmla="*/ 37 h 41"/>
                <a:gd name="T4" fmla="*/ 25 w 29"/>
                <a:gd name="T5" fmla="*/ 0 h 41"/>
              </a:gdLst>
              <a:ahLst/>
              <a:cxnLst>
                <a:cxn ang="0">
                  <a:pos x="T0" y="T1"/>
                </a:cxn>
                <a:cxn ang="0">
                  <a:pos x="T2" y="T3"/>
                </a:cxn>
                <a:cxn ang="0">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1313"/>
            <p:cNvSpPr>
              <a:spLocks/>
            </p:cNvSpPr>
            <p:nvPr/>
          </p:nvSpPr>
          <p:spPr bwMode="auto">
            <a:xfrm flipH="1">
              <a:off x="1266986" y="1612222"/>
              <a:ext cx="241246" cy="225878"/>
            </a:xfrm>
            <a:custGeom>
              <a:avLst/>
              <a:gdLst>
                <a:gd name="T0" fmla="*/ 56 w 60"/>
                <a:gd name="T1" fmla="*/ 27 h 54"/>
                <a:gd name="T2" fmla="*/ 49 w 60"/>
                <a:gd name="T3" fmla="*/ 10 h 54"/>
                <a:gd name="T4" fmla="*/ 38 w 60"/>
                <a:gd name="T5" fmla="*/ 12 h 54"/>
                <a:gd name="T6" fmla="*/ 4 w 60"/>
                <a:gd name="T7" fmla="*/ 9 h 54"/>
                <a:gd name="T8" fmla="*/ 14 w 60"/>
                <a:gd name="T9" fmla="*/ 24 h 54"/>
                <a:gd name="T10" fmla="*/ 20 w 60"/>
                <a:gd name="T11" fmla="*/ 40 h 54"/>
                <a:gd name="T12" fmla="*/ 25 w 60"/>
                <a:gd name="T13" fmla="*/ 54 h 54"/>
                <a:gd name="T14" fmla="*/ 42 w 60"/>
                <a:gd name="T15" fmla="*/ 54 h 54"/>
                <a:gd name="T16" fmla="*/ 56 w 60"/>
                <a:gd name="T17"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80" name="Freeform 1314"/>
            <p:cNvSpPr>
              <a:spLocks/>
            </p:cNvSpPr>
            <p:nvPr/>
          </p:nvSpPr>
          <p:spPr bwMode="auto">
            <a:xfrm flipH="1">
              <a:off x="1330878" y="1662698"/>
              <a:ext cx="109056" cy="182974"/>
            </a:xfrm>
            <a:custGeom>
              <a:avLst/>
              <a:gdLst>
                <a:gd name="T0" fmla="*/ 21 w 27"/>
                <a:gd name="T1" fmla="*/ 0 h 44"/>
                <a:gd name="T2" fmla="*/ 7 w 27"/>
                <a:gd name="T3" fmla="*/ 20 h 44"/>
                <a:gd name="T4" fmla="*/ 24 w 27"/>
                <a:gd name="T5" fmla="*/ 17 h 44"/>
                <a:gd name="T6" fmla="*/ 3 w 27"/>
                <a:gd name="T7" fmla="*/ 28 h 44"/>
              </a:gdLst>
              <a:ahLst/>
              <a:cxnLst>
                <a:cxn ang="0">
                  <a:pos x="T0" y="T1"/>
                </a:cxn>
                <a:cxn ang="0">
                  <a:pos x="T2" y="T3"/>
                </a:cxn>
                <a:cxn ang="0">
                  <a:pos x="T4" y="T5"/>
                </a:cxn>
                <a:cxn ang="0">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1315"/>
            <p:cNvSpPr>
              <a:spLocks/>
            </p:cNvSpPr>
            <p:nvPr/>
          </p:nvSpPr>
          <p:spPr bwMode="auto">
            <a:xfrm flipH="1">
              <a:off x="1400277" y="1687936"/>
              <a:ext cx="51774" cy="25238"/>
            </a:xfrm>
            <a:custGeom>
              <a:avLst/>
              <a:gdLst>
                <a:gd name="T0" fmla="*/ 0 w 13"/>
                <a:gd name="T1" fmla="*/ 6 h 6"/>
                <a:gd name="T2" fmla="*/ 13 w 13"/>
                <a:gd name="T3" fmla="*/ 3 h 6"/>
              </a:gdLst>
              <a:ahLst/>
              <a:cxnLst>
                <a:cxn ang="0">
                  <a:pos x="T0" y="T1"/>
                </a:cxn>
                <a:cxn ang="0">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2" name="Freeform 1316"/>
            <p:cNvSpPr>
              <a:spLocks/>
            </p:cNvSpPr>
            <p:nvPr/>
          </p:nvSpPr>
          <p:spPr bwMode="auto">
            <a:xfrm flipH="1">
              <a:off x="1347401" y="1787625"/>
              <a:ext cx="24235" cy="50476"/>
            </a:xfrm>
            <a:custGeom>
              <a:avLst/>
              <a:gdLst>
                <a:gd name="T0" fmla="*/ 4 w 6"/>
                <a:gd name="T1" fmla="*/ 0 h 12"/>
                <a:gd name="T2" fmla="*/ 0 w 6"/>
                <a:gd name="T3" fmla="*/ 12 h 12"/>
              </a:gdLst>
              <a:ahLst/>
              <a:cxnLst>
                <a:cxn ang="0">
                  <a:pos x="T0" y="T1"/>
                </a:cxn>
                <a:cxn ang="0">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83" name="Text Box 295"/>
          <p:cNvSpPr txBox="1">
            <a:spLocks noChangeArrowheads="1"/>
          </p:cNvSpPr>
          <p:nvPr/>
        </p:nvSpPr>
        <p:spPr bwMode="auto">
          <a:xfrm>
            <a:off x="1632454" y="1109871"/>
            <a:ext cx="2436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800" dirty="0">
                <a:latin typeface="HGP創英角ｺﾞｼｯｸUB" pitchFamily="50" charset="-128"/>
                <a:ea typeface="HGP創英角ｺﾞｼｯｸUB" pitchFamily="50" charset="-128"/>
              </a:rPr>
              <a:t>からくりについて学ぶ！</a:t>
            </a:r>
          </a:p>
        </p:txBody>
      </p:sp>
      <p:pic>
        <p:nvPicPr>
          <p:cNvPr id="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727" y="1446161"/>
            <a:ext cx="1389314" cy="116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 name="テキスト ボックス 484"/>
          <p:cNvSpPr txBox="1"/>
          <p:nvPr/>
        </p:nvSpPr>
        <p:spPr>
          <a:xfrm>
            <a:off x="582816" y="635928"/>
            <a:ext cx="2084225" cy="461665"/>
          </a:xfrm>
          <a:prstGeom prst="rect">
            <a:avLst/>
          </a:prstGeom>
          <a:noFill/>
        </p:spPr>
        <p:txBody>
          <a:bodyPr wrap="none" rtlCol="0">
            <a:spAutoFit/>
          </a:bodyPr>
          <a:lstStyle/>
          <a:p>
            <a:r>
              <a:rPr kumimoji="1" lang="ja-JP" altLang="en-US" sz="2400" b="1" dirty="0"/>
              <a:t>からくり勉強会</a:t>
            </a:r>
          </a:p>
        </p:txBody>
      </p:sp>
      <p:grpSp>
        <p:nvGrpSpPr>
          <p:cNvPr id="486" name="グループ化 485"/>
          <p:cNvGrpSpPr/>
          <p:nvPr/>
        </p:nvGrpSpPr>
        <p:grpSpPr>
          <a:xfrm>
            <a:off x="971600" y="2120369"/>
            <a:ext cx="4354672" cy="1289991"/>
            <a:chOff x="803845" y="1991902"/>
            <a:chExt cx="4868263" cy="1337067"/>
          </a:xfrm>
        </p:grpSpPr>
        <p:sp>
          <p:nvSpPr>
            <p:cNvPr id="487" name="Freeform 1361"/>
            <p:cNvSpPr>
              <a:spLocks/>
            </p:cNvSpPr>
            <p:nvPr/>
          </p:nvSpPr>
          <p:spPr bwMode="auto">
            <a:xfrm>
              <a:off x="1125246" y="2531630"/>
              <a:ext cx="4271207" cy="690188"/>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488" name="正方形/長方形 487"/>
            <p:cNvSpPr/>
            <p:nvPr/>
          </p:nvSpPr>
          <p:spPr>
            <a:xfrm>
              <a:off x="2013584" y="2290206"/>
              <a:ext cx="2448272" cy="338554"/>
            </a:xfrm>
            <a:prstGeom prst="rect">
              <a:avLst/>
            </a:prstGeom>
            <a:noFill/>
            <a:ln>
              <a:noFill/>
            </a:ln>
          </p:spPr>
          <p:txBody>
            <a:bodyPr wrap="square" lIns="91440" tIns="45720" rIns="91440" bIns="45720">
              <a:spAutoFit/>
            </a:bodyPr>
            <a:lstStyle/>
            <a:p>
              <a:pPr algn="ctr"/>
              <a:r>
                <a:rPr lang="ja-JP" altLang="en-US" sz="1600" b="1" dirty="0">
                  <a:ln w="12700">
                    <a:solidFill>
                      <a:schemeClr val="tx2">
                        <a:satMod val="155000"/>
                      </a:schemeClr>
                    </a:solidFill>
                    <a:prstDash val="solid"/>
                  </a:ln>
                  <a:effectLst>
                    <a:outerShdw blurRad="41275" dist="20320" dir="1800000" algn="tl" rotWithShape="0">
                      <a:srgbClr val="000000">
                        <a:alpha val="40000"/>
                      </a:srgbClr>
                    </a:outerShdw>
                  </a:effectLst>
                </a:rPr>
                <a:t>ココを目指す</a:t>
              </a:r>
              <a:r>
                <a:rPr lang="en-US" altLang="ja-JP" sz="16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16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89" name="Freeform 259"/>
            <p:cNvSpPr>
              <a:spLocks/>
            </p:cNvSpPr>
            <p:nvPr/>
          </p:nvSpPr>
          <p:spPr bwMode="auto">
            <a:xfrm flipH="1">
              <a:off x="3720406" y="2396029"/>
              <a:ext cx="1037544" cy="586801"/>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0" name="Freeform 260"/>
            <p:cNvSpPr>
              <a:spLocks/>
            </p:cNvSpPr>
            <p:nvPr/>
          </p:nvSpPr>
          <p:spPr bwMode="auto">
            <a:xfrm flipH="1">
              <a:off x="3467147" y="2038123"/>
              <a:ext cx="1254038" cy="678358"/>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491" name="Freeform 261"/>
            <p:cNvSpPr>
              <a:spLocks/>
            </p:cNvSpPr>
            <p:nvPr/>
          </p:nvSpPr>
          <p:spPr bwMode="auto">
            <a:xfrm flipH="1">
              <a:off x="3720406" y="2523655"/>
              <a:ext cx="508561" cy="459175"/>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492" name="Oval 262"/>
            <p:cNvSpPr>
              <a:spLocks noChangeArrowheads="1"/>
            </p:cNvSpPr>
            <p:nvPr/>
          </p:nvSpPr>
          <p:spPr bwMode="auto">
            <a:xfrm flipH="1">
              <a:off x="4467927" y="2537528"/>
              <a:ext cx="28593" cy="693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93" name="Freeform 263"/>
            <p:cNvSpPr>
              <a:spLocks/>
            </p:cNvSpPr>
            <p:nvPr/>
          </p:nvSpPr>
          <p:spPr bwMode="auto">
            <a:xfrm flipH="1">
              <a:off x="4273899" y="2358575"/>
              <a:ext cx="208325" cy="196987"/>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4" name="Freeform 264"/>
            <p:cNvSpPr>
              <a:spLocks/>
            </p:cNvSpPr>
            <p:nvPr/>
          </p:nvSpPr>
          <p:spPr bwMode="auto">
            <a:xfrm flipH="1">
              <a:off x="4333128" y="2831621"/>
              <a:ext cx="171563" cy="22196"/>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5" name="Freeform 265"/>
            <p:cNvSpPr>
              <a:spLocks/>
            </p:cNvSpPr>
            <p:nvPr/>
          </p:nvSpPr>
          <p:spPr bwMode="auto">
            <a:xfrm flipH="1">
              <a:off x="4102336" y="2597179"/>
              <a:ext cx="140925" cy="220570"/>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6" name="Freeform 266"/>
            <p:cNvSpPr>
              <a:spLocks/>
            </p:cNvSpPr>
            <p:nvPr/>
          </p:nvSpPr>
          <p:spPr bwMode="auto">
            <a:xfrm flipH="1">
              <a:off x="3542716" y="2937051"/>
              <a:ext cx="1207064" cy="292706"/>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497" name="Line 267"/>
            <p:cNvSpPr>
              <a:spLocks noChangeShapeType="1"/>
            </p:cNvSpPr>
            <p:nvPr/>
          </p:nvSpPr>
          <p:spPr bwMode="auto">
            <a:xfrm flipH="1">
              <a:off x="3908307" y="3074389"/>
              <a:ext cx="44933" cy="14704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98" name="Freeform 268"/>
            <p:cNvSpPr>
              <a:spLocks/>
            </p:cNvSpPr>
            <p:nvPr/>
          </p:nvSpPr>
          <p:spPr bwMode="auto">
            <a:xfrm flipH="1">
              <a:off x="2266211" y="2396029"/>
              <a:ext cx="1127409" cy="600674"/>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9" name="Freeform 269"/>
            <p:cNvSpPr>
              <a:spLocks/>
            </p:cNvSpPr>
            <p:nvPr/>
          </p:nvSpPr>
          <p:spPr bwMode="auto">
            <a:xfrm flipH="1">
              <a:off x="2401010" y="2179620"/>
              <a:ext cx="1170300" cy="656163"/>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0" name="Freeform 270"/>
            <p:cNvSpPr>
              <a:spLocks/>
            </p:cNvSpPr>
            <p:nvPr/>
          </p:nvSpPr>
          <p:spPr bwMode="auto">
            <a:xfrm flipH="1">
              <a:off x="2401010" y="2179620"/>
              <a:ext cx="1170300" cy="656163"/>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01" name="Freeform 271"/>
            <p:cNvSpPr>
              <a:spLocks/>
            </p:cNvSpPr>
            <p:nvPr/>
          </p:nvSpPr>
          <p:spPr bwMode="auto">
            <a:xfrm flipH="1">
              <a:off x="2302974" y="2881563"/>
              <a:ext cx="1141706" cy="339873"/>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02" name="Freeform 272"/>
            <p:cNvSpPr>
              <a:spLocks/>
            </p:cNvSpPr>
            <p:nvPr/>
          </p:nvSpPr>
          <p:spPr bwMode="auto">
            <a:xfrm flipH="1">
              <a:off x="2862594" y="2561111"/>
              <a:ext cx="531026" cy="435592"/>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03" name="Freeform 273"/>
            <p:cNvSpPr>
              <a:spLocks/>
            </p:cNvSpPr>
            <p:nvPr/>
          </p:nvSpPr>
          <p:spPr bwMode="auto">
            <a:xfrm flipH="1">
              <a:off x="2625676" y="2436259"/>
              <a:ext cx="281852" cy="55490"/>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5" name="Line 274"/>
            <p:cNvSpPr>
              <a:spLocks noChangeShapeType="1"/>
            </p:cNvSpPr>
            <p:nvPr/>
          </p:nvSpPr>
          <p:spPr bwMode="auto">
            <a:xfrm flipH="1">
              <a:off x="2580741" y="2358575"/>
              <a:ext cx="6128" cy="9155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6" name="Freeform 275"/>
            <p:cNvSpPr>
              <a:spLocks/>
            </p:cNvSpPr>
            <p:nvPr/>
          </p:nvSpPr>
          <p:spPr bwMode="auto">
            <a:xfrm flipH="1">
              <a:off x="2938164" y="2734515"/>
              <a:ext cx="118460" cy="105430"/>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7" name="Oval 276"/>
            <p:cNvSpPr>
              <a:spLocks noChangeArrowheads="1"/>
            </p:cNvSpPr>
            <p:nvPr/>
          </p:nvSpPr>
          <p:spPr bwMode="auto">
            <a:xfrm flipH="1">
              <a:off x="2541937" y="2720644"/>
              <a:ext cx="120501" cy="12901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08" name="Oval 277"/>
            <p:cNvSpPr>
              <a:spLocks noChangeArrowheads="1"/>
            </p:cNvSpPr>
            <p:nvPr/>
          </p:nvSpPr>
          <p:spPr bwMode="auto">
            <a:xfrm flipH="1">
              <a:off x="2586869" y="2547238"/>
              <a:ext cx="38806" cy="5410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09" name="Oval 278"/>
            <p:cNvSpPr>
              <a:spLocks noChangeArrowheads="1"/>
            </p:cNvSpPr>
            <p:nvPr/>
          </p:nvSpPr>
          <p:spPr bwMode="auto">
            <a:xfrm flipH="1">
              <a:off x="2527640" y="2505621"/>
              <a:ext cx="44933" cy="5549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0" name="Freeform 279"/>
            <p:cNvSpPr>
              <a:spLocks/>
            </p:cNvSpPr>
            <p:nvPr/>
          </p:nvSpPr>
          <p:spPr bwMode="auto">
            <a:xfrm flipH="1">
              <a:off x="3124023" y="3000864"/>
              <a:ext cx="104163" cy="45779"/>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280"/>
            <p:cNvSpPr>
              <a:spLocks/>
            </p:cNvSpPr>
            <p:nvPr/>
          </p:nvSpPr>
          <p:spPr bwMode="auto">
            <a:xfrm flipH="1">
              <a:off x="2654269" y="3028610"/>
              <a:ext cx="89867" cy="18034"/>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2" name="Line 281"/>
            <p:cNvSpPr>
              <a:spLocks noChangeShapeType="1"/>
            </p:cNvSpPr>
            <p:nvPr/>
          </p:nvSpPr>
          <p:spPr bwMode="auto">
            <a:xfrm flipH="1">
              <a:off x="3132192" y="3082712"/>
              <a:ext cx="0" cy="13872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3" name="Freeform 282"/>
            <p:cNvSpPr>
              <a:spLocks/>
            </p:cNvSpPr>
            <p:nvPr/>
          </p:nvSpPr>
          <p:spPr bwMode="auto">
            <a:xfrm flipH="1">
              <a:off x="1140844" y="2354412"/>
              <a:ext cx="841473" cy="563218"/>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14" name="Freeform 283"/>
            <p:cNvSpPr>
              <a:spLocks/>
            </p:cNvSpPr>
            <p:nvPr/>
          </p:nvSpPr>
          <p:spPr bwMode="auto">
            <a:xfrm flipH="1">
              <a:off x="803845" y="2151876"/>
              <a:ext cx="1223403" cy="554895"/>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15" name="Freeform 284"/>
            <p:cNvSpPr>
              <a:spLocks/>
            </p:cNvSpPr>
            <p:nvPr/>
          </p:nvSpPr>
          <p:spPr bwMode="auto">
            <a:xfrm flipH="1">
              <a:off x="1140844" y="2513945"/>
              <a:ext cx="371719" cy="395362"/>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16" name="Freeform 285"/>
            <p:cNvSpPr>
              <a:spLocks/>
            </p:cNvSpPr>
            <p:nvPr/>
          </p:nvSpPr>
          <p:spPr bwMode="auto">
            <a:xfrm flipH="1">
              <a:off x="924349" y="2899597"/>
              <a:ext cx="1043670" cy="348196"/>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17" name="Line 286"/>
            <p:cNvSpPr>
              <a:spLocks noChangeShapeType="1"/>
            </p:cNvSpPr>
            <p:nvPr/>
          </p:nvSpPr>
          <p:spPr bwMode="auto">
            <a:xfrm flipH="1">
              <a:off x="1253176" y="3042482"/>
              <a:ext cx="59231" cy="2053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8" name="Line 287"/>
            <p:cNvSpPr>
              <a:spLocks noChangeShapeType="1"/>
            </p:cNvSpPr>
            <p:nvPr/>
          </p:nvSpPr>
          <p:spPr bwMode="auto">
            <a:xfrm flipH="1">
              <a:off x="1104081" y="2973120"/>
              <a:ext cx="59231"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9" name="Freeform 288"/>
            <p:cNvSpPr>
              <a:spLocks/>
            </p:cNvSpPr>
            <p:nvPr/>
          </p:nvSpPr>
          <p:spPr bwMode="auto">
            <a:xfrm flipH="1">
              <a:off x="1557494" y="2963410"/>
              <a:ext cx="81696" cy="37456"/>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0" name="Freeform 289"/>
            <p:cNvSpPr>
              <a:spLocks/>
            </p:cNvSpPr>
            <p:nvPr/>
          </p:nvSpPr>
          <p:spPr bwMode="auto">
            <a:xfrm flipH="1">
              <a:off x="1341000" y="2573596"/>
              <a:ext cx="142969" cy="220570"/>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21" name="Freeform 290"/>
            <p:cNvSpPr>
              <a:spLocks/>
            </p:cNvSpPr>
            <p:nvPr/>
          </p:nvSpPr>
          <p:spPr bwMode="auto">
            <a:xfrm flipH="1">
              <a:off x="1602428" y="2348863"/>
              <a:ext cx="194028" cy="202536"/>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2" name="Oval 291"/>
            <p:cNvSpPr>
              <a:spLocks noChangeArrowheads="1"/>
            </p:cNvSpPr>
            <p:nvPr/>
          </p:nvSpPr>
          <p:spPr bwMode="auto">
            <a:xfrm flipH="1">
              <a:off x="1773991" y="2459842"/>
              <a:ext cx="44933" cy="5410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23" name="Oval 292"/>
            <p:cNvSpPr>
              <a:spLocks noChangeArrowheads="1"/>
            </p:cNvSpPr>
            <p:nvPr/>
          </p:nvSpPr>
          <p:spPr bwMode="auto">
            <a:xfrm flipH="1">
              <a:off x="1669828" y="2679025"/>
              <a:ext cx="118460" cy="11930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24" name="Freeform 1362"/>
            <p:cNvSpPr>
              <a:spLocks/>
            </p:cNvSpPr>
            <p:nvPr/>
          </p:nvSpPr>
          <p:spPr bwMode="auto">
            <a:xfrm>
              <a:off x="4718277" y="2799760"/>
              <a:ext cx="813106" cy="529209"/>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525" name="Freeform 1372"/>
            <p:cNvSpPr>
              <a:spLocks/>
            </p:cNvSpPr>
            <p:nvPr/>
          </p:nvSpPr>
          <p:spPr bwMode="auto">
            <a:xfrm>
              <a:off x="5045916" y="2860902"/>
              <a:ext cx="173808" cy="10331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526" name="Freeform 1373"/>
            <p:cNvSpPr>
              <a:spLocks/>
            </p:cNvSpPr>
            <p:nvPr/>
          </p:nvSpPr>
          <p:spPr bwMode="auto">
            <a:xfrm>
              <a:off x="5093863" y="2858795"/>
              <a:ext cx="211767" cy="164455"/>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7" name="Freeform 1374"/>
            <p:cNvSpPr>
              <a:spLocks/>
            </p:cNvSpPr>
            <p:nvPr/>
          </p:nvSpPr>
          <p:spPr bwMode="auto">
            <a:xfrm>
              <a:off x="4944027" y="2848253"/>
              <a:ext cx="97893" cy="10542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8" name="Freeform 1375"/>
            <p:cNvSpPr>
              <a:spLocks/>
            </p:cNvSpPr>
            <p:nvPr/>
          </p:nvSpPr>
          <p:spPr bwMode="auto">
            <a:xfrm>
              <a:off x="4966003" y="2995841"/>
              <a:ext cx="47947" cy="27411"/>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9" name="Freeform 1376"/>
            <p:cNvSpPr>
              <a:spLocks/>
            </p:cNvSpPr>
            <p:nvPr/>
          </p:nvSpPr>
          <p:spPr bwMode="auto">
            <a:xfrm>
              <a:off x="4496520" y="2700664"/>
              <a:ext cx="361603" cy="22770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530" name="Freeform 1377"/>
            <p:cNvSpPr>
              <a:spLocks/>
            </p:cNvSpPr>
            <p:nvPr/>
          </p:nvSpPr>
          <p:spPr bwMode="auto">
            <a:xfrm>
              <a:off x="4560450" y="2825060"/>
              <a:ext cx="49946" cy="35842"/>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1" name="Freeform 1378"/>
            <p:cNvSpPr>
              <a:spLocks/>
            </p:cNvSpPr>
            <p:nvPr/>
          </p:nvSpPr>
          <p:spPr bwMode="auto">
            <a:xfrm>
              <a:off x="4652350" y="2799760"/>
              <a:ext cx="65928" cy="54819"/>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2" name="Line 1379"/>
            <p:cNvSpPr>
              <a:spLocks noChangeShapeType="1"/>
            </p:cNvSpPr>
            <p:nvPr/>
          </p:nvSpPr>
          <p:spPr bwMode="auto">
            <a:xfrm flipH="1">
              <a:off x="4614392" y="2850362"/>
              <a:ext cx="43952" cy="4005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533" name="グループ化 532"/>
            <p:cNvGrpSpPr/>
            <p:nvPr/>
          </p:nvGrpSpPr>
          <p:grpSpPr>
            <a:xfrm rot="245351">
              <a:off x="4708442" y="1991902"/>
              <a:ext cx="912272" cy="928107"/>
              <a:chOff x="7348099" y="1291180"/>
              <a:chExt cx="857503" cy="941732"/>
            </a:xfrm>
          </p:grpSpPr>
          <p:grpSp>
            <p:nvGrpSpPr>
              <p:cNvPr id="536" name="グループ化 535"/>
              <p:cNvGrpSpPr/>
              <p:nvPr/>
            </p:nvGrpSpPr>
            <p:grpSpPr>
              <a:xfrm>
                <a:off x="7438921" y="1422185"/>
                <a:ext cx="748379" cy="810727"/>
                <a:chOff x="10721363" y="466040"/>
                <a:chExt cx="659498" cy="669672"/>
              </a:xfrm>
            </p:grpSpPr>
            <p:sp>
              <p:nvSpPr>
                <p:cNvPr id="545"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546"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47"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37"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38"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39"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grpSp>
            <p:nvGrpSpPr>
              <p:cNvPr id="540" name="グループ化 539"/>
              <p:cNvGrpSpPr/>
              <p:nvPr/>
            </p:nvGrpSpPr>
            <p:grpSpPr>
              <a:xfrm>
                <a:off x="7348099" y="1291180"/>
                <a:ext cx="857503" cy="487920"/>
                <a:chOff x="6718234" y="594578"/>
                <a:chExt cx="857503" cy="487920"/>
              </a:xfrm>
            </p:grpSpPr>
            <p:sp>
              <p:nvSpPr>
                <p:cNvPr id="54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544" name="テキスト ボックス 543"/>
                <p:cNvSpPr txBox="1"/>
                <p:nvPr/>
              </p:nvSpPr>
              <p:spPr>
                <a:xfrm>
                  <a:off x="6827447" y="649057"/>
                  <a:ext cx="635606" cy="212934"/>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sp>
          <p:nvSpPr>
            <p:cNvPr id="534" name="Text Box 880"/>
            <p:cNvSpPr txBox="1">
              <a:spLocks noChangeArrowheads="1"/>
            </p:cNvSpPr>
            <p:nvPr/>
          </p:nvSpPr>
          <p:spPr bwMode="auto">
            <a:xfrm>
              <a:off x="4827920" y="2947217"/>
              <a:ext cx="844188" cy="31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sp>
        <p:nvSpPr>
          <p:cNvPr id="549" name="直方体 548"/>
          <p:cNvSpPr/>
          <p:nvPr/>
        </p:nvSpPr>
        <p:spPr>
          <a:xfrm>
            <a:off x="6921820" y="1673213"/>
            <a:ext cx="762554" cy="406297"/>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角丸四角形吹き出し 549"/>
          <p:cNvSpPr/>
          <p:nvPr/>
        </p:nvSpPr>
        <p:spPr>
          <a:xfrm>
            <a:off x="5434209" y="731041"/>
            <a:ext cx="3343140" cy="2553930"/>
          </a:xfrm>
          <a:prstGeom prst="wedgeRoundRectCallout">
            <a:avLst>
              <a:gd name="adj1" fmla="val -54768"/>
              <a:gd name="adj2" fmla="val 1899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1" name="テキスト ボックス 550"/>
          <p:cNvSpPr txBox="1"/>
          <p:nvPr/>
        </p:nvSpPr>
        <p:spPr>
          <a:xfrm>
            <a:off x="5618782" y="874023"/>
            <a:ext cx="3246402" cy="646331"/>
          </a:xfrm>
          <a:prstGeom prst="rect">
            <a:avLst/>
          </a:prstGeom>
          <a:noFill/>
        </p:spPr>
        <p:txBody>
          <a:bodyPr wrap="none" rtlCol="0">
            <a:spAutoFit/>
          </a:bodyPr>
          <a:lstStyle/>
          <a:p>
            <a:r>
              <a:rPr lang="ja-JP" altLang="en-US" dirty="0"/>
              <a:t>ピタゴラスイッチみたいに</a:t>
            </a:r>
            <a:endParaRPr lang="en-US" altLang="ja-JP" dirty="0"/>
          </a:p>
          <a:p>
            <a:r>
              <a:rPr lang="ja-JP" altLang="en-US" dirty="0"/>
              <a:t>　　　　　　　　　　回転できない？</a:t>
            </a:r>
            <a:endParaRPr lang="en-US" altLang="ja-JP" dirty="0"/>
          </a:p>
        </p:txBody>
      </p:sp>
      <p:sp>
        <p:nvSpPr>
          <p:cNvPr id="552" name="直方体 551"/>
          <p:cNvSpPr/>
          <p:nvPr/>
        </p:nvSpPr>
        <p:spPr>
          <a:xfrm rot="19879281">
            <a:off x="6652013" y="1938171"/>
            <a:ext cx="108379" cy="259619"/>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直方体 552"/>
          <p:cNvSpPr/>
          <p:nvPr/>
        </p:nvSpPr>
        <p:spPr>
          <a:xfrm rot="517382">
            <a:off x="5960871" y="1571652"/>
            <a:ext cx="846720" cy="438459"/>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円/楕円 553"/>
          <p:cNvSpPr/>
          <p:nvPr/>
        </p:nvSpPr>
        <p:spPr>
          <a:xfrm>
            <a:off x="5863712" y="1445625"/>
            <a:ext cx="735405" cy="67898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直方体 554"/>
          <p:cNvSpPr/>
          <p:nvPr/>
        </p:nvSpPr>
        <p:spPr>
          <a:xfrm rot="517382">
            <a:off x="5809162" y="1671883"/>
            <a:ext cx="950885" cy="48259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p:cNvSpPr/>
          <p:nvPr/>
        </p:nvSpPr>
        <p:spPr>
          <a:xfrm rot="2318994">
            <a:off x="6443571" y="2860249"/>
            <a:ext cx="206105" cy="27428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直方体 556"/>
          <p:cNvSpPr/>
          <p:nvPr/>
        </p:nvSpPr>
        <p:spPr>
          <a:xfrm>
            <a:off x="5849320" y="2572123"/>
            <a:ext cx="849518" cy="425327"/>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円柱 557"/>
          <p:cNvSpPr/>
          <p:nvPr/>
        </p:nvSpPr>
        <p:spPr>
          <a:xfrm>
            <a:off x="7049934" y="2254852"/>
            <a:ext cx="178886" cy="369627"/>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円柱 558"/>
          <p:cNvSpPr/>
          <p:nvPr/>
        </p:nvSpPr>
        <p:spPr>
          <a:xfrm>
            <a:off x="6989897" y="2236375"/>
            <a:ext cx="298961" cy="204169"/>
          </a:xfrm>
          <a:prstGeom prst="can">
            <a:avLst>
              <a:gd name="adj" fmla="val 427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円柱 559"/>
          <p:cNvSpPr/>
          <p:nvPr/>
        </p:nvSpPr>
        <p:spPr>
          <a:xfrm rot="12151091">
            <a:off x="6953811" y="2307583"/>
            <a:ext cx="157835" cy="478452"/>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直方体 560"/>
          <p:cNvSpPr/>
          <p:nvPr/>
        </p:nvSpPr>
        <p:spPr>
          <a:xfrm>
            <a:off x="6702321" y="2598995"/>
            <a:ext cx="748734" cy="409319"/>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円/楕円 561"/>
          <p:cNvSpPr/>
          <p:nvPr/>
        </p:nvSpPr>
        <p:spPr>
          <a:xfrm>
            <a:off x="6702321" y="2413346"/>
            <a:ext cx="722078" cy="6840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直方体 562"/>
          <p:cNvSpPr/>
          <p:nvPr/>
        </p:nvSpPr>
        <p:spPr>
          <a:xfrm>
            <a:off x="6643143" y="2720020"/>
            <a:ext cx="677562" cy="44633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直方体 563"/>
          <p:cNvSpPr/>
          <p:nvPr/>
        </p:nvSpPr>
        <p:spPr>
          <a:xfrm>
            <a:off x="7295841" y="2610870"/>
            <a:ext cx="142642" cy="545442"/>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直方体 564"/>
          <p:cNvSpPr/>
          <p:nvPr/>
        </p:nvSpPr>
        <p:spPr>
          <a:xfrm>
            <a:off x="6835676" y="1797998"/>
            <a:ext cx="690067" cy="443040"/>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フローチャート: 処理 565"/>
          <p:cNvSpPr/>
          <p:nvPr/>
        </p:nvSpPr>
        <p:spPr>
          <a:xfrm rot="17184671">
            <a:off x="7099097" y="2075357"/>
            <a:ext cx="213836" cy="142438"/>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円柱 566"/>
          <p:cNvSpPr/>
          <p:nvPr/>
        </p:nvSpPr>
        <p:spPr>
          <a:xfrm>
            <a:off x="7044616" y="1985621"/>
            <a:ext cx="184203" cy="297936"/>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直方体 567"/>
          <p:cNvSpPr/>
          <p:nvPr/>
        </p:nvSpPr>
        <p:spPr>
          <a:xfrm>
            <a:off x="5752505" y="2691310"/>
            <a:ext cx="794119" cy="475045"/>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左カーブ矢印 568"/>
          <p:cNvSpPr/>
          <p:nvPr/>
        </p:nvSpPr>
        <p:spPr>
          <a:xfrm rot="456949">
            <a:off x="7717075" y="1893172"/>
            <a:ext cx="643615" cy="1211999"/>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0" name="直方体 569"/>
          <p:cNvSpPr/>
          <p:nvPr/>
        </p:nvSpPr>
        <p:spPr>
          <a:xfrm>
            <a:off x="7524201" y="1670755"/>
            <a:ext cx="145274" cy="541415"/>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Text Box 882"/>
          <p:cNvSpPr txBox="1">
            <a:spLocks noChangeArrowheads="1"/>
          </p:cNvSpPr>
          <p:nvPr/>
        </p:nvSpPr>
        <p:spPr bwMode="auto">
          <a:xfrm>
            <a:off x="203395" y="2937413"/>
            <a:ext cx="10233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大山ＡＭ</a:t>
            </a:r>
          </a:p>
        </p:txBody>
      </p:sp>
      <p:sp>
        <p:nvSpPr>
          <p:cNvPr id="289" name="Rectangle 5"/>
          <p:cNvSpPr>
            <a:spLocks noChangeArrowheads="1"/>
          </p:cNvSpPr>
          <p:nvPr/>
        </p:nvSpPr>
        <p:spPr bwMode="auto">
          <a:xfrm>
            <a:off x="326917" y="132156"/>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１８</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サークル会合２</a:t>
            </a:r>
          </a:p>
        </p:txBody>
      </p:sp>
      <p:sp>
        <p:nvSpPr>
          <p:cNvPr id="292" name="テキスト ボックス 291"/>
          <p:cNvSpPr txBox="1"/>
          <p:nvPr/>
        </p:nvSpPr>
        <p:spPr>
          <a:xfrm>
            <a:off x="8230345" y="35332"/>
            <a:ext cx="851871" cy="369332"/>
          </a:xfrm>
          <a:prstGeom prst="rect">
            <a:avLst/>
          </a:prstGeom>
          <a:noFill/>
        </p:spPr>
        <p:txBody>
          <a:bodyPr wrap="square" rtlCol="0">
            <a:spAutoFit/>
          </a:bodyPr>
          <a:lstStyle/>
          <a:p>
            <a:r>
              <a:rPr kumimoji="1" lang="en-US" altLang="ja-JP" dirty="0"/>
              <a:t>17/21</a:t>
            </a:r>
            <a:endParaRPr kumimoji="1" lang="ja-JP" altLang="en-US" dirty="0"/>
          </a:p>
        </p:txBody>
      </p:sp>
    </p:spTree>
    <p:extLst>
      <p:ext uri="{BB962C8B-B14F-4D97-AF65-F5344CB8AC3E}">
        <p14:creationId xmlns:p14="http://schemas.microsoft.com/office/powerpoint/2010/main" val="29295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circle(out)">
                                      <p:cBhvr>
                                        <p:cTn id="7" dur="2000"/>
                                        <p:tgtEl>
                                          <p:spTgt spid="48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35"/>
                                        </p:tgtEl>
                                        <p:attrNameLst>
                                          <p:attrName>style.visibility</p:attrName>
                                        </p:attrNameLst>
                                      </p:cBhvr>
                                      <p:to>
                                        <p:strVal val="visible"/>
                                      </p:to>
                                    </p:set>
                                    <p:animEffect transition="in" filter="circle(out)">
                                      <p:cBhvr>
                                        <p:cTn id="10" dur="2000"/>
                                        <p:tgtEl>
                                          <p:spTgt spid="43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36"/>
                                        </p:tgtEl>
                                        <p:attrNameLst>
                                          <p:attrName>style.visibility</p:attrName>
                                        </p:attrNameLst>
                                      </p:cBhvr>
                                      <p:to>
                                        <p:strVal val="visible"/>
                                      </p:to>
                                    </p:set>
                                    <p:animEffect transition="in" filter="circle(out)">
                                      <p:cBhvr>
                                        <p:cTn id="13" dur="2000"/>
                                        <p:tgtEl>
                                          <p:spTgt spid="43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437"/>
                                        </p:tgtEl>
                                        <p:attrNameLst>
                                          <p:attrName>style.visibility</p:attrName>
                                        </p:attrNameLst>
                                      </p:cBhvr>
                                      <p:to>
                                        <p:strVal val="visible"/>
                                      </p:to>
                                    </p:set>
                                    <p:animEffect transition="in" filter="circle(out)">
                                      <p:cBhvr>
                                        <p:cTn id="16" dur="2000"/>
                                        <p:tgtEl>
                                          <p:spTgt spid="437"/>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circle(out)">
                                      <p:cBhvr>
                                        <p:cTn id="19" dur="2000"/>
                                        <p:tgtEl>
                                          <p:spTgt spid="483"/>
                                        </p:tgtEl>
                                      </p:cBhvr>
                                    </p:animEffect>
                                  </p:childTnLst>
                                </p:cTn>
                              </p:par>
                              <p:par>
                                <p:cTn id="20" presetID="6" presetClass="entr" presetSubtype="32" fill="hold" nodeType="withEffect">
                                  <p:stCondLst>
                                    <p:cond delay="0"/>
                                  </p:stCondLst>
                                  <p:childTnLst>
                                    <p:set>
                                      <p:cBhvr>
                                        <p:cTn id="21" dur="1" fill="hold">
                                          <p:stCondLst>
                                            <p:cond delay="0"/>
                                          </p:stCondLst>
                                        </p:cTn>
                                        <p:tgtEl>
                                          <p:spTgt spid="484"/>
                                        </p:tgtEl>
                                        <p:attrNameLst>
                                          <p:attrName>style.visibility</p:attrName>
                                        </p:attrNameLst>
                                      </p:cBhvr>
                                      <p:to>
                                        <p:strVal val="visible"/>
                                      </p:to>
                                    </p:set>
                                    <p:animEffect transition="in" filter="circle(out)">
                                      <p:cBhvr>
                                        <p:cTn id="22" dur="2000"/>
                                        <p:tgtEl>
                                          <p:spTgt spid="484"/>
                                        </p:tgtEl>
                                      </p:cBhvr>
                                    </p:animEffect>
                                  </p:childTnLst>
                                </p:cTn>
                              </p:par>
                              <p:par>
                                <p:cTn id="23" presetID="6" presetClass="entr" presetSubtype="32" fill="hold" nodeType="withEffect">
                                  <p:stCondLst>
                                    <p:cond delay="0"/>
                                  </p:stCondLst>
                                  <p:childTnLst>
                                    <p:set>
                                      <p:cBhvr>
                                        <p:cTn id="24" dur="1" fill="hold">
                                          <p:stCondLst>
                                            <p:cond delay="0"/>
                                          </p:stCondLst>
                                        </p:cTn>
                                        <p:tgtEl>
                                          <p:spTgt spid="486"/>
                                        </p:tgtEl>
                                        <p:attrNameLst>
                                          <p:attrName>style.visibility</p:attrName>
                                        </p:attrNameLst>
                                      </p:cBhvr>
                                      <p:to>
                                        <p:strVal val="visible"/>
                                      </p:to>
                                    </p:set>
                                    <p:animEffect transition="in" filter="circle(out)">
                                      <p:cBhvr>
                                        <p:cTn id="25" dur="2000"/>
                                        <p:tgtEl>
                                          <p:spTgt spid="486"/>
                                        </p:tgtEl>
                                      </p:cBhvr>
                                    </p:animEffect>
                                  </p:childTnLst>
                                </p:cTn>
                              </p:par>
                              <p:par>
                                <p:cTn id="26" presetID="6" presetClass="entr" presetSubtype="32"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out)">
                                      <p:cBhvr>
                                        <p:cTn id="28" dur="2000"/>
                                        <p:tgtEl>
                                          <p:spTgt spid="4"/>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287"/>
                                        </p:tgtEl>
                                        <p:attrNameLst>
                                          <p:attrName>style.visibility</p:attrName>
                                        </p:attrNameLst>
                                      </p:cBhvr>
                                      <p:to>
                                        <p:strVal val="visible"/>
                                      </p:to>
                                    </p:set>
                                    <p:animEffect transition="in" filter="circle(out)">
                                      <p:cBhvr>
                                        <p:cTn id="31" dur="2000"/>
                                        <p:tgtEl>
                                          <p:spTgt spid="28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54"/>
                                        </p:tgtEl>
                                        <p:attrNameLst>
                                          <p:attrName>style.visibility</p:attrName>
                                        </p:attrNameLst>
                                      </p:cBhvr>
                                      <p:to>
                                        <p:strVal val="visible"/>
                                      </p:to>
                                    </p:set>
                                    <p:animEffect transition="in" filter="wipe(left)">
                                      <p:cBhvr>
                                        <p:cTn id="36" dur="500"/>
                                        <p:tgtEl>
                                          <p:spTgt spid="55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5"/>
                                        </p:tgtEl>
                                        <p:attrNameLst>
                                          <p:attrName>style.visibility</p:attrName>
                                        </p:attrNameLst>
                                      </p:cBhvr>
                                      <p:to>
                                        <p:strVal val="visible"/>
                                      </p:to>
                                    </p:set>
                                    <p:animEffect transition="in" filter="wipe(left)">
                                      <p:cBhvr>
                                        <p:cTn id="39" dur="500"/>
                                        <p:tgtEl>
                                          <p:spTgt spid="56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66"/>
                                        </p:tgtEl>
                                        <p:attrNameLst>
                                          <p:attrName>style.visibility</p:attrName>
                                        </p:attrNameLst>
                                      </p:cBhvr>
                                      <p:to>
                                        <p:strVal val="visible"/>
                                      </p:to>
                                    </p:set>
                                    <p:animEffect transition="in" filter="wipe(left)">
                                      <p:cBhvr>
                                        <p:cTn id="42" dur="500"/>
                                        <p:tgtEl>
                                          <p:spTgt spid="56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9"/>
                                        </p:tgtEl>
                                        <p:attrNameLst>
                                          <p:attrName>style.visibility</p:attrName>
                                        </p:attrNameLst>
                                      </p:cBhvr>
                                      <p:to>
                                        <p:strVal val="visible"/>
                                      </p:to>
                                    </p:set>
                                    <p:animEffect transition="in" filter="wipe(left)">
                                      <p:cBhvr>
                                        <p:cTn id="45" dur="500"/>
                                        <p:tgtEl>
                                          <p:spTgt spid="54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70"/>
                                        </p:tgtEl>
                                        <p:attrNameLst>
                                          <p:attrName>style.visibility</p:attrName>
                                        </p:attrNameLst>
                                      </p:cBhvr>
                                      <p:to>
                                        <p:strVal val="visible"/>
                                      </p:to>
                                    </p:set>
                                    <p:animEffect transition="in" filter="wipe(left)">
                                      <p:cBhvr>
                                        <p:cTn id="48" dur="500"/>
                                        <p:tgtEl>
                                          <p:spTgt spid="57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50"/>
                                        </p:tgtEl>
                                        <p:attrNameLst>
                                          <p:attrName>style.visibility</p:attrName>
                                        </p:attrNameLst>
                                      </p:cBhvr>
                                      <p:to>
                                        <p:strVal val="visible"/>
                                      </p:to>
                                    </p:set>
                                    <p:animEffect transition="in" filter="wipe(left)">
                                      <p:cBhvr>
                                        <p:cTn id="51" dur="500"/>
                                        <p:tgtEl>
                                          <p:spTgt spid="55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51"/>
                                        </p:tgtEl>
                                        <p:attrNameLst>
                                          <p:attrName>style.visibility</p:attrName>
                                        </p:attrNameLst>
                                      </p:cBhvr>
                                      <p:to>
                                        <p:strVal val="visible"/>
                                      </p:to>
                                    </p:set>
                                    <p:animEffect transition="in" filter="wipe(left)">
                                      <p:cBhvr>
                                        <p:cTn id="54" dur="500"/>
                                        <p:tgtEl>
                                          <p:spTgt spid="55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52"/>
                                        </p:tgtEl>
                                        <p:attrNameLst>
                                          <p:attrName>style.visibility</p:attrName>
                                        </p:attrNameLst>
                                      </p:cBhvr>
                                      <p:to>
                                        <p:strVal val="visible"/>
                                      </p:to>
                                    </p:set>
                                    <p:animEffect transition="in" filter="wipe(left)">
                                      <p:cBhvr>
                                        <p:cTn id="57" dur="500"/>
                                        <p:tgtEl>
                                          <p:spTgt spid="5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53"/>
                                        </p:tgtEl>
                                        <p:attrNameLst>
                                          <p:attrName>style.visibility</p:attrName>
                                        </p:attrNameLst>
                                      </p:cBhvr>
                                      <p:to>
                                        <p:strVal val="visible"/>
                                      </p:to>
                                    </p:set>
                                    <p:animEffect transition="in" filter="wipe(left)">
                                      <p:cBhvr>
                                        <p:cTn id="60" dur="500"/>
                                        <p:tgtEl>
                                          <p:spTgt spid="55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55"/>
                                        </p:tgtEl>
                                        <p:attrNameLst>
                                          <p:attrName>style.visibility</p:attrName>
                                        </p:attrNameLst>
                                      </p:cBhvr>
                                      <p:to>
                                        <p:strVal val="visible"/>
                                      </p:to>
                                    </p:set>
                                    <p:animEffect transition="in" filter="wipe(left)">
                                      <p:cBhvr>
                                        <p:cTn id="63" dur="500"/>
                                        <p:tgtEl>
                                          <p:spTgt spid="55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56"/>
                                        </p:tgtEl>
                                        <p:attrNameLst>
                                          <p:attrName>style.visibility</p:attrName>
                                        </p:attrNameLst>
                                      </p:cBhvr>
                                      <p:to>
                                        <p:strVal val="visible"/>
                                      </p:to>
                                    </p:set>
                                    <p:animEffect transition="in" filter="wipe(left)">
                                      <p:cBhvr>
                                        <p:cTn id="66" dur="500"/>
                                        <p:tgtEl>
                                          <p:spTgt spid="55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57"/>
                                        </p:tgtEl>
                                        <p:attrNameLst>
                                          <p:attrName>style.visibility</p:attrName>
                                        </p:attrNameLst>
                                      </p:cBhvr>
                                      <p:to>
                                        <p:strVal val="visible"/>
                                      </p:to>
                                    </p:set>
                                    <p:animEffect transition="in" filter="wipe(left)">
                                      <p:cBhvr>
                                        <p:cTn id="69" dur="500"/>
                                        <p:tgtEl>
                                          <p:spTgt spid="55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8"/>
                                        </p:tgtEl>
                                        <p:attrNameLst>
                                          <p:attrName>style.visibility</p:attrName>
                                        </p:attrNameLst>
                                      </p:cBhvr>
                                      <p:to>
                                        <p:strVal val="visible"/>
                                      </p:to>
                                    </p:set>
                                    <p:animEffect transition="in" filter="wipe(left)">
                                      <p:cBhvr>
                                        <p:cTn id="72" dur="500"/>
                                        <p:tgtEl>
                                          <p:spTgt spid="55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59"/>
                                        </p:tgtEl>
                                        <p:attrNameLst>
                                          <p:attrName>style.visibility</p:attrName>
                                        </p:attrNameLst>
                                      </p:cBhvr>
                                      <p:to>
                                        <p:strVal val="visible"/>
                                      </p:to>
                                    </p:set>
                                    <p:animEffect transition="in" filter="wipe(left)">
                                      <p:cBhvr>
                                        <p:cTn id="75" dur="500"/>
                                        <p:tgtEl>
                                          <p:spTgt spid="55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67"/>
                                        </p:tgtEl>
                                        <p:attrNameLst>
                                          <p:attrName>style.visibility</p:attrName>
                                        </p:attrNameLst>
                                      </p:cBhvr>
                                      <p:to>
                                        <p:strVal val="visible"/>
                                      </p:to>
                                    </p:set>
                                    <p:animEffect transition="in" filter="wipe(left)">
                                      <p:cBhvr>
                                        <p:cTn id="78" dur="500"/>
                                        <p:tgtEl>
                                          <p:spTgt spid="56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8"/>
                                        </p:tgtEl>
                                        <p:attrNameLst>
                                          <p:attrName>style.visibility</p:attrName>
                                        </p:attrNameLst>
                                      </p:cBhvr>
                                      <p:to>
                                        <p:strVal val="visible"/>
                                      </p:to>
                                    </p:set>
                                    <p:animEffect transition="in" filter="wipe(left)">
                                      <p:cBhvr>
                                        <p:cTn id="81" dur="500"/>
                                        <p:tgtEl>
                                          <p:spTgt spid="568"/>
                                        </p:tgtEl>
                                      </p:cBhvr>
                                    </p:animEffect>
                                  </p:childTnLst>
                                </p:cTn>
                              </p:par>
                            </p:childTnLst>
                          </p:cTn>
                        </p:par>
                        <p:par>
                          <p:cTn id="82" fill="hold">
                            <p:stCondLst>
                              <p:cond delay="500"/>
                            </p:stCondLst>
                            <p:childTnLst>
                              <p:par>
                                <p:cTn id="83" presetID="0" presetClass="path" presetSubtype="0" accel="50000" decel="50000" fill="hold" grpId="1" nodeType="afterEffect">
                                  <p:stCondLst>
                                    <p:cond delay="0"/>
                                  </p:stCondLst>
                                  <p:childTnLst>
                                    <p:animMotion origin="layout" path="M 0 0 C 0.01232 0.00555 0.00503 0.00323 0.02205 0.00508 C 0.0335 0.01064 0.05225 0.01156 0.06493 0.01387 C 0.07795 0.01318 0.10382 0.01202 0.10382 0.01202 " pathEditMode="relative" ptsTypes="fffA">
                                      <p:cBhvr>
                                        <p:cTn id="84" dur="2000" fill="hold"/>
                                        <p:tgtEl>
                                          <p:spTgt spid="554"/>
                                        </p:tgtEl>
                                        <p:attrNameLst>
                                          <p:attrName>ppt_x</p:attrName>
                                          <p:attrName>ppt_y</p:attrName>
                                        </p:attrNameLst>
                                      </p:cBhvr>
                                    </p:animMotion>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569"/>
                                        </p:tgtEl>
                                        <p:attrNameLst>
                                          <p:attrName>style.visibility</p:attrName>
                                        </p:attrNameLst>
                                      </p:cBhvr>
                                      <p:to>
                                        <p:strVal val="visible"/>
                                      </p:to>
                                    </p:set>
                                    <p:animEffect transition="in" filter="fade">
                                      <p:cBhvr>
                                        <p:cTn id="88" dur="500"/>
                                        <p:tgtEl>
                                          <p:spTgt spid="569"/>
                                        </p:tgtEl>
                                      </p:cBhvr>
                                    </p:animEffect>
                                  </p:childTnLst>
                                </p:cTn>
                              </p:par>
                            </p:childTnLst>
                          </p:cTn>
                        </p:par>
                        <p:par>
                          <p:cTn id="89" fill="hold">
                            <p:stCondLst>
                              <p:cond delay="3000"/>
                            </p:stCondLst>
                            <p:childTnLst>
                              <p:par>
                                <p:cTn id="90" presetID="10" presetClass="exit" presetSubtype="0" fill="hold" grpId="2" nodeType="afterEffect">
                                  <p:stCondLst>
                                    <p:cond delay="0"/>
                                  </p:stCondLst>
                                  <p:childTnLst>
                                    <p:animEffect transition="out" filter="fade">
                                      <p:cBhvr>
                                        <p:cTn id="91" dur="500"/>
                                        <p:tgtEl>
                                          <p:spTgt spid="554"/>
                                        </p:tgtEl>
                                      </p:cBhvr>
                                    </p:animEffect>
                                    <p:set>
                                      <p:cBhvr>
                                        <p:cTn id="92" dur="1" fill="hold">
                                          <p:stCondLst>
                                            <p:cond delay="499"/>
                                          </p:stCondLst>
                                        </p:cTn>
                                        <p:tgtEl>
                                          <p:spTgt spid="55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65"/>
                                        </p:tgtEl>
                                      </p:cBhvr>
                                    </p:animEffect>
                                    <p:set>
                                      <p:cBhvr>
                                        <p:cTn id="95" dur="1" fill="hold">
                                          <p:stCondLst>
                                            <p:cond delay="499"/>
                                          </p:stCondLst>
                                        </p:cTn>
                                        <p:tgtEl>
                                          <p:spTgt spid="56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66"/>
                                        </p:tgtEl>
                                      </p:cBhvr>
                                    </p:animEffect>
                                    <p:set>
                                      <p:cBhvr>
                                        <p:cTn id="98" dur="1" fill="hold">
                                          <p:stCondLst>
                                            <p:cond delay="499"/>
                                          </p:stCondLst>
                                        </p:cTn>
                                        <p:tgtEl>
                                          <p:spTgt spid="56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49"/>
                                        </p:tgtEl>
                                      </p:cBhvr>
                                    </p:animEffect>
                                    <p:set>
                                      <p:cBhvr>
                                        <p:cTn id="101" dur="1" fill="hold">
                                          <p:stCondLst>
                                            <p:cond delay="499"/>
                                          </p:stCondLst>
                                        </p:cTn>
                                        <p:tgtEl>
                                          <p:spTgt spid="54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570"/>
                                        </p:tgtEl>
                                      </p:cBhvr>
                                    </p:animEffect>
                                    <p:set>
                                      <p:cBhvr>
                                        <p:cTn id="104" dur="1" fill="hold">
                                          <p:stCondLst>
                                            <p:cond delay="499"/>
                                          </p:stCondLst>
                                        </p:cTn>
                                        <p:tgtEl>
                                          <p:spTgt spid="570"/>
                                        </p:tgtEl>
                                        <p:attrNameLst>
                                          <p:attrName>style.visibility</p:attrName>
                                        </p:attrNameLst>
                                      </p:cBhvr>
                                      <p:to>
                                        <p:strVal val="hidden"/>
                                      </p:to>
                                    </p:set>
                                  </p:childTnLst>
                                </p:cTn>
                              </p:par>
                            </p:childTnLst>
                          </p:cTn>
                        </p:par>
                        <p:par>
                          <p:cTn id="105" fill="hold">
                            <p:stCondLst>
                              <p:cond delay="3500"/>
                            </p:stCondLst>
                            <p:childTnLst>
                              <p:par>
                                <p:cTn id="106" presetID="1" presetClass="entr" presetSubtype="0" fill="hold" grpId="0" nodeType="afterEffect">
                                  <p:stCondLst>
                                    <p:cond delay="0"/>
                                  </p:stCondLst>
                                  <p:childTnLst>
                                    <p:set>
                                      <p:cBhvr>
                                        <p:cTn id="107" dur="1" fill="hold">
                                          <p:stCondLst>
                                            <p:cond delay="0"/>
                                          </p:stCondLst>
                                        </p:cTn>
                                        <p:tgtEl>
                                          <p:spTgt spid="56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6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6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6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62"/>
                                        </p:tgtEl>
                                        <p:attrNameLst>
                                          <p:attrName>style.visibility</p:attrName>
                                        </p:attrNameLst>
                                      </p:cBhvr>
                                      <p:to>
                                        <p:strVal val="visible"/>
                                      </p:to>
                                    </p:set>
                                  </p:childTnLst>
                                </p:cTn>
                              </p:par>
                            </p:childTnLst>
                          </p:cTn>
                        </p:par>
                        <p:par>
                          <p:cTn id="116" fill="hold">
                            <p:stCondLst>
                              <p:cond delay="3500"/>
                            </p:stCondLst>
                            <p:childTnLst>
                              <p:par>
                                <p:cTn id="117" presetID="1" presetClass="exit" presetSubtype="0" fill="hold" grpId="1" nodeType="afterEffect">
                                  <p:stCondLst>
                                    <p:cond delay="0"/>
                                  </p:stCondLst>
                                  <p:childTnLst>
                                    <p:set>
                                      <p:cBhvr>
                                        <p:cTn id="118" dur="1" fill="hold">
                                          <p:stCondLst>
                                            <p:cond delay="0"/>
                                          </p:stCondLst>
                                        </p:cTn>
                                        <p:tgtEl>
                                          <p:spTgt spid="569"/>
                                        </p:tgtEl>
                                        <p:attrNameLst>
                                          <p:attrName>style.visibility</p:attrName>
                                        </p:attrNameLst>
                                      </p:cBhvr>
                                      <p:to>
                                        <p:strVal val="hidden"/>
                                      </p:to>
                                    </p:set>
                                  </p:childTnLst>
                                </p:cTn>
                              </p:par>
                            </p:childTnLst>
                          </p:cTn>
                        </p:par>
                        <p:par>
                          <p:cTn id="119" fill="hold">
                            <p:stCondLst>
                              <p:cond delay="3500"/>
                            </p:stCondLst>
                            <p:childTnLst>
                              <p:par>
                                <p:cTn id="120" presetID="0" presetClass="path" presetSubtype="0" accel="50000" decel="50000" fill="hold" grpId="1" nodeType="afterEffect">
                                  <p:stCondLst>
                                    <p:cond delay="0"/>
                                  </p:stCondLst>
                                  <p:childTnLst>
                                    <p:animMotion origin="layout" path="M 0 0 C -0.02188 -0.01017 -0.05295 -0.00323 -0.07674 -0.00185 C -0.09358 0.00208 -0.08195 0 -0.11181 0 " pathEditMode="relative" ptsTypes="ffA">
                                      <p:cBhvr>
                                        <p:cTn id="121" dur="2000" fill="hold"/>
                                        <p:tgtEl>
                                          <p:spTgt spid="562"/>
                                        </p:tgtEl>
                                        <p:attrNameLst>
                                          <p:attrName>ppt_x</p:attrName>
                                          <p:attrName>ppt_y</p:attrName>
                                        </p:attrNameLst>
                                      </p:cBhvr>
                                    </p:animMotion>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grpId="0" nodeType="clickEffect">
                                  <p:stCondLst>
                                    <p:cond delay="0"/>
                                  </p:stCondLst>
                                  <p:childTnLst>
                                    <p:set>
                                      <p:cBhvr>
                                        <p:cTn id="125" dur="1" fill="hold">
                                          <p:stCondLst>
                                            <p:cond delay="0"/>
                                          </p:stCondLst>
                                        </p:cTn>
                                        <p:tgtEl>
                                          <p:spTgt spid="210"/>
                                        </p:tgtEl>
                                        <p:attrNameLst>
                                          <p:attrName>style.visibility</p:attrName>
                                        </p:attrNameLst>
                                      </p:cBhvr>
                                      <p:to>
                                        <p:strVal val="visible"/>
                                      </p:to>
                                    </p:set>
                                    <p:animEffect transition="in" filter="randombar(horizontal)">
                                      <p:cBhvr>
                                        <p:cTn id="126" dur="500"/>
                                        <p:tgtEl>
                                          <p:spTgt spid="210"/>
                                        </p:tgtEl>
                                      </p:cBhvr>
                                    </p:animEffect>
                                  </p:childTnLst>
                                </p:cTn>
                              </p:par>
                              <p:par>
                                <p:cTn id="127" presetID="14" presetClass="entr" presetSubtype="10" fill="hold" nodeType="withEffect">
                                  <p:stCondLst>
                                    <p:cond delay="0"/>
                                  </p:stCondLst>
                                  <p:childTnLst>
                                    <p:set>
                                      <p:cBhvr>
                                        <p:cTn id="128" dur="1" fill="hold">
                                          <p:stCondLst>
                                            <p:cond delay="0"/>
                                          </p:stCondLst>
                                        </p:cTn>
                                        <p:tgtEl>
                                          <p:spTgt spid="288"/>
                                        </p:tgtEl>
                                        <p:attrNameLst>
                                          <p:attrName>style.visibility</p:attrName>
                                        </p:attrNameLst>
                                      </p:cBhvr>
                                      <p:to>
                                        <p:strVal val="visible"/>
                                      </p:to>
                                    </p:set>
                                    <p:animEffect transition="in" filter="randombar(horizontal)">
                                      <p:cBhvr>
                                        <p:cTn id="129" dur="500"/>
                                        <p:tgtEl>
                                          <p:spTgt spid="288"/>
                                        </p:tgtEl>
                                      </p:cBhvr>
                                    </p:animEffect>
                                  </p:childTnLst>
                                </p:cTn>
                              </p:par>
                              <p:par>
                                <p:cTn id="130" presetID="14" presetClass="entr" presetSubtype="10" fill="hold" nodeType="withEffect">
                                  <p:stCondLst>
                                    <p:cond delay="0"/>
                                  </p:stCondLst>
                                  <p:childTnLst>
                                    <p:set>
                                      <p:cBhvr>
                                        <p:cTn id="131" dur="1" fill="hold">
                                          <p:stCondLst>
                                            <p:cond delay="0"/>
                                          </p:stCondLst>
                                        </p:cTn>
                                        <p:tgtEl>
                                          <p:spTgt spid="279"/>
                                        </p:tgtEl>
                                        <p:attrNameLst>
                                          <p:attrName>style.visibility</p:attrName>
                                        </p:attrNameLst>
                                      </p:cBhvr>
                                      <p:to>
                                        <p:strVal val="visible"/>
                                      </p:to>
                                    </p:set>
                                    <p:animEffect transition="in" filter="randombar(horizontal)">
                                      <p:cBhvr>
                                        <p:cTn id="132" dur="500"/>
                                        <p:tgtEl>
                                          <p:spTgt spid="279"/>
                                        </p:tgtEl>
                                      </p:cBhvr>
                                    </p:animEffect>
                                  </p:childTnLst>
                                </p:cTn>
                              </p:par>
                              <p:par>
                                <p:cTn id="133" presetID="14" presetClass="entr" presetSubtype="10" fill="hold" nodeType="withEffect">
                                  <p:stCondLst>
                                    <p:cond delay="0"/>
                                  </p:stCondLst>
                                  <p:childTnLst>
                                    <p:set>
                                      <p:cBhvr>
                                        <p:cTn id="134" dur="1" fill="hold">
                                          <p:stCondLst>
                                            <p:cond delay="0"/>
                                          </p:stCondLst>
                                        </p:cTn>
                                        <p:tgtEl>
                                          <p:spTgt spid="504"/>
                                        </p:tgtEl>
                                        <p:attrNameLst>
                                          <p:attrName>style.visibility</p:attrName>
                                        </p:attrNameLst>
                                      </p:cBhvr>
                                      <p:to>
                                        <p:strVal val="visible"/>
                                      </p:to>
                                    </p:set>
                                    <p:animEffect transition="in" filter="randombar(horizontal)">
                                      <p:cBhvr>
                                        <p:cTn id="135" dur="500"/>
                                        <p:tgtEl>
                                          <p:spTgt spid="504"/>
                                        </p:tgtEl>
                                      </p:cBhvr>
                                    </p:animEffect>
                                  </p:childTnLst>
                                </p:cTn>
                              </p:par>
                              <p:par>
                                <p:cTn id="136" presetID="14" presetClass="entr" presetSubtype="10" fill="hold" nodeType="withEffect">
                                  <p:stCondLst>
                                    <p:cond delay="0"/>
                                  </p:stCondLst>
                                  <p:childTnLst>
                                    <p:set>
                                      <p:cBhvr>
                                        <p:cTn id="137" dur="1" fill="hold">
                                          <p:stCondLst>
                                            <p:cond delay="0"/>
                                          </p:stCondLst>
                                        </p:cTn>
                                        <p:tgtEl>
                                          <p:spTgt spid="286"/>
                                        </p:tgtEl>
                                        <p:attrNameLst>
                                          <p:attrName>style.visibility</p:attrName>
                                        </p:attrNameLst>
                                      </p:cBhvr>
                                      <p:to>
                                        <p:strVal val="visible"/>
                                      </p:to>
                                    </p:set>
                                    <p:animEffect transition="in" filter="randombar(horizontal)">
                                      <p:cBhvr>
                                        <p:cTn id="138" dur="500"/>
                                        <p:tgtEl>
                                          <p:spTgt spid="286"/>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411"/>
                                        </p:tgtEl>
                                        <p:attrNameLst>
                                          <p:attrName>style.visibility</p:attrName>
                                        </p:attrNameLst>
                                      </p:cBhvr>
                                      <p:to>
                                        <p:strVal val="visible"/>
                                      </p:to>
                                    </p:set>
                                    <p:animEffect transition="in" filter="randombar(horizontal)">
                                      <p:cBhvr>
                                        <p:cTn id="141" dur="500"/>
                                        <p:tgtEl>
                                          <p:spTgt spid="411"/>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472"/>
                                        </p:tgtEl>
                                        <p:attrNameLst>
                                          <p:attrName>style.visibility</p:attrName>
                                        </p:attrNameLst>
                                      </p:cBhvr>
                                      <p:to>
                                        <p:strVal val="visible"/>
                                      </p:to>
                                    </p:set>
                                    <p:animEffect transition="in" filter="randombar(horizontal)">
                                      <p:cBhvr>
                                        <p:cTn id="144" dur="500"/>
                                        <p:tgtEl>
                                          <p:spTgt spid="472"/>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6"/>
                                        </p:tgtEl>
                                        <p:attrNameLst>
                                          <p:attrName>style.visibility</p:attrName>
                                        </p:attrNameLst>
                                      </p:cBhvr>
                                      <p:to>
                                        <p:strVal val="visible"/>
                                      </p:to>
                                    </p:set>
                                    <p:animEffect transition="in" filter="randombar(horizontal)">
                                      <p:cBhvr>
                                        <p:cTn id="1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0" grpId="0"/>
      <p:bldP spid="411" grpId="0"/>
      <p:bldP spid="472" grpId="0"/>
      <p:bldP spid="435" grpId="0" animBg="1"/>
      <p:bldP spid="436" grpId="0" animBg="1"/>
      <p:bldP spid="437" grpId="0" animBg="1"/>
      <p:bldP spid="483" grpId="0"/>
      <p:bldP spid="485" grpId="0"/>
      <p:bldP spid="549" grpId="0" animBg="1"/>
      <p:bldP spid="549" grpId="1" animBg="1"/>
      <p:bldP spid="550" grpId="0" animBg="1"/>
      <p:bldP spid="551" grpId="0"/>
      <p:bldP spid="552" grpId="0" animBg="1"/>
      <p:bldP spid="553" grpId="0" animBg="1"/>
      <p:bldP spid="554" grpId="0" animBg="1"/>
      <p:bldP spid="554" grpId="1" animBg="1"/>
      <p:bldP spid="554" grpId="2" animBg="1"/>
      <p:bldP spid="555" grpId="0" animBg="1"/>
      <p:bldP spid="556" grpId="0" animBg="1"/>
      <p:bldP spid="557" grpId="0" animBg="1"/>
      <p:bldP spid="558" grpId="0" animBg="1"/>
      <p:bldP spid="559" grpId="0" animBg="1"/>
      <p:bldP spid="560" grpId="0" animBg="1"/>
      <p:bldP spid="561" grpId="0" animBg="1"/>
      <p:bldP spid="562" grpId="0" animBg="1"/>
      <p:bldP spid="562" grpId="1" animBg="1"/>
      <p:bldP spid="563" grpId="0" animBg="1"/>
      <p:bldP spid="564" grpId="0" animBg="1"/>
      <p:bldP spid="565" grpId="0" animBg="1"/>
      <p:bldP spid="565" grpId="1" animBg="1"/>
      <p:bldP spid="566" grpId="0" animBg="1"/>
      <p:bldP spid="566" grpId="1" animBg="1"/>
      <p:bldP spid="567" grpId="0" animBg="1"/>
      <p:bldP spid="568" grpId="0" animBg="1"/>
      <p:bldP spid="569" grpId="0" animBg="1"/>
      <p:bldP spid="569" grpId="1" animBg="1"/>
      <p:bldP spid="570" grpId="0" animBg="1"/>
      <p:bldP spid="570" grpId="1" animBg="1"/>
      <p:bldP spid="2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347621" y="6136680"/>
            <a:ext cx="840105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リフタ化の実現に向けてイメージを具現化する事ができた</a:t>
            </a:r>
          </a:p>
        </p:txBody>
      </p:sp>
      <p:sp>
        <p:nvSpPr>
          <p:cNvPr id="6" name="テキスト ボックス 5"/>
          <p:cNvSpPr txBox="1"/>
          <p:nvPr/>
        </p:nvSpPr>
        <p:spPr>
          <a:xfrm>
            <a:off x="380297" y="853708"/>
            <a:ext cx="2448272" cy="369332"/>
          </a:xfrm>
          <a:prstGeom prst="rect">
            <a:avLst/>
          </a:prstGeom>
          <a:noFill/>
        </p:spPr>
        <p:txBody>
          <a:bodyPr wrap="square" rtlCol="0">
            <a:spAutoFit/>
          </a:bodyPr>
          <a:lstStyle/>
          <a:p>
            <a:r>
              <a:rPr lang="ja-JP" altLang="en-US" dirty="0"/>
              <a:t>３－１軸の位置</a:t>
            </a:r>
            <a:endParaRPr lang="en-US" altLang="ja-JP" dirty="0"/>
          </a:p>
        </p:txBody>
      </p:sp>
      <p:sp>
        <p:nvSpPr>
          <p:cNvPr id="7" name="テキスト ボックス 6"/>
          <p:cNvSpPr txBox="1"/>
          <p:nvPr/>
        </p:nvSpPr>
        <p:spPr>
          <a:xfrm>
            <a:off x="4741408" y="856144"/>
            <a:ext cx="2479648" cy="369332"/>
          </a:xfrm>
          <a:prstGeom prst="rect">
            <a:avLst/>
          </a:prstGeom>
          <a:noFill/>
        </p:spPr>
        <p:txBody>
          <a:bodyPr wrap="square" rtlCol="0">
            <a:spAutoFit/>
          </a:bodyPr>
          <a:lstStyle/>
          <a:p>
            <a:r>
              <a:rPr lang="ja-JP" altLang="en-US" dirty="0"/>
              <a:t>３－２台車下段高さ</a:t>
            </a:r>
            <a:endParaRPr lang="en-US" altLang="ja-JP" dirty="0"/>
          </a:p>
        </p:txBody>
      </p:sp>
      <p:sp>
        <p:nvSpPr>
          <p:cNvPr id="8" name="テキスト ボックス 7"/>
          <p:cNvSpPr txBox="1"/>
          <p:nvPr/>
        </p:nvSpPr>
        <p:spPr>
          <a:xfrm>
            <a:off x="450267" y="3737254"/>
            <a:ext cx="3173385" cy="369332"/>
          </a:xfrm>
          <a:prstGeom prst="rect">
            <a:avLst/>
          </a:prstGeom>
          <a:noFill/>
        </p:spPr>
        <p:txBody>
          <a:bodyPr wrap="square" rtlCol="0">
            <a:spAutoFit/>
          </a:bodyPr>
          <a:lstStyle/>
          <a:p>
            <a:r>
              <a:rPr lang="ja-JP" altLang="en-US" dirty="0"/>
              <a:t>３－３台車上段高さ</a:t>
            </a:r>
            <a:endParaRPr lang="en-US" altLang="ja-JP" dirty="0"/>
          </a:p>
        </p:txBody>
      </p:sp>
      <p:graphicFrame>
        <p:nvGraphicFramePr>
          <p:cNvPr id="90" name="オブジェクト 89"/>
          <p:cNvGraphicFramePr>
            <a:graphicFrameLocks noChangeAspect="1"/>
          </p:cNvGraphicFramePr>
          <p:nvPr>
            <p:extLst>
              <p:ext uri="{D42A27DB-BD31-4B8C-83A1-F6EECF244321}">
                <p14:modId xmlns:p14="http://schemas.microsoft.com/office/powerpoint/2010/main" val="770881683"/>
              </p:ext>
            </p:extLst>
          </p:nvPr>
        </p:nvGraphicFramePr>
        <p:xfrm>
          <a:off x="4784725" y="1874838"/>
          <a:ext cx="3990178" cy="1370012"/>
        </p:xfrm>
        <a:graphic>
          <a:graphicData uri="http://schemas.openxmlformats.org/presentationml/2006/ole">
            <mc:AlternateContent xmlns:mc="http://schemas.openxmlformats.org/markup-compatibility/2006">
              <mc:Choice xmlns:v="urn:schemas-microsoft-com:vml" Requires="v">
                <p:oleObj name="ワークシート" r:id="rId3" imgW="4162488" imgH="866757" progId="Excel.Sheet.12">
                  <p:embed/>
                </p:oleObj>
              </mc:Choice>
              <mc:Fallback>
                <p:oleObj name="ワークシート" r:id="rId3" imgW="4162488" imgH="866757" progId="Excel.Sheet.12">
                  <p:embed/>
                  <p:pic>
                    <p:nvPicPr>
                      <p:cNvPr id="0" name=""/>
                      <p:cNvPicPr>
                        <a:picLocks noChangeAspect="1" noChangeArrowheads="1"/>
                      </p:cNvPicPr>
                      <p:nvPr/>
                    </p:nvPicPr>
                    <p:blipFill>
                      <a:blip r:embed="rId4"/>
                      <a:srcRect/>
                      <a:stretch>
                        <a:fillRect/>
                      </a:stretch>
                    </p:blipFill>
                    <p:spPr bwMode="auto">
                      <a:xfrm>
                        <a:off x="4784725" y="1874838"/>
                        <a:ext cx="3990178" cy="1370012"/>
                      </a:xfrm>
                      <a:prstGeom prst="rect">
                        <a:avLst/>
                      </a:prstGeom>
                      <a:noFill/>
                      <a:ln>
                        <a:noFill/>
                      </a:ln>
                    </p:spPr>
                  </p:pic>
                </p:oleObj>
              </mc:Fallback>
            </mc:AlternateContent>
          </a:graphicData>
        </a:graphic>
      </p:graphicFrame>
      <p:sp>
        <p:nvSpPr>
          <p:cNvPr id="92" name="テキスト ボックス 91"/>
          <p:cNvSpPr txBox="1"/>
          <p:nvPr/>
        </p:nvSpPr>
        <p:spPr>
          <a:xfrm>
            <a:off x="5500138" y="1567951"/>
            <a:ext cx="2656496" cy="307777"/>
          </a:xfrm>
          <a:prstGeom prst="rect">
            <a:avLst/>
          </a:prstGeom>
          <a:noFill/>
        </p:spPr>
        <p:txBody>
          <a:bodyPr wrap="none" rtlCol="0">
            <a:spAutoFit/>
          </a:bodyPr>
          <a:lstStyle/>
          <a:p>
            <a:r>
              <a:rPr lang="ja-JP" altLang="en-US" sz="1400" dirty="0"/>
              <a:t>台車下段高さ別移載状態の比較</a:t>
            </a:r>
            <a:endParaRPr kumimoji="1" lang="ja-JP" altLang="en-US" sz="1400" dirty="0"/>
          </a:p>
        </p:txBody>
      </p:sp>
      <p:graphicFrame>
        <p:nvGraphicFramePr>
          <p:cNvPr id="93" name="オブジェクト 92"/>
          <p:cNvGraphicFramePr>
            <a:graphicFrameLocks noChangeAspect="1"/>
          </p:cNvGraphicFramePr>
          <p:nvPr>
            <p:extLst>
              <p:ext uri="{D42A27DB-BD31-4B8C-83A1-F6EECF244321}">
                <p14:modId xmlns:p14="http://schemas.microsoft.com/office/powerpoint/2010/main" val="4249799767"/>
              </p:ext>
            </p:extLst>
          </p:nvPr>
        </p:nvGraphicFramePr>
        <p:xfrm>
          <a:off x="395288" y="4660900"/>
          <a:ext cx="4003395" cy="1171575"/>
        </p:xfrm>
        <a:graphic>
          <a:graphicData uri="http://schemas.openxmlformats.org/presentationml/2006/ole">
            <mc:AlternateContent xmlns:mc="http://schemas.openxmlformats.org/markup-compatibility/2006">
              <mc:Choice xmlns:v="urn:schemas-microsoft-com:vml" Requires="v">
                <p:oleObj name="ワークシート" r:id="rId5" imgW="4162488" imgH="866757" progId="Excel.Sheet.12">
                  <p:embed/>
                </p:oleObj>
              </mc:Choice>
              <mc:Fallback>
                <p:oleObj name="ワークシート" r:id="rId5" imgW="4162488" imgH="866757" progId="Excel.Sheet.12">
                  <p:embed/>
                  <p:pic>
                    <p:nvPicPr>
                      <p:cNvPr id="0" name=""/>
                      <p:cNvPicPr>
                        <a:picLocks noChangeAspect="1" noChangeArrowheads="1"/>
                      </p:cNvPicPr>
                      <p:nvPr/>
                    </p:nvPicPr>
                    <p:blipFill>
                      <a:blip r:embed="rId6"/>
                      <a:srcRect/>
                      <a:stretch>
                        <a:fillRect/>
                      </a:stretch>
                    </p:blipFill>
                    <p:spPr bwMode="auto">
                      <a:xfrm>
                        <a:off x="395288" y="4660900"/>
                        <a:ext cx="4003395" cy="1171575"/>
                      </a:xfrm>
                      <a:prstGeom prst="rect">
                        <a:avLst/>
                      </a:prstGeom>
                      <a:noFill/>
                      <a:ln>
                        <a:noFill/>
                      </a:ln>
                    </p:spPr>
                  </p:pic>
                </p:oleObj>
              </mc:Fallback>
            </mc:AlternateContent>
          </a:graphicData>
        </a:graphic>
      </p:graphicFrame>
      <p:sp>
        <p:nvSpPr>
          <p:cNvPr id="94" name="テキスト ボックス 93"/>
          <p:cNvSpPr txBox="1"/>
          <p:nvPr/>
        </p:nvSpPr>
        <p:spPr>
          <a:xfrm>
            <a:off x="1107650" y="4345359"/>
            <a:ext cx="2656496" cy="307777"/>
          </a:xfrm>
          <a:prstGeom prst="rect">
            <a:avLst/>
          </a:prstGeom>
          <a:noFill/>
        </p:spPr>
        <p:txBody>
          <a:bodyPr wrap="none" rtlCol="0">
            <a:spAutoFit/>
          </a:bodyPr>
          <a:lstStyle/>
          <a:p>
            <a:r>
              <a:rPr lang="ja-JP" altLang="en-US" sz="1400" dirty="0"/>
              <a:t>台車上段高さ別移載状態の比較</a:t>
            </a:r>
            <a:endParaRPr kumimoji="1" lang="ja-JP" altLang="en-US" sz="1400" dirty="0"/>
          </a:p>
        </p:txBody>
      </p:sp>
      <p:sp>
        <p:nvSpPr>
          <p:cNvPr id="76" name="テキスト ボックス 75"/>
          <p:cNvSpPr txBox="1"/>
          <p:nvPr/>
        </p:nvSpPr>
        <p:spPr>
          <a:xfrm>
            <a:off x="323528" y="629034"/>
            <a:ext cx="4075155" cy="369332"/>
          </a:xfrm>
          <a:prstGeom prst="rect">
            <a:avLst/>
          </a:prstGeom>
          <a:noFill/>
        </p:spPr>
        <p:txBody>
          <a:bodyPr wrap="none" rtlCol="0">
            <a:spAutoFit/>
          </a:bodyPr>
          <a:lstStyle/>
          <a:p>
            <a:r>
              <a:rPr lang="ja-JP" altLang="en-US" b="1" dirty="0"/>
              <a:t>軸固定型回転式二段台車の仕様を確認</a:t>
            </a:r>
            <a:endParaRPr kumimoji="1" lang="en-US" altLang="ja-JP" b="1" dirty="0"/>
          </a:p>
        </p:txBody>
      </p:sp>
      <p:sp>
        <p:nvSpPr>
          <p:cNvPr id="78" name="テキスト ボックス 77"/>
          <p:cNvSpPr txBox="1"/>
          <p:nvPr/>
        </p:nvSpPr>
        <p:spPr>
          <a:xfrm>
            <a:off x="4782991" y="3728596"/>
            <a:ext cx="3979328" cy="369332"/>
          </a:xfrm>
          <a:prstGeom prst="rect">
            <a:avLst/>
          </a:prstGeom>
          <a:noFill/>
        </p:spPr>
        <p:txBody>
          <a:bodyPr wrap="square" rtlCol="0">
            <a:spAutoFit/>
          </a:bodyPr>
          <a:lstStyle/>
          <a:p>
            <a:r>
              <a:rPr lang="ja-JP" altLang="en-US" dirty="0"/>
              <a:t>軸固定型回転式二段台車のイメージ</a:t>
            </a:r>
            <a:endParaRPr lang="en-US" altLang="ja-JP" dirty="0"/>
          </a:p>
        </p:txBody>
      </p:sp>
      <p:pic>
        <p:nvPicPr>
          <p:cNvPr id="7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4370085"/>
            <a:ext cx="1894487" cy="134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直線コネクタ 33"/>
          <p:cNvCxnSpPr/>
          <p:nvPr/>
        </p:nvCxnSpPr>
        <p:spPr>
          <a:xfrm>
            <a:off x="6702567" y="4805619"/>
            <a:ext cx="0" cy="648072"/>
          </a:xfrm>
          <a:prstGeom prst="line">
            <a:avLst/>
          </a:prstGeom>
          <a:ln w="2540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雲形吹き出し 9"/>
          <p:cNvSpPr/>
          <p:nvPr/>
        </p:nvSpPr>
        <p:spPr>
          <a:xfrm>
            <a:off x="4481368" y="4097927"/>
            <a:ext cx="4293230" cy="1842579"/>
          </a:xfrm>
          <a:prstGeom prst="cloudCallout">
            <a:avLst>
              <a:gd name="adj1" fmla="val 34822"/>
              <a:gd name="adj2" fmla="val 2555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46096" y="4297290"/>
            <a:ext cx="1767745" cy="1323439"/>
          </a:xfrm>
          <a:prstGeom prst="rect">
            <a:avLst/>
          </a:prstGeom>
          <a:noFill/>
        </p:spPr>
        <p:txBody>
          <a:bodyPr wrap="square" rtlCol="0">
            <a:spAutoFit/>
          </a:bodyPr>
          <a:lstStyle/>
          <a:p>
            <a:r>
              <a:rPr lang="ja-JP" altLang="en-US" sz="1600" dirty="0"/>
              <a:t>こういう台車を</a:t>
            </a:r>
            <a:endParaRPr lang="en-US" altLang="ja-JP" sz="1400" dirty="0"/>
          </a:p>
          <a:p>
            <a:r>
              <a:rPr kumimoji="1" lang="ja-JP" altLang="en-US" sz="1600" dirty="0"/>
              <a:t>製作すれば</a:t>
            </a:r>
            <a:r>
              <a:rPr lang="ja-JP" altLang="en-US" sz="1600" dirty="0"/>
              <a:t>位置決めと</a:t>
            </a:r>
            <a:r>
              <a:rPr kumimoji="1" lang="ja-JP" altLang="en-US" sz="1600" dirty="0"/>
              <a:t>動線の問題は解決</a:t>
            </a:r>
            <a:endParaRPr kumimoji="1" lang="en-US" altLang="ja-JP" sz="1600" dirty="0"/>
          </a:p>
          <a:p>
            <a:r>
              <a:rPr lang="ja-JP" altLang="en-US" sz="1600" dirty="0"/>
              <a:t>できる！</a:t>
            </a:r>
            <a:endParaRPr kumimoji="1" lang="ja-JP" altLang="en-US" sz="1600" dirty="0"/>
          </a:p>
        </p:txBody>
      </p:sp>
      <p:sp>
        <p:nvSpPr>
          <p:cNvPr id="81" name="正方形/長方形 80"/>
          <p:cNvSpPr/>
          <p:nvPr/>
        </p:nvSpPr>
        <p:spPr>
          <a:xfrm>
            <a:off x="944618" y="3140968"/>
            <a:ext cx="3366332" cy="707886"/>
          </a:xfrm>
          <a:prstGeom prst="rect">
            <a:avLst/>
          </a:prstGeom>
          <a:noFill/>
          <a:ln>
            <a:noFill/>
          </a:ln>
        </p:spPr>
        <p:txBody>
          <a:bodyPr wrap="square" lIns="91440" tIns="45720" rIns="91440" bIns="45720">
            <a:spAutoFit/>
          </a:bodyPr>
          <a:lstStyle/>
          <a:p>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白線から２６</a:t>
            </a:r>
            <a:r>
              <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rPr>
              <a:t>mm</a:t>
            </a:r>
          </a:p>
          <a:p>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ストッカから４４０</a:t>
            </a:r>
            <a:r>
              <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rPr>
              <a:t>mm</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に決定</a:t>
            </a:r>
            <a:endPar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2" name="正方形/長方形 81"/>
          <p:cNvSpPr/>
          <p:nvPr/>
        </p:nvSpPr>
        <p:spPr>
          <a:xfrm>
            <a:off x="4788024" y="3322300"/>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台車下段高さは２９６ｍｍに決定</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3" name="正方形/長方形 82"/>
          <p:cNvSpPr/>
          <p:nvPr/>
        </p:nvSpPr>
        <p:spPr>
          <a:xfrm>
            <a:off x="408236" y="5765194"/>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台車上段高さは９４９ｍｍに決定</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1" name="Text Box 879"/>
          <p:cNvSpPr txBox="1">
            <a:spLocks noChangeArrowheads="1"/>
          </p:cNvSpPr>
          <p:nvPr/>
        </p:nvSpPr>
        <p:spPr bwMode="auto">
          <a:xfrm>
            <a:off x="7465963" y="5862865"/>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09" name="テキスト ボックス 108"/>
          <p:cNvSpPr txBox="1"/>
          <p:nvPr/>
        </p:nvSpPr>
        <p:spPr>
          <a:xfrm>
            <a:off x="395536" y="1111589"/>
            <a:ext cx="4132863" cy="307777"/>
          </a:xfrm>
          <a:prstGeom prst="rect">
            <a:avLst/>
          </a:prstGeom>
          <a:noFill/>
        </p:spPr>
        <p:txBody>
          <a:bodyPr wrap="none" rtlCol="0">
            <a:spAutoFit/>
          </a:bodyPr>
          <a:lstStyle/>
          <a:p>
            <a:r>
              <a:rPr lang="ja-JP" altLang="en-US" sz="1400" b="1" dirty="0">
                <a:solidFill>
                  <a:srgbClr val="FF0000"/>
                </a:solidFill>
              </a:rPr>
              <a:t>条件①</a:t>
            </a:r>
            <a:r>
              <a:rPr lang="ja-JP" altLang="en-US" sz="1400" dirty="0"/>
              <a:t>　</a:t>
            </a:r>
            <a:r>
              <a:rPr kumimoji="1" lang="ja-JP" altLang="en-US" sz="1400" dirty="0"/>
              <a:t>台車回転</a:t>
            </a:r>
            <a:r>
              <a:rPr lang="ja-JP" altLang="en-US" sz="1400" dirty="0"/>
              <a:t>後リフタにずれなく位置決めできる</a:t>
            </a:r>
            <a:endParaRPr kumimoji="1" lang="en-US" altLang="ja-JP" sz="1400" dirty="0"/>
          </a:p>
        </p:txBody>
      </p:sp>
      <p:sp>
        <p:nvSpPr>
          <p:cNvPr id="114" name="テキスト ボックス 113"/>
          <p:cNvSpPr txBox="1"/>
          <p:nvPr/>
        </p:nvSpPr>
        <p:spPr>
          <a:xfrm>
            <a:off x="4747548" y="1104999"/>
            <a:ext cx="3231975" cy="307777"/>
          </a:xfrm>
          <a:prstGeom prst="rect">
            <a:avLst/>
          </a:prstGeom>
          <a:noFill/>
        </p:spPr>
        <p:txBody>
          <a:bodyPr wrap="none" rtlCol="0">
            <a:spAutoFit/>
          </a:bodyPr>
          <a:lstStyle/>
          <a:p>
            <a:r>
              <a:rPr lang="ja-JP" altLang="en-US" sz="1400" b="1" dirty="0">
                <a:solidFill>
                  <a:srgbClr val="FF0000"/>
                </a:solidFill>
              </a:rPr>
              <a:t>条件②</a:t>
            </a:r>
            <a:r>
              <a:rPr lang="ja-JP" altLang="en-US" sz="1400" dirty="0"/>
              <a:t>　完成品</a:t>
            </a:r>
            <a:r>
              <a:rPr kumimoji="1" lang="ja-JP" altLang="en-US" sz="1400" dirty="0"/>
              <a:t>をスムーズに引き出せる</a:t>
            </a:r>
            <a:endParaRPr kumimoji="1" lang="en-US" altLang="ja-JP" sz="1400" dirty="0"/>
          </a:p>
        </p:txBody>
      </p:sp>
      <p:sp>
        <p:nvSpPr>
          <p:cNvPr id="116" name="テキスト ボックス 115"/>
          <p:cNvSpPr txBox="1"/>
          <p:nvPr/>
        </p:nvSpPr>
        <p:spPr>
          <a:xfrm>
            <a:off x="467544" y="4042728"/>
            <a:ext cx="3034805" cy="307777"/>
          </a:xfrm>
          <a:prstGeom prst="rect">
            <a:avLst/>
          </a:prstGeom>
          <a:noFill/>
        </p:spPr>
        <p:txBody>
          <a:bodyPr wrap="none" rtlCol="0">
            <a:spAutoFit/>
          </a:bodyPr>
          <a:lstStyle/>
          <a:p>
            <a:r>
              <a:rPr lang="ja-JP" altLang="en-US" sz="1400" b="1" dirty="0">
                <a:solidFill>
                  <a:srgbClr val="FF0000"/>
                </a:solidFill>
              </a:rPr>
              <a:t>条件③</a:t>
            </a:r>
            <a:r>
              <a:rPr lang="ja-JP" altLang="en-US" sz="1400" dirty="0"/>
              <a:t>　</a:t>
            </a:r>
            <a:r>
              <a:rPr kumimoji="1" lang="ja-JP" altLang="en-US" sz="1400" dirty="0"/>
              <a:t>空箱をスムーズに投入</a:t>
            </a:r>
            <a:r>
              <a:rPr lang="ja-JP" altLang="en-US" sz="1400" dirty="0"/>
              <a:t>できる</a:t>
            </a:r>
            <a:endParaRPr kumimoji="1" lang="en-US" altLang="ja-JP" sz="1400" dirty="0"/>
          </a:p>
        </p:txBody>
      </p:sp>
      <p:sp>
        <p:nvSpPr>
          <p:cNvPr id="63" name="テキスト ボックス 62"/>
          <p:cNvSpPr txBox="1"/>
          <p:nvPr/>
        </p:nvSpPr>
        <p:spPr>
          <a:xfrm>
            <a:off x="7766011" y="312911"/>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18.6.18</a:t>
            </a:r>
            <a:endParaRPr kumimoji="1" lang="ja-JP" altLang="en-US" sz="1200" dirty="0"/>
          </a:p>
        </p:txBody>
      </p:sp>
      <p:sp>
        <p:nvSpPr>
          <p:cNvPr id="64" name="Rectangle 219"/>
          <p:cNvSpPr>
            <a:spLocks noChangeArrowheads="1"/>
          </p:cNvSpPr>
          <p:nvPr/>
        </p:nvSpPr>
        <p:spPr bwMode="auto">
          <a:xfrm>
            <a:off x="7841387" y="476672"/>
            <a:ext cx="1020037"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中村・鈴木</a:t>
            </a:r>
          </a:p>
        </p:txBody>
      </p:sp>
      <p:pic>
        <p:nvPicPr>
          <p:cNvPr id="23745" name="Picture 1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380206"/>
            <a:ext cx="404514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7" name="直線矢印コネクタ 116"/>
          <p:cNvCxnSpPr/>
          <p:nvPr/>
        </p:nvCxnSpPr>
        <p:spPr>
          <a:xfrm flipH="1">
            <a:off x="2771800" y="2879366"/>
            <a:ext cx="221148" cy="0"/>
          </a:xfrm>
          <a:prstGeom prst="straightConnector1">
            <a:avLst/>
          </a:prstGeom>
          <a:ln w="1270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763416" y="2717056"/>
            <a:ext cx="254411" cy="163066"/>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47911" y="2051556"/>
            <a:ext cx="623889" cy="369332"/>
          </a:xfrm>
          <a:prstGeom prst="rect">
            <a:avLst/>
          </a:prstGeom>
          <a:noFill/>
        </p:spPr>
        <p:txBody>
          <a:bodyPr wrap="none" rtlCol="0">
            <a:spAutoFit/>
          </a:bodyPr>
          <a:lstStyle/>
          <a:p>
            <a:r>
              <a:rPr kumimoji="1" lang="ja-JP" altLang="en-US" dirty="0"/>
              <a:t>軸→</a:t>
            </a:r>
          </a:p>
        </p:txBody>
      </p:sp>
      <p:sp>
        <p:nvSpPr>
          <p:cNvPr id="97" name="テキスト ボックス 96"/>
          <p:cNvSpPr txBox="1"/>
          <p:nvPr/>
        </p:nvSpPr>
        <p:spPr>
          <a:xfrm>
            <a:off x="467544" y="2547546"/>
            <a:ext cx="718466" cy="369332"/>
          </a:xfrm>
          <a:prstGeom prst="rect">
            <a:avLst/>
          </a:prstGeom>
          <a:noFill/>
        </p:spPr>
        <p:txBody>
          <a:bodyPr wrap="none" rtlCol="0">
            <a:spAutoFit/>
          </a:bodyPr>
          <a:lstStyle/>
          <a:p>
            <a:r>
              <a:rPr lang="ja-JP" altLang="en-US" dirty="0"/>
              <a:t>リフタ</a:t>
            </a:r>
            <a:endParaRPr kumimoji="1" lang="ja-JP" altLang="en-US" dirty="0"/>
          </a:p>
        </p:txBody>
      </p:sp>
      <p:sp>
        <p:nvSpPr>
          <p:cNvPr id="28" name="左カーブ矢印 27"/>
          <p:cNvSpPr/>
          <p:nvPr/>
        </p:nvSpPr>
        <p:spPr>
          <a:xfrm>
            <a:off x="3275856" y="2282881"/>
            <a:ext cx="432048" cy="786079"/>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 name="グループ化 8"/>
          <p:cNvGrpSpPr/>
          <p:nvPr/>
        </p:nvGrpSpPr>
        <p:grpSpPr>
          <a:xfrm>
            <a:off x="7841387" y="5107441"/>
            <a:ext cx="933516" cy="994104"/>
            <a:chOff x="9142479" y="4856852"/>
            <a:chExt cx="968827" cy="1096261"/>
          </a:xfrm>
        </p:grpSpPr>
        <p:sp>
          <p:nvSpPr>
            <p:cNvPr id="72" name="Freeform 851"/>
            <p:cNvSpPr>
              <a:spLocks/>
            </p:cNvSpPr>
            <p:nvPr/>
          </p:nvSpPr>
          <p:spPr bwMode="auto">
            <a:xfrm>
              <a:off x="9232967" y="5551750"/>
              <a:ext cx="833643" cy="401363"/>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73" name="Line 852"/>
            <p:cNvSpPr>
              <a:spLocks noChangeShapeType="1"/>
            </p:cNvSpPr>
            <p:nvPr/>
          </p:nvSpPr>
          <p:spPr bwMode="auto">
            <a:xfrm>
              <a:off x="9914514" y="5808223"/>
              <a:ext cx="21178" cy="14489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4" name="Freeform 853"/>
            <p:cNvSpPr>
              <a:spLocks/>
            </p:cNvSpPr>
            <p:nvPr/>
          </p:nvSpPr>
          <p:spPr bwMode="auto">
            <a:xfrm>
              <a:off x="9462074" y="5793234"/>
              <a:ext cx="36580" cy="43301"/>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 name="Freeform 854"/>
            <p:cNvSpPr>
              <a:spLocks/>
            </p:cNvSpPr>
            <p:nvPr/>
          </p:nvSpPr>
          <p:spPr bwMode="auto">
            <a:xfrm>
              <a:off x="9564114" y="5681651"/>
              <a:ext cx="113591" cy="94928"/>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 name="Freeform 855"/>
            <p:cNvSpPr>
              <a:spLocks/>
            </p:cNvSpPr>
            <p:nvPr/>
          </p:nvSpPr>
          <p:spPr bwMode="auto">
            <a:xfrm>
              <a:off x="9750865" y="5663332"/>
              <a:ext cx="115516" cy="114913"/>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857"/>
            <p:cNvSpPr>
              <a:spLocks/>
            </p:cNvSpPr>
            <p:nvPr/>
          </p:nvSpPr>
          <p:spPr bwMode="auto">
            <a:xfrm>
              <a:off x="9652676" y="5691644"/>
              <a:ext cx="127069" cy="104920"/>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2" name="Freeform 868"/>
            <p:cNvSpPr>
              <a:spLocks/>
            </p:cNvSpPr>
            <p:nvPr/>
          </p:nvSpPr>
          <p:spPr bwMode="auto">
            <a:xfrm>
              <a:off x="9142479" y="5413521"/>
              <a:ext cx="319595" cy="27978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3" name="Freeform 869"/>
            <p:cNvSpPr>
              <a:spLocks/>
            </p:cNvSpPr>
            <p:nvPr/>
          </p:nvSpPr>
          <p:spPr bwMode="auto">
            <a:xfrm>
              <a:off x="9284949" y="5361893"/>
              <a:ext cx="100115" cy="79939"/>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15" name="Freeform 870"/>
            <p:cNvSpPr>
              <a:spLocks/>
            </p:cNvSpPr>
            <p:nvPr/>
          </p:nvSpPr>
          <p:spPr bwMode="auto">
            <a:xfrm>
              <a:off x="9406241" y="5510115"/>
              <a:ext cx="26954" cy="63286"/>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8" name="Freeform 871"/>
            <p:cNvSpPr>
              <a:spLocks/>
            </p:cNvSpPr>
            <p:nvPr/>
          </p:nvSpPr>
          <p:spPr bwMode="auto">
            <a:xfrm>
              <a:off x="9394690" y="5545088"/>
              <a:ext cx="25029" cy="49963"/>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9" name="Freeform 872"/>
            <p:cNvSpPr>
              <a:spLocks/>
            </p:cNvSpPr>
            <p:nvPr/>
          </p:nvSpPr>
          <p:spPr bwMode="auto">
            <a:xfrm>
              <a:off x="9385064" y="5568404"/>
              <a:ext cx="17328" cy="48297"/>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0" name="Freeform 873"/>
            <p:cNvSpPr>
              <a:spLocks/>
            </p:cNvSpPr>
            <p:nvPr/>
          </p:nvSpPr>
          <p:spPr bwMode="auto">
            <a:xfrm>
              <a:off x="9275323" y="5576731"/>
              <a:ext cx="90488" cy="68282"/>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1" name="Freeform 874"/>
            <p:cNvSpPr>
              <a:spLocks/>
            </p:cNvSpPr>
            <p:nvPr/>
          </p:nvSpPr>
          <p:spPr bwMode="auto">
            <a:xfrm>
              <a:off x="9306127" y="5458486"/>
              <a:ext cx="67384" cy="81605"/>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80" name="グループ化 79"/>
            <p:cNvGrpSpPr/>
            <p:nvPr/>
          </p:nvGrpSpPr>
          <p:grpSpPr>
            <a:xfrm>
              <a:off x="9373511" y="4959009"/>
              <a:ext cx="734076" cy="748847"/>
              <a:chOff x="3689116" y="2896007"/>
              <a:chExt cx="613350" cy="572646"/>
            </a:xfrm>
          </p:grpSpPr>
          <p:sp>
            <p:nvSpPr>
              <p:cNvPr id="84" name="Freeform 696"/>
              <p:cNvSpPr>
                <a:spLocks/>
              </p:cNvSpPr>
              <p:nvPr/>
            </p:nvSpPr>
            <p:spPr bwMode="auto">
              <a:xfrm>
                <a:off x="3689116" y="2896007"/>
                <a:ext cx="613350" cy="5360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85" name="Freeform 697"/>
              <p:cNvSpPr>
                <a:spLocks/>
              </p:cNvSpPr>
              <p:nvPr/>
            </p:nvSpPr>
            <p:spPr bwMode="auto">
              <a:xfrm>
                <a:off x="3769970" y="2993478"/>
                <a:ext cx="423873" cy="47517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86" name="Freeform 698"/>
              <p:cNvSpPr>
                <a:spLocks/>
              </p:cNvSpPr>
              <p:nvPr/>
            </p:nvSpPr>
            <p:spPr bwMode="auto">
              <a:xfrm>
                <a:off x="3829590" y="3258294"/>
                <a:ext cx="293199" cy="15229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87" name="Freeform 699"/>
              <p:cNvSpPr>
                <a:spLocks/>
              </p:cNvSpPr>
              <p:nvPr/>
            </p:nvSpPr>
            <p:spPr bwMode="auto">
              <a:xfrm>
                <a:off x="3854092" y="3110241"/>
                <a:ext cx="57987" cy="3858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8" name="Freeform 700"/>
              <p:cNvSpPr>
                <a:spLocks/>
              </p:cNvSpPr>
              <p:nvPr/>
            </p:nvSpPr>
            <p:spPr bwMode="auto">
              <a:xfrm>
                <a:off x="3973331" y="3101104"/>
                <a:ext cx="64520" cy="395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701"/>
              <p:cNvSpPr>
                <a:spLocks/>
              </p:cNvSpPr>
              <p:nvPr/>
            </p:nvSpPr>
            <p:spPr bwMode="auto">
              <a:xfrm>
                <a:off x="3981499" y="3050337"/>
                <a:ext cx="72687" cy="5279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1" name="Freeform 702"/>
              <p:cNvSpPr>
                <a:spLocks/>
              </p:cNvSpPr>
              <p:nvPr/>
            </p:nvSpPr>
            <p:spPr bwMode="auto">
              <a:xfrm>
                <a:off x="3841025" y="3065568"/>
                <a:ext cx="70237" cy="3858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95" name="グループ化 94"/>
            <p:cNvGrpSpPr/>
            <p:nvPr/>
          </p:nvGrpSpPr>
          <p:grpSpPr>
            <a:xfrm>
              <a:off x="9275323" y="4856852"/>
              <a:ext cx="835983" cy="480040"/>
              <a:chOff x="6718234" y="594578"/>
              <a:chExt cx="857503" cy="487920"/>
            </a:xfrm>
          </p:grpSpPr>
          <p:sp>
            <p:nvSpPr>
              <p:cNvPr id="96"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テキスト ボックス 99"/>
              <p:cNvSpPr txBox="1"/>
              <p:nvPr/>
            </p:nvSpPr>
            <p:spPr>
              <a:xfrm>
                <a:off x="6762851" y="635538"/>
                <a:ext cx="724183" cy="265904"/>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sp>
        <p:nvSpPr>
          <p:cNvPr id="61"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１９</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調査３</a:t>
            </a:r>
          </a:p>
        </p:txBody>
      </p:sp>
      <p:sp>
        <p:nvSpPr>
          <p:cNvPr id="65" name="テキスト ボックス 64"/>
          <p:cNvSpPr txBox="1"/>
          <p:nvPr/>
        </p:nvSpPr>
        <p:spPr>
          <a:xfrm>
            <a:off x="8230345" y="35332"/>
            <a:ext cx="851871" cy="369332"/>
          </a:xfrm>
          <a:prstGeom prst="rect">
            <a:avLst/>
          </a:prstGeom>
          <a:noFill/>
        </p:spPr>
        <p:txBody>
          <a:bodyPr wrap="square" rtlCol="0">
            <a:spAutoFit/>
          </a:bodyPr>
          <a:lstStyle/>
          <a:p>
            <a:r>
              <a:rPr kumimoji="1" lang="en-US" altLang="ja-JP" dirty="0"/>
              <a:t>18/21</a:t>
            </a:r>
            <a:endParaRPr kumimoji="1" lang="ja-JP" altLang="en-US" dirty="0"/>
          </a:p>
        </p:txBody>
      </p:sp>
    </p:spTree>
    <p:extLst>
      <p:ext uri="{BB962C8B-B14F-4D97-AF65-F5344CB8AC3E}">
        <p14:creationId xmlns:p14="http://schemas.microsoft.com/office/powerpoint/2010/main" val="22373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500"/>
                                        <p:tgtEl>
                                          <p:spTgt spid="9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fade">
                                      <p:cBhvr>
                                        <p:cTn id="33" dur="500"/>
                                        <p:tgtEl>
                                          <p:spTgt spid="9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wipe(down)">
                                      <p:cBhvr>
                                        <p:cTn id="51" dur="500"/>
                                        <p:tgtEl>
                                          <p:spTgt spid="141"/>
                                        </p:tgtEl>
                                      </p:cBhvr>
                                    </p:animEffect>
                                  </p:childTnLst>
                                </p:cTn>
                              </p:par>
                              <p:par>
                                <p:cTn id="52" presetID="6" presetClass="entr" presetSubtype="32"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circle(out)">
                                      <p:cBhvr>
                                        <p:cTn id="54" dur="2000"/>
                                        <p:tgtEl>
                                          <p:spTgt spid="78"/>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out)">
                                      <p:cBhvr>
                                        <p:cTn id="57" dur="2000"/>
                                        <p:tgtEl>
                                          <p:spTgt spid="11"/>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out)">
                                      <p:cBhvr>
                                        <p:cTn id="60" dur="2000"/>
                                        <p:tgtEl>
                                          <p:spTgt spid="10"/>
                                        </p:tgtEl>
                                      </p:cBhvr>
                                    </p:animEffect>
                                  </p:childTnLst>
                                </p:cTn>
                              </p:par>
                              <p:par>
                                <p:cTn id="61" presetID="6" presetClass="entr" presetSubtype="32"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circle(out)">
                                      <p:cBhvr>
                                        <p:cTn id="63" dur="2000"/>
                                        <p:tgtEl>
                                          <p:spTgt spid="79"/>
                                        </p:tgtEl>
                                      </p:cBhvr>
                                    </p:animEffect>
                                  </p:childTnLst>
                                </p:cTn>
                              </p:par>
                              <p:par>
                                <p:cTn id="64" presetID="6" presetClass="entr" presetSubtype="16"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circle(in)">
                                      <p:cBhvr>
                                        <p:cTn id="66" dur="2000"/>
                                        <p:tgtEl>
                                          <p:spTgt spid="34"/>
                                        </p:tgtEl>
                                      </p:cBhvr>
                                    </p:animEffect>
                                  </p:childTnLst>
                                </p:cTn>
                              </p:par>
                            </p:childTnLst>
                          </p:cTn>
                        </p:par>
                        <p:par>
                          <p:cTn id="67" fill="hold">
                            <p:stCondLst>
                              <p:cond delay="2000"/>
                            </p:stCondLst>
                            <p:childTnLst>
                              <p:par>
                                <p:cTn id="68" presetID="16" presetClass="entr" presetSubtype="42"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arn(outHorizontal)">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2" grpId="0"/>
      <p:bldP spid="94" grpId="0"/>
      <p:bldP spid="78" grpId="0"/>
      <p:bldP spid="10" grpId="0" animBg="1"/>
      <p:bldP spid="11" grpId="0"/>
      <p:bldP spid="81" grpId="0"/>
      <p:bldP spid="82" grpId="0"/>
      <p:bldP spid="83" grpId="0"/>
      <p:bldP spid="141" grpId="0"/>
      <p:bldP spid="114" grpId="0"/>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087361"/>
            <a:ext cx="1940683" cy="146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テキスト ボックス 138"/>
          <p:cNvSpPr txBox="1"/>
          <p:nvPr/>
        </p:nvSpPr>
        <p:spPr>
          <a:xfrm>
            <a:off x="288925" y="960225"/>
            <a:ext cx="2533066" cy="584775"/>
          </a:xfrm>
          <a:prstGeom prst="rect">
            <a:avLst/>
          </a:prstGeom>
          <a:noFill/>
        </p:spPr>
        <p:txBody>
          <a:bodyPr wrap="none" rtlCol="0">
            <a:spAutoFit/>
          </a:bodyPr>
          <a:lstStyle/>
          <a:p>
            <a:r>
              <a:rPr kumimoji="1" lang="ja-JP" altLang="en-US" sz="1600" dirty="0"/>
              <a:t>①空箱を投入、ストッカから</a:t>
            </a:r>
            <a:endParaRPr lang="en-US" altLang="ja-JP" sz="1600" dirty="0"/>
          </a:p>
          <a:p>
            <a:r>
              <a:rPr kumimoji="1" lang="ja-JP" altLang="en-US" sz="1600" dirty="0"/>
              <a:t>　完成品を台車に引き出す</a:t>
            </a:r>
          </a:p>
        </p:txBody>
      </p:sp>
      <p:sp>
        <p:nvSpPr>
          <p:cNvPr id="630" name="テキスト ボックス 629"/>
          <p:cNvSpPr txBox="1"/>
          <p:nvPr/>
        </p:nvSpPr>
        <p:spPr>
          <a:xfrm>
            <a:off x="294650" y="1196314"/>
            <a:ext cx="3413114" cy="338554"/>
          </a:xfrm>
          <a:prstGeom prst="rect">
            <a:avLst/>
          </a:prstGeom>
          <a:solidFill>
            <a:schemeClr val="bg1"/>
          </a:solidFill>
        </p:spPr>
        <p:txBody>
          <a:bodyPr wrap="none" rtlCol="0">
            <a:spAutoFit/>
          </a:bodyPr>
          <a:lstStyle/>
          <a:p>
            <a:r>
              <a:rPr lang="ja-JP" altLang="en-US" sz="1600" dirty="0"/>
              <a:t>③台車からリフタに完成品を引き出す</a:t>
            </a:r>
            <a:endParaRPr lang="en-US" altLang="ja-JP" sz="1600" dirty="0"/>
          </a:p>
        </p:txBody>
      </p:sp>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AutoShape 928"/>
          <p:cNvSpPr>
            <a:spLocks noChangeArrowheads="1"/>
          </p:cNvSpPr>
          <p:nvPr/>
        </p:nvSpPr>
        <p:spPr bwMode="auto">
          <a:xfrm>
            <a:off x="433079"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誰でも安全で楽に作業ができるようになった！！</a:t>
            </a:r>
          </a:p>
        </p:txBody>
      </p:sp>
      <p:sp>
        <p:nvSpPr>
          <p:cNvPr id="631" name="テキスト ボックス 630"/>
          <p:cNvSpPr txBox="1"/>
          <p:nvPr/>
        </p:nvSpPr>
        <p:spPr>
          <a:xfrm>
            <a:off x="1187624" y="3721965"/>
            <a:ext cx="1338828" cy="369332"/>
          </a:xfrm>
          <a:prstGeom prst="rect">
            <a:avLst/>
          </a:prstGeom>
          <a:noFill/>
        </p:spPr>
        <p:txBody>
          <a:bodyPr wrap="none" rtlCol="0">
            <a:spAutoFit/>
          </a:bodyPr>
          <a:lstStyle/>
          <a:p>
            <a:r>
              <a:rPr lang="ja-JP" altLang="en-US" dirty="0"/>
              <a:t>対策の評価</a:t>
            </a:r>
            <a:endParaRPr kumimoji="1" lang="en-US" altLang="ja-JP" dirty="0"/>
          </a:p>
        </p:txBody>
      </p:sp>
      <p:sp>
        <p:nvSpPr>
          <p:cNvPr id="19" name="正方形/長方形 18"/>
          <p:cNvSpPr/>
          <p:nvPr/>
        </p:nvSpPr>
        <p:spPr>
          <a:xfrm>
            <a:off x="107504" y="5682519"/>
            <a:ext cx="4062931"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安全・生産性・品質問題なし！！</a:t>
            </a:r>
            <a:endParaRPr lang="en-US" altLang="ja-JP" sz="2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14" name="正方形/長方形 213"/>
          <p:cNvSpPr/>
          <p:nvPr/>
        </p:nvSpPr>
        <p:spPr>
          <a:xfrm rot="20675801">
            <a:off x="5768880" y="3746208"/>
            <a:ext cx="2370277" cy="523220"/>
          </a:xfrm>
          <a:prstGeom prst="rect">
            <a:avLst/>
          </a:prstGeom>
          <a:noFill/>
          <a:ln>
            <a:noFill/>
          </a:ln>
        </p:spPr>
        <p:txBody>
          <a:bodyPr wrap="square" lIns="91440" tIns="45720" rIns="91440" bIns="45720">
            <a:spAutoFit/>
          </a:bodyPr>
          <a:lstStyle/>
          <a:p>
            <a:pPr algn="ctr"/>
            <a:r>
              <a:rPr lang="ja-JP" altLang="en-US" sz="2800" b="1" i="1" dirty="0">
                <a:ln w="12700">
                  <a:solidFill>
                    <a:schemeClr val="tx2">
                      <a:satMod val="155000"/>
                    </a:schemeClr>
                  </a:solidFill>
                  <a:prstDash val="solid"/>
                </a:ln>
                <a:effectLst>
                  <a:outerShdw blurRad="41275" dist="20320" dir="1800000" algn="tl" rotWithShape="0">
                    <a:srgbClr val="000000">
                      <a:alpha val="40000"/>
                    </a:srgbClr>
                  </a:outerShdw>
                </a:effectLst>
              </a:rPr>
              <a:t>物流班独自の</a:t>
            </a:r>
            <a:endPar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15" name="正方形/長方形 214"/>
          <p:cNvSpPr/>
          <p:nvPr/>
        </p:nvSpPr>
        <p:spPr>
          <a:xfrm rot="20675801">
            <a:off x="6203452" y="3842794"/>
            <a:ext cx="3186533" cy="523220"/>
          </a:xfrm>
          <a:prstGeom prst="rect">
            <a:avLst/>
          </a:prstGeom>
          <a:noFill/>
          <a:ln>
            <a:noFill/>
          </a:ln>
        </p:spPr>
        <p:txBody>
          <a:bodyPr wrap="square" lIns="91440" tIns="45720" rIns="91440" bIns="45720">
            <a:spAutoFit/>
          </a:bodyPr>
          <a:lstStyle/>
          <a:p>
            <a:pPr algn="ctr"/>
            <a:r>
              <a:rPr lang="ja-JP" altLang="en-US" sz="2800" b="1" i="1" dirty="0">
                <a:ln w="12700">
                  <a:solidFill>
                    <a:schemeClr val="tx2">
                      <a:satMod val="155000"/>
                    </a:schemeClr>
                  </a:solidFill>
                  <a:prstDash val="solid"/>
                </a:ln>
                <a:effectLst>
                  <a:outerShdw blurRad="41275" dist="20320" dir="1800000" algn="tl" rotWithShape="0">
                    <a:srgbClr val="000000">
                      <a:alpha val="40000"/>
                    </a:srgbClr>
                  </a:outerShdw>
                </a:effectLst>
              </a:rPr>
              <a:t>リフタが完成</a:t>
            </a:r>
            <a:r>
              <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rPr>
              <a:t>!!</a:t>
            </a:r>
          </a:p>
        </p:txBody>
      </p:sp>
      <p:sp>
        <p:nvSpPr>
          <p:cNvPr id="138" name="テキスト ボックス 137"/>
          <p:cNvSpPr txBox="1"/>
          <p:nvPr/>
        </p:nvSpPr>
        <p:spPr>
          <a:xfrm>
            <a:off x="512256" y="630568"/>
            <a:ext cx="1107996" cy="369332"/>
          </a:xfrm>
          <a:prstGeom prst="rect">
            <a:avLst/>
          </a:prstGeom>
          <a:noFill/>
        </p:spPr>
        <p:txBody>
          <a:bodyPr wrap="none" rtlCol="0">
            <a:spAutoFit/>
          </a:bodyPr>
          <a:lstStyle/>
          <a:p>
            <a:r>
              <a:rPr lang="ja-JP" altLang="en-US" b="1" dirty="0"/>
              <a:t>作業手順</a:t>
            </a:r>
            <a:endParaRPr kumimoji="1" lang="en-US" altLang="ja-JP" b="1" dirty="0"/>
          </a:p>
        </p:txBody>
      </p:sp>
      <p:sp>
        <p:nvSpPr>
          <p:cNvPr id="146" name="正方形/長方形 145"/>
          <p:cNvSpPr/>
          <p:nvPr/>
        </p:nvSpPr>
        <p:spPr>
          <a:xfrm rot="8040868">
            <a:off x="3225912" y="2940589"/>
            <a:ext cx="190206" cy="17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直方体 233"/>
          <p:cNvSpPr>
            <a:spLocks noChangeArrowheads="1"/>
          </p:cNvSpPr>
          <p:nvPr/>
        </p:nvSpPr>
        <p:spPr bwMode="auto">
          <a:xfrm>
            <a:off x="2362175" y="2163686"/>
            <a:ext cx="1056303" cy="86277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48" name="正方形/長方形 21"/>
          <p:cNvSpPr>
            <a:spLocks noChangeArrowheads="1"/>
          </p:cNvSpPr>
          <p:nvPr/>
        </p:nvSpPr>
        <p:spPr bwMode="auto">
          <a:xfrm>
            <a:off x="564475" y="3028342"/>
            <a:ext cx="2651732" cy="17531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49" name="平行四辺形 288"/>
          <p:cNvSpPr>
            <a:spLocks noChangeArrowheads="1"/>
          </p:cNvSpPr>
          <p:nvPr/>
        </p:nvSpPr>
        <p:spPr bwMode="auto">
          <a:xfrm rot="5400000" flipH="1">
            <a:off x="2913606" y="2518675"/>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50" name="直方体 7"/>
          <p:cNvSpPr>
            <a:spLocks noChangeArrowheads="1"/>
          </p:cNvSpPr>
          <p:nvPr/>
        </p:nvSpPr>
        <p:spPr bwMode="auto">
          <a:xfrm>
            <a:off x="564475" y="1499385"/>
            <a:ext cx="2850036" cy="852134"/>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51" name="平行四辺形 8"/>
          <p:cNvSpPr>
            <a:spLocks noChangeArrowheads="1"/>
          </p:cNvSpPr>
          <p:nvPr/>
        </p:nvSpPr>
        <p:spPr bwMode="auto">
          <a:xfrm rot="5400000" flipH="1">
            <a:off x="2911623" y="1843103"/>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52" name="グループ化 12"/>
          <p:cNvGrpSpPr>
            <a:grpSpLocks/>
          </p:cNvGrpSpPr>
          <p:nvPr/>
        </p:nvGrpSpPr>
        <p:grpSpPr bwMode="auto">
          <a:xfrm>
            <a:off x="3224139" y="2849275"/>
            <a:ext cx="169881" cy="53220"/>
            <a:chOff x="6584462" y="3663520"/>
            <a:chExt cx="407290" cy="134758"/>
          </a:xfrm>
        </p:grpSpPr>
        <p:sp>
          <p:nvSpPr>
            <p:cNvPr id="279" name="直方体 278"/>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0" name="フローチャート : 直接アクセス記憶 279"/>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1" name="フローチャート : 直接アクセス記憶 280"/>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2" name="フローチャート : 直接アクセス記憶 281"/>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3" name="フローチャート : 直接アクセス記憶 282"/>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4" name="正方形/長方形 283"/>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53" name="グループ化 88"/>
          <p:cNvGrpSpPr>
            <a:grpSpLocks/>
          </p:cNvGrpSpPr>
          <p:nvPr/>
        </p:nvGrpSpPr>
        <p:grpSpPr bwMode="auto">
          <a:xfrm>
            <a:off x="3083342" y="2928791"/>
            <a:ext cx="228051" cy="54471"/>
            <a:chOff x="6890401" y="5072404"/>
            <a:chExt cx="552609" cy="142496"/>
          </a:xfrm>
        </p:grpSpPr>
        <p:sp>
          <p:nvSpPr>
            <p:cNvPr id="271" name="直方体 270"/>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2" name="フローチャート : 直接アクセス記憶 271"/>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3" name="フローチャート : 直接アクセス記憶 272"/>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4" name="フローチャート : 直接アクセス記憶 273"/>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5" name="フローチャート : 直接アクセス記憶 274"/>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6" name="フローチャート : 直接アクセス記憶 275"/>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7" name="フローチャート : 直接アクセス記憶 276"/>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8" name="正方形/長方形 277"/>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54" name="正方形/長方形 18"/>
          <p:cNvSpPr>
            <a:spLocks noChangeArrowheads="1"/>
          </p:cNvSpPr>
          <p:nvPr/>
        </p:nvSpPr>
        <p:spPr bwMode="auto">
          <a:xfrm>
            <a:off x="3052935" y="2781655"/>
            <a:ext cx="159966" cy="223521"/>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55" name="平行四辺形 358"/>
          <p:cNvSpPr>
            <a:spLocks noChangeArrowheads="1"/>
          </p:cNvSpPr>
          <p:nvPr/>
        </p:nvSpPr>
        <p:spPr bwMode="auto">
          <a:xfrm rot="5400000" flipH="1">
            <a:off x="3134571" y="2915328"/>
            <a:ext cx="367526" cy="20161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56" name="直線コネクタ 20"/>
          <p:cNvCxnSpPr>
            <a:cxnSpLocks noChangeShapeType="1"/>
          </p:cNvCxnSpPr>
          <p:nvPr/>
        </p:nvCxnSpPr>
        <p:spPr bwMode="auto">
          <a:xfrm flipH="1">
            <a:off x="3233393" y="2677095"/>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直線コネクタ 363"/>
          <p:cNvCxnSpPr>
            <a:cxnSpLocks noChangeShapeType="1"/>
          </p:cNvCxnSpPr>
          <p:nvPr/>
        </p:nvCxnSpPr>
        <p:spPr bwMode="auto">
          <a:xfrm flipH="1">
            <a:off x="3216867" y="2688991"/>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8" name="グループ化 365"/>
          <p:cNvGrpSpPr>
            <a:grpSpLocks/>
          </p:cNvGrpSpPr>
          <p:nvPr/>
        </p:nvGrpSpPr>
        <p:grpSpPr bwMode="auto">
          <a:xfrm>
            <a:off x="3218850" y="2170573"/>
            <a:ext cx="169220" cy="53220"/>
            <a:chOff x="6584462" y="3663520"/>
            <a:chExt cx="407290" cy="134758"/>
          </a:xfrm>
        </p:grpSpPr>
        <p:sp>
          <p:nvSpPr>
            <p:cNvPr id="265" name="直方体 264"/>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6" name="フローチャート : 直接アクセス記憶 265"/>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7" name="フローチャート : 直接アクセス記憶 266"/>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8" name="フローチャート : 直接アクセス記憶 267"/>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9" name="フローチャート : 直接アクセス記憶 268"/>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0" name="正方形/長方形 269"/>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59" name="グループ化 88"/>
          <p:cNvGrpSpPr>
            <a:grpSpLocks/>
          </p:cNvGrpSpPr>
          <p:nvPr/>
        </p:nvGrpSpPr>
        <p:grpSpPr bwMode="auto">
          <a:xfrm>
            <a:off x="3077393" y="2250089"/>
            <a:ext cx="228711" cy="54471"/>
            <a:chOff x="6890401" y="5072404"/>
            <a:chExt cx="552609" cy="142496"/>
          </a:xfrm>
        </p:grpSpPr>
        <p:sp>
          <p:nvSpPr>
            <p:cNvPr id="257" name="直方体 25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8" name="フローチャート : 直接アクセス記憶 25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9" name="フローチャート : 直接アクセス記憶 25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0" name="フローチャート : 直接アクセス記憶 25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1" name="フローチャート : 直接アクセス記憶 26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2" name="フローチャート : 直接アクセス記憶 26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3" name="フローチャート : 直接アクセス記憶 26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4" name="正方形/長方形 26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60" name="正方形/長方形 32"/>
          <p:cNvSpPr>
            <a:spLocks noChangeArrowheads="1"/>
          </p:cNvSpPr>
          <p:nvPr/>
        </p:nvSpPr>
        <p:spPr bwMode="auto">
          <a:xfrm>
            <a:off x="3074750" y="2144903"/>
            <a:ext cx="129559" cy="17781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61" name="直線コネクタ 385"/>
          <p:cNvCxnSpPr>
            <a:cxnSpLocks noChangeShapeType="1"/>
          </p:cNvCxnSpPr>
          <p:nvPr/>
        </p:nvCxnSpPr>
        <p:spPr bwMode="auto">
          <a:xfrm flipH="1">
            <a:off x="3213563" y="2017802"/>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コネクタ 386"/>
          <p:cNvCxnSpPr>
            <a:cxnSpLocks noChangeShapeType="1"/>
          </p:cNvCxnSpPr>
          <p:nvPr/>
        </p:nvCxnSpPr>
        <p:spPr bwMode="auto">
          <a:xfrm flipH="1">
            <a:off x="3233393" y="1991506"/>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コネクタ 34"/>
          <p:cNvCxnSpPr>
            <a:cxnSpLocks noChangeShapeType="1"/>
          </p:cNvCxnSpPr>
          <p:nvPr/>
        </p:nvCxnSpPr>
        <p:spPr bwMode="auto">
          <a:xfrm>
            <a:off x="2360853" y="1687929"/>
            <a:ext cx="1983" cy="8758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コネクタ 391"/>
          <p:cNvCxnSpPr>
            <a:cxnSpLocks noChangeShapeType="1"/>
          </p:cNvCxnSpPr>
          <p:nvPr/>
        </p:nvCxnSpPr>
        <p:spPr bwMode="auto">
          <a:xfrm flipH="1">
            <a:off x="2362093" y="1499385"/>
            <a:ext cx="200230" cy="18854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正方形/長方形 164"/>
          <p:cNvSpPr/>
          <p:nvPr/>
        </p:nvSpPr>
        <p:spPr bwMode="auto">
          <a:xfrm>
            <a:off x="564475" y="2360758"/>
            <a:ext cx="2649809" cy="670444"/>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66" name="グループ化 1"/>
          <p:cNvGrpSpPr>
            <a:grpSpLocks/>
          </p:cNvGrpSpPr>
          <p:nvPr/>
        </p:nvGrpSpPr>
        <p:grpSpPr bwMode="auto">
          <a:xfrm>
            <a:off x="2362836" y="1505714"/>
            <a:ext cx="1052000" cy="1702014"/>
            <a:chOff x="3284538" y="260350"/>
            <a:chExt cx="2541586" cy="4311650"/>
          </a:xfrm>
        </p:grpSpPr>
        <p:sp>
          <p:nvSpPr>
            <p:cNvPr id="170"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71" name="正方形/長方形 21"/>
            <p:cNvSpPr>
              <a:spLocks noChangeArrowheads="1"/>
            </p:cNvSpPr>
            <p:nvPr/>
          </p:nvSpPr>
          <p:spPr bwMode="auto">
            <a:xfrm>
              <a:off x="3287713" y="4115782"/>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72"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73"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174"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75" name="グループ化 12"/>
            <p:cNvGrpSpPr>
              <a:grpSpLocks/>
            </p:cNvGrpSpPr>
            <p:nvPr/>
          </p:nvGrpSpPr>
          <p:grpSpPr bwMode="auto">
            <a:xfrm>
              <a:off x="5357812" y="3683000"/>
              <a:ext cx="407987" cy="134938"/>
              <a:chOff x="6584462" y="3663520"/>
              <a:chExt cx="407290" cy="134758"/>
            </a:xfrm>
          </p:grpSpPr>
          <p:sp>
            <p:nvSpPr>
              <p:cNvPr id="210" name="直方体 209"/>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1" name="フローチャート : 直接アクセス記憶 210"/>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2" name="フローチャート : 直接アクセス記憶 211"/>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4" name="フローチャート : 直接アクセス記憶 253"/>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5" name="フローチャート : 直接アクセス記憶 254"/>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6" name="正方形/長方形 255"/>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76" name="グループ化 88"/>
            <p:cNvGrpSpPr>
              <a:grpSpLocks/>
            </p:cNvGrpSpPr>
            <p:nvPr/>
          </p:nvGrpSpPr>
          <p:grpSpPr bwMode="auto">
            <a:xfrm>
              <a:off x="5019674" y="3884614"/>
              <a:ext cx="547688" cy="138112"/>
              <a:chOff x="6890401" y="5072404"/>
              <a:chExt cx="552609" cy="142496"/>
            </a:xfrm>
          </p:grpSpPr>
          <p:sp>
            <p:nvSpPr>
              <p:cNvPr id="202" name="直方体 201"/>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3" name="フローチャート : 直接アクセス記憶 202"/>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4" name="フローチャート : 直接アクセス記憶 203"/>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5" name="フローチャート : 直接アクセス記憶 204"/>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6" name="フローチャート : 直接アクセス記憶 205"/>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7" name="フローチャート : 直接アクセス記憶 206"/>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8" name="フローチャート : 直接アクセス記憶 207"/>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9" name="正方形/長方形 208"/>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77"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78"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79"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1" name="グループ化 365"/>
            <p:cNvGrpSpPr>
              <a:grpSpLocks/>
            </p:cNvGrpSpPr>
            <p:nvPr/>
          </p:nvGrpSpPr>
          <p:grpSpPr bwMode="auto">
            <a:xfrm>
              <a:off x="5345112" y="1962150"/>
              <a:ext cx="406400" cy="134938"/>
              <a:chOff x="6584462" y="3663520"/>
              <a:chExt cx="407290" cy="134758"/>
            </a:xfrm>
          </p:grpSpPr>
          <p:sp>
            <p:nvSpPr>
              <p:cNvPr id="196" name="直方体 195"/>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 name="フローチャート : 直接アクセス記憶 196"/>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8" name="フローチャート : 直接アクセス記憶 197"/>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9" name="フローチャート : 直接アクセス記憶 198"/>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0" name="フローチャート : 直接アクセス記憶 199"/>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01" name="正方形/長方形 200"/>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2" name="グループ化 88"/>
            <p:cNvGrpSpPr>
              <a:grpSpLocks/>
            </p:cNvGrpSpPr>
            <p:nvPr/>
          </p:nvGrpSpPr>
          <p:grpSpPr bwMode="auto">
            <a:xfrm>
              <a:off x="5005387" y="2163763"/>
              <a:ext cx="549275" cy="138112"/>
              <a:chOff x="6890401" y="5072404"/>
              <a:chExt cx="552609" cy="142496"/>
            </a:xfrm>
          </p:grpSpPr>
          <p:sp>
            <p:nvSpPr>
              <p:cNvPr id="188" name="直方体 187"/>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 name="フローチャート : 直接アクセス記憶 188"/>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 name="フローチャート : 直接アクセス記憶 189"/>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 name="フローチャート : 直接アクセス記憶 190"/>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 name="フローチャート : 直接アクセス記憶 191"/>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 name="フローチャート : 直接アクセス記憶 192"/>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 name="フローチャート : 直接アクセス記憶 193"/>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 name="正方形/長方形 194"/>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83"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84"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2" name="正方形/長方形 311"/>
          <p:cNvSpPr/>
          <p:nvPr/>
        </p:nvSpPr>
        <p:spPr bwMode="auto">
          <a:xfrm rot="5400000">
            <a:off x="3148436" y="2562496"/>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3" name="正方形/長方形 312"/>
          <p:cNvSpPr/>
          <p:nvPr/>
        </p:nvSpPr>
        <p:spPr>
          <a:xfrm rot="8040868">
            <a:off x="3256668" y="2909167"/>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bwMode="auto">
          <a:xfrm rot="5400000">
            <a:off x="3068882" y="2464883"/>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6" name="正方形/長方形 315"/>
          <p:cNvSpPr/>
          <p:nvPr/>
        </p:nvSpPr>
        <p:spPr bwMode="auto">
          <a:xfrm rot="8040868">
            <a:off x="3261058" y="2919079"/>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17" name="正方形/長方形 316"/>
          <p:cNvSpPr/>
          <p:nvPr/>
        </p:nvSpPr>
        <p:spPr bwMode="auto">
          <a:xfrm rot="8040868">
            <a:off x="3427967" y="2248716"/>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18" name="グループ化 54"/>
          <p:cNvGrpSpPr>
            <a:grpSpLocks/>
          </p:cNvGrpSpPr>
          <p:nvPr/>
        </p:nvGrpSpPr>
        <p:grpSpPr bwMode="auto">
          <a:xfrm>
            <a:off x="4104430" y="2898249"/>
            <a:ext cx="138625" cy="121940"/>
            <a:chOff x="3910231" y="5138394"/>
            <a:chExt cx="301729" cy="315214"/>
          </a:xfrm>
        </p:grpSpPr>
        <p:sp>
          <p:nvSpPr>
            <p:cNvPr id="485" name="フローチャート : 結合子 484"/>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6" name="フローチャート : 結合子 485"/>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7" name="フローチャート : 結合子 486"/>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8" name="フローチャート: 手作業 487"/>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19" name="グループ化 56"/>
          <p:cNvGrpSpPr>
            <a:grpSpLocks/>
          </p:cNvGrpSpPr>
          <p:nvPr/>
        </p:nvGrpSpPr>
        <p:grpSpPr bwMode="auto">
          <a:xfrm>
            <a:off x="3317188" y="3005409"/>
            <a:ext cx="138625" cy="123788"/>
            <a:chOff x="999802" y="4983409"/>
            <a:chExt cx="301729" cy="319103"/>
          </a:xfrm>
        </p:grpSpPr>
        <p:grpSp>
          <p:nvGrpSpPr>
            <p:cNvPr id="480" name="グループ化 149"/>
            <p:cNvGrpSpPr>
              <a:grpSpLocks/>
            </p:cNvGrpSpPr>
            <p:nvPr/>
          </p:nvGrpSpPr>
          <p:grpSpPr bwMode="auto">
            <a:xfrm>
              <a:off x="999802" y="4988192"/>
              <a:ext cx="301729" cy="314320"/>
              <a:chOff x="2792769" y="4986888"/>
              <a:chExt cx="301729" cy="314320"/>
            </a:xfrm>
          </p:grpSpPr>
          <p:sp>
            <p:nvSpPr>
              <p:cNvPr id="482" name="フローチャート : 結合子 481"/>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3" name="フローチャート : 結合子 482"/>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フローチャート : 結合子 483"/>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81" name="フローチャート: 手作業 480"/>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20" name="正方形/長方形 319"/>
          <p:cNvSpPr/>
          <p:nvPr/>
        </p:nvSpPr>
        <p:spPr bwMode="auto">
          <a:xfrm>
            <a:off x="3338346" y="2946287"/>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1" name="正方形/長方形 320"/>
          <p:cNvSpPr/>
          <p:nvPr/>
        </p:nvSpPr>
        <p:spPr bwMode="auto">
          <a:xfrm>
            <a:off x="3292381" y="2993092"/>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2" name="正方形/長方形 321"/>
          <p:cNvSpPr/>
          <p:nvPr/>
        </p:nvSpPr>
        <p:spPr bwMode="auto">
          <a:xfrm rot="5400000">
            <a:off x="3219325" y="2935708"/>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3" name="平行四辺形 322"/>
          <p:cNvSpPr/>
          <p:nvPr/>
        </p:nvSpPr>
        <p:spPr bwMode="auto">
          <a:xfrm>
            <a:off x="3991341" y="2945055"/>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4" name="平行四辺形 323"/>
          <p:cNvSpPr/>
          <p:nvPr/>
        </p:nvSpPr>
        <p:spPr bwMode="auto">
          <a:xfrm>
            <a:off x="3312081" y="2948134"/>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5" name="平行四辺形 324"/>
          <p:cNvSpPr/>
          <p:nvPr/>
        </p:nvSpPr>
        <p:spPr bwMode="auto">
          <a:xfrm>
            <a:off x="4093486" y="2852060"/>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6" name="正方形/長方形 325"/>
          <p:cNvSpPr/>
          <p:nvPr/>
        </p:nvSpPr>
        <p:spPr bwMode="auto">
          <a:xfrm rot="8040868" flipV="1">
            <a:off x="4071065" y="2907686"/>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7" name="正方形/長方形 326"/>
          <p:cNvSpPr/>
          <p:nvPr/>
        </p:nvSpPr>
        <p:spPr bwMode="auto">
          <a:xfrm>
            <a:off x="3436113" y="2740589"/>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8" name="正方形/長方形 327"/>
          <p:cNvSpPr/>
          <p:nvPr/>
        </p:nvSpPr>
        <p:spPr bwMode="auto">
          <a:xfrm>
            <a:off x="3436113" y="215860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29" name="グループ化 72"/>
          <p:cNvGrpSpPr>
            <a:grpSpLocks/>
          </p:cNvGrpSpPr>
          <p:nvPr/>
        </p:nvGrpSpPr>
        <p:grpSpPr bwMode="auto">
          <a:xfrm>
            <a:off x="3991341" y="3007257"/>
            <a:ext cx="138625" cy="121940"/>
            <a:chOff x="2792769" y="4985994"/>
            <a:chExt cx="301729" cy="315214"/>
          </a:xfrm>
        </p:grpSpPr>
        <p:grpSp>
          <p:nvGrpSpPr>
            <p:cNvPr id="475" name="グループ化 140"/>
            <p:cNvGrpSpPr>
              <a:grpSpLocks/>
            </p:cNvGrpSpPr>
            <p:nvPr/>
          </p:nvGrpSpPr>
          <p:grpSpPr bwMode="auto">
            <a:xfrm>
              <a:off x="2792769" y="4986888"/>
              <a:ext cx="301729" cy="314320"/>
              <a:chOff x="2792769" y="4986888"/>
              <a:chExt cx="301729" cy="314320"/>
            </a:xfrm>
          </p:grpSpPr>
          <p:sp>
            <p:nvSpPr>
              <p:cNvPr id="477" name="フローチャート : 結合子 476"/>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8" name="フローチャート : 結合子 477"/>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9" name="フローチャート : 結合子 478"/>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476" name="フローチャート: 手作業 475"/>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30" name="グループ化 73"/>
          <p:cNvGrpSpPr>
            <a:grpSpLocks/>
          </p:cNvGrpSpPr>
          <p:nvPr/>
        </p:nvGrpSpPr>
        <p:grpSpPr bwMode="auto">
          <a:xfrm>
            <a:off x="3300407" y="2867456"/>
            <a:ext cx="922948" cy="125635"/>
            <a:chOff x="962635" y="4616735"/>
            <a:chExt cx="2008365" cy="324433"/>
          </a:xfrm>
        </p:grpSpPr>
        <p:grpSp>
          <p:nvGrpSpPr>
            <p:cNvPr id="423" name="グループ化 88"/>
            <p:cNvGrpSpPr>
              <a:grpSpLocks/>
            </p:cNvGrpSpPr>
            <p:nvPr/>
          </p:nvGrpSpPr>
          <p:grpSpPr bwMode="auto">
            <a:xfrm>
              <a:off x="962635" y="4787750"/>
              <a:ext cx="1866457" cy="153418"/>
              <a:chOff x="5575944" y="5070012"/>
              <a:chExt cx="1866457" cy="153418"/>
            </a:xfrm>
          </p:grpSpPr>
          <p:sp>
            <p:nvSpPr>
              <p:cNvPr id="450" name="直方体 449"/>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1" name="フローチャート : 直接アクセス記憶 450"/>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2" name="フローチャート : 直接アクセス記憶 451"/>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3" name="フローチャート : 直接アクセス記憶 452"/>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4" name="フローチャート : 直接アクセス記憶 453"/>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5" name="フローチャート : 直接アクセス記憶 454"/>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6" name="フローチャート : 直接アクセス記憶 455"/>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7" name="フローチャート : 直接アクセス記憶 456"/>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8" name="フローチャート : 直接アクセス記憶 457"/>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9" name="フローチャート : 直接アクセス記憶 458"/>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0" name="フローチャート : 直接アクセス記憶 459"/>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1" name="フローチャート : 直接アクセス記憶 460"/>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2" name="フローチャート : 直接アクセス記憶 461"/>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フローチャート : 直接アクセス記憶 462"/>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4" name="フローチャート : 直接アクセス記憶 463"/>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5" name="フローチャート : 直接アクセス記憶 464"/>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6" name="フローチャート : 直接アクセス記憶 465"/>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7" name="フローチャート : 直接アクセス記憶 466"/>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8" name="フローチャート : 直接アクセス記憶 467"/>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9" name="フローチャート : 直接アクセス記憶 468"/>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0" name="フローチャート : 直接アクセス記憶 469"/>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1" name="フローチャート : 直接アクセス記憶 470"/>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2" name="フローチャート : 直接アクセス記憶 471"/>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3" name="フローチャート : 直接アクセス記憶 472"/>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4" name="正方形/長方形 473"/>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24" name="グループ化 89"/>
            <p:cNvGrpSpPr>
              <a:grpSpLocks/>
            </p:cNvGrpSpPr>
            <p:nvPr/>
          </p:nvGrpSpPr>
          <p:grpSpPr bwMode="auto">
            <a:xfrm>
              <a:off x="1104543" y="4616735"/>
              <a:ext cx="1866457" cy="153418"/>
              <a:chOff x="5575944" y="5070012"/>
              <a:chExt cx="1866457" cy="153418"/>
            </a:xfrm>
          </p:grpSpPr>
          <p:sp>
            <p:nvSpPr>
              <p:cNvPr id="425" name="直方体 424"/>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6" name="フローチャート : 直接アクセス記憶 425"/>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7" name="フローチャート : 直接アクセス記憶 426"/>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8" name="フローチャート : 直接アクセス記憶 427"/>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9" name="フローチャート : 直接アクセス記憶 428"/>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0" name="フローチャート : 直接アクセス記憶 429"/>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1" name="フローチャート : 直接アクセス記憶 430"/>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2" name="フローチャート : 直接アクセス記憶 431"/>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3" name="フローチャート : 直接アクセス記憶 432"/>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4" name="フローチャート : 直接アクセス記憶 433"/>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5" name="フローチャート : 直接アクセス記憶 434"/>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6" name="フローチャート : 直接アクセス記憶 435"/>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7" name="フローチャート : 直接アクセス記憶 436"/>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8" name="フローチャート : 直接アクセス記憶 437"/>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9" name="フローチャート : 直接アクセス記憶 438"/>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0" name="フローチャート : 直接アクセス記憶 439"/>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1" name="フローチャート : 直接アクセス記憶 440"/>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2" name="フローチャート : 直接アクセス記憶 441"/>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3" name="フローチャート : 直接アクセス記憶 442"/>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4" name="フローチャート : 直接アクセス記憶 443"/>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5" name="フローチャート : 直接アクセス記憶 444"/>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6" name="フローチャート : 直接アクセス記憶 445"/>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7" name="フローチャート : 直接アクセス記憶 446"/>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8" name="フローチャート : 直接アクセス記憶 447"/>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9" name="正方形/長方形 448"/>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31" name="正方形/長方形 330"/>
          <p:cNvSpPr/>
          <p:nvPr/>
        </p:nvSpPr>
        <p:spPr bwMode="auto">
          <a:xfrm rot="5400000">
            <a:off x="4045601" y="2934841"/>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正方形/長方形 331"/>
          <p:cNvSpPr/>
          <p:nvPr/>
        </p:nvSpPr>
        <p:spPr bwMode="auto">
          <a:xfrm>
            <a:off x="3282897" y="229655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33" name="グループ化 73"/>
          <p:cNvGrpSpPr>
            <a:grpSpLocks/>
          </p:cNvGrpSpPr>
          <p:nvPr/>
        </p:nvGrpSpPr>
        <p:grpSpPr bwMode="auto">
          <a:xfrm>
            <a:off x="3317918" y="2170919"/>
            <a:ext cx="925137" cy="121940"/>
            <a:chOff x="920040" y="4616735"/>
            <a:chExt cx="2050960" cy="324269"/>
          </a:xfrm>
        </p:grpSpPr>
        <p:grpSp>
          <p:nvGrpSpPr>
            <p:cNvPr id="371" name="グループ化 88"/>
            <p:cNvGrpSpPr>
              <a:grpSpLocks/>
            </p:cNvGrpSpPr>
            <p:nvPr/>
          </p:nvGrpSpPr>
          <p:grpSpPr bwMode="auto">
            <a:xfrm>
              <a:off x="920040" y="4788554"/>
              <a:ext cx="1909661" cy="152450"/>
              <a:chOff x="5533349" y="5070816"/>
              <a:chExt cx="1909661" cy="152450"/>
            </a:xfrm>
          </p:grpSpPr>
          <p:sp>
            <p:nvSpPr>
              <p:cNvPr id="398" name="直方体 397"/>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9" name="フローチャート : 直接アクセス記憶 398"/>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0" name="フローチャート : 直接アクセス記憶 399"/>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1" name="フローチャート : 直接アクセス記憶 400"/>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2" name="フローチャート : 直接アクセス記憶 401"/>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3" name="フローチャート : 直接アクセス記憶 402"/>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4" name="フローチャート : 直接アクセス記憶 403"/>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5" name="フローチャート : 直接アクセス記憶 404"/>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6" name="フローチャート : 直接アクセス記憶 405"/>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7" name="フローチャート : 直接アクセス記憶 406"/>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8" name="フローチャート : 直接アクセス記憶 407"/>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9" name="フローチャート : 直接アクセス記憶 408"/>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0" name="フローチャート : 直接アクセス記憶 409"/>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1" name="フローチャート : 直接アクセス記憶 410"/>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2" name="フローチャート : 直接アクセス記憶 411"/>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3" name="フローチャート : 直接アクセス記憶 412"/>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4" name="フローチャート : 直接アクセス記憶 413"/>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5" name="フローチャート : 直接アクセス記憶 414"/>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6" name="フローチャート : 直接アクセス記憶 415"/>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7" name="フローチャート : 直接アクセス記憶 416"/>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8" name="フローチャート : 直接アクセス記憶 417"/>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19" name="フローチャート : 直接アクセス記憶 418"/>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0" name="フローチャート : 直接アクセス記憶 419"/>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1" name="フローチャート : 直接アクセス記憶 420"/>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2" name="正方形/長方形 421"/>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72" name="グループ化 89"/>
            <p:cNvGrpSpPr>
              <a:grpSpLocks/>
            </p:cNvGrpSpPr>
            <p:nvPr/>
          </p:nvGrpSpPr>
          <p:grpSpPr bwMode="auto">
            <a:xfrm>
              <a:off x="1104543" y="4616735"/>
              <a:ext cx="1866457" cy="153418"/>
              <a:chOff x="5575944" y="5070012"/>
              <a:chExt cx="1866457" cy="153418"/>
            </a:xfrm>
          </p:grpSpPr>
          <p:sp>
            <p:nvSpPr>
              <p:cNvPr id="373" name="直方体 37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4" name="フローチャート : 直接アクセス記憶 373"/>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5" name="フローチャート : 直接アクセス記憶 374"/>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6" name="フローチャート : 直接アクセス記憶 375"/>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7" name="フローチャート : 直接アクセス記憶 376"/>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8" name="フローチャート : 直接アクセス記憶 377"/>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79" name="フローチャート : 直接アクセス記憶 378"/>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0" name="フローチャート : 直接アクセス記憶 379"/>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1" name="フローチャート : 直接アクセス記憶 380"/>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2" name="フローチャート : 直接アクセス記憶 381"/>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3" name="フローチャート : 直接アクセス記憶 382"/>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4" name="フローチャート : 直接アクセス記憶 383"/>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5" name="フローチャート : 直接アクセス記憶 384"/>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6" name="フローチャート : 直接アクセス記憶 385"/>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7" name="フローチャート : 直接アクセス記憶 386"/>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8" name="フローチャート : 直接アクセス記憶 387"/>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89" name="フローチャート : 直接アクセス記憶 388"/>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0" name="フローチャート : 直接アクセス記憶 389"/>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1" name="フローチャート : 直接アクセス記憶 390"/>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2" name="フローチャート : 直接アクセス記憶 391"/>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3" name="フローチャート : 直接アクセス記憶 392"/>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4" name="フローチャート : 直接アクセス記憶 393"/>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5" name="フローチャート : 直接アクセス記憶 394"/>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6" name="フローチャート : 直接アクセス記憶 395"/>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7" name="正方形/長方形 396"/>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34" name="正方形/長方形 333"/>
          <p:cNvSpPr/>
          <p:nvPr/>
        </p:nvSpPr>
        <p:spPr bwMode="auto">
          <a:xfrm rot="8040868">
            <a:off x="4078246" y="2225929"/>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5" name="正方形/長方形 334"/>
          <p:cNvSpPr/>
          <p:nvPr/>
        </p:nvSpPr>
        <p:spPr bwMode="auto">
          <a:xfrm rot="8040868">
            <a:off x="3261821" y="2224081"/>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6" name="正方形/長方形 335"/>
          <p:cNvSpPr/>
          <p:nvPr/>
        </p:nvSpPr>
        <p:spPr bwMode="auto">
          <a:xfrm rot="5400000">
            <a:off x="3876496" y="2467403"/>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7" name="正方形/長方形 336"/>
          <p:cNvSpPr/>
          <p:nvPr/>
        </p:nvSpPr>
        <p:spPr bwMode="auto">
          <a:xfrm>
            <a:off x="3451435" y="208777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8" name="正方形/長方形 337"/>
          <p:cNvSpPr/>
          <p:nvPr/>
        </p:nvSpPr>
        <p:spPr bwMode="auto">
          <a:xfrm>
            <a:off x="3284356" y="224790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47" name="グループ化 346"/>
          <p:cNvGrpSpPr/>
          <p:nvPr/>
        </p:nvGrpSpPr>
        <p:grpSpPr>
          <a:xfrm>
            <a:off x="3406489" y="1659833"/>
            <a:ext cx="720510" cy="627741"/>
            <a:chOff x="5286749" y="2465713"/>
            <a:chExt cx="1742367" cy="2030640"/>
          </a:xfrm>
        </p:grpSpPr>
        <p:sp>
          <p:nvSpPr>
            <p:cNvPr id="362" name="直方体 361"/>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直方体 362"/>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直方体 363"/>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直方体 364"/>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直方体 365"/>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7" name="直方体 366"/>
            <p:cNvSpPr/>
            <p:nvPr/>
          </p:nvSpPr>
          <p:spPr>
            <a:xfrm>
              <a:off x="5292081" y="2465713"/>
              <a:ext cx="1720697"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テキスト ボックス 367"/>
            <p:cNvSpPr txBox="1"/>
            <p:nvPr/>
          </p:nvSpPr>
          <p:spPr>
            <a:xfrm>
              <a:off x="5554644" y="2665652"/>
              <a:ext cx="1199922" cy="64714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69" name="テキスト ボックス 368"/>
            <p:cNvSpPr txBox="1"/>
            <p:nvPr/>
          </p:nvSpPr>
          <p:spPr>
            <a:xfrm>
              <a:off x="5535639" y="3231732"/>
              <a:ext cx="1199922" cy="64714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70" name="テキスト ボックス 369"/>
            <p:cNvSpPr txBox="1"/>
            <p:nvPr/>
          </p:nvSpPr>
          <p:spPr>
            <a:xfrm>
              <a:off x="5535639" y="3849208"/>
              <a:ext cx="1199922" cy="64714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351" name="正方形/長方形 350"/>
          <p:cNvSpPr/>
          <p:nvPr/>
        </p:nvSpPr>
        <p:spPr bwMode="auto">
          <a:xfrm>
            <a:off x="3292381" y="2877926"/>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 name="グループ化 7"/>
          <p:cNvGrpSpPr/>
          <p:nvPr/>
        </p:nvGrpSpPr>
        <p:grpSpPr>
          <a:xfrm>
            <a:off x="2623576" y="2353153"/>
            <a:ext cx="720510" cy="612077"/>
            <a:chOff x="3320650" y="2271265"/>
            <a:chExt cx="720510" cy="612077"/>
          </a:xfrm>
        </p:grpSpPr>
        <p:grpSp>
          <p:nvGrpSpPr>
            <p:cNvPr id="348" name="グループ化 347"/>
            <p:cNvGrpSpPr/>
            <p:nvPr/>
          </p:nvGrpSpPr>
          <p:grpSpPr>
            <a:xfrm>
              <a:off x="3320650" y="2271265"/>
              <a:ext cx="720510" cy="599462"/>
              <a:chOff x="5286749" y="2465713"/>
              <a:chExt cx="1742367" cy="1939159"/>
            </a:xfrm>
          </p:grpSpPr>
          <p:sp>
            <p:nvSpPr>
              <p:cNvPr id="356" name="直方体 355"/>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直方体 356"/>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直方体 357"/>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直方体 358"/>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直方体 359"/>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1" name="直方体 360"/>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2" name="テキスト ボックス 351"/>
            <p:cNvSpPr txBox="1"/>
            <p:nvPr/>
          </p:nvSpPr>
          <p:spPr>
            <a:xfrm>
              <a:off x="3431678" y="2333752"/>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53" name="テキスト ボックス 352"/>
            <p:cNvSpPr txBox="1"/>
            <p:nvPr/>
          </p:nvSpPr>
          <p:spPr>
            <a:xfrm>
              <a:off x="3431678" y="2508427"/>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354" name="テキスト ボックス 353"/>
            <p:cNvSpPr txBox="1"/>
            <p:nvPr/>
          </p:nvSpPr>
          <p:spPr>
            <a:xfrm>
              <a:off x="3431678" y="2683287"/>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355" name="正方形/長方形 354"/>
          <p:cNvSpPr/>
          <p:nvPr/>
        </p:nvSpPr>
        <p:spPr bwMode="auto">
          <a:xfrm>
            <a:off x="3275072" y="2873748"/>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0" name="正方形/長方形 349"/>
          <p:cNvSpPr/>
          <p:nvPr/>
        </p:nvSpPr>
        <p:spPr bwMode="auto">
          <a:xfrm rot="5400000">
            <a:off x="3727704" y="2615711"/>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9" name="正方形/長方形 168"/>
          <p:cNvSpPr/>
          <p:nvPr/>
        </p:nvSpPr>
        <p:spPr bwMode="auto">
          <a:xfrm>
            <a:off x="2377532" y="2363656"/>
            <a:ext cx="846391" cy="671037"/>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1" name="正方形/長方形 340"/>
          <p:cNvSpPr/>
          <p:nvPr/>
        </p:nvSpPr>
        <p:spPr bwMode="auto">
          <a:xfrm rot="8040868">
            <a:off x="3136162" y="2680594"/>
            <a:ext cx="168922"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2" name="正方形/長方形 341"/>
          <p:cNvSpPr/>
          <p:nvPr/>
        </p:nvSpPr>
        <p:spPr bwMode="auto">
          <a:xfrm rot="18988572">
            <a:off x="3083653" y="3199440"/>
            <a:ext cx="112768" cy="573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3" name="正方形/長方形 342"/>
          <p:cNvSpPr/>
          <p:nvPr/>
        </p:nvSpPr>
        <p:spPr bwMode="auto">
          <a:xfrm rot="5400000">
            <a:off x="2694534" y="2775524"/>
            <a:ext cx="888686" cy="490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4" name="正方形/長方形 343"/>
          <p:cNvSpPr/>
          <p:nvPr/>
        </p:nvSpPr>
        <p:spPr bwMode="auto">
          <a:xfrm rot="8040868">
            <a:off x="3143235" y="2510319"/>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5" name="正方形/長方形 344"/>
          <p:cNvSpPr/>
          <p:nvPr/>
        </p:nvSpPr>
        <p:spPr bwMode="auto">
          <a:xfrm rot="8040868">
            <a:off x="3135607" y="2799299"/>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6" name="正方形/長方形 345"/>
          <p:cNvSpPr/>
          <p:nvPr/>
        </p:nvSpPr>
        <p:spPr bwMode="auto">
          <a:xfrm rot="5400000">
            <a:off x="3116963" y="2534848"/>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9" name="正方形/長方形 348"/>
          <p:cNvSpPr/>
          <p:nvPr/>
        </p:nvSpPr>
        <p:spPr bwMode="auto">
          <a:xfrm rot="5400000">
            <a:off x="3116325" y="2831404"/>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8" name="正方形/長方形 167"/>
          <p:cNvSpPr/>
          <p:nvPr/>
        </p:nvSpPr>
        <p:spPr>
          <a:xfrm>
            <a:off x="2367215" y="1682433"/>
            <a:ext cx="848889" cy="6635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平行四辺形 166"/>
          <p:cNvSpPr/>
          <p:nvPr/>
        </p:nvSpPr>
        <p:spPr>
          <a:xfrm>
            <a:off x="2360321" y="1494664"/>
            <a:ext cx="1056303" cy="188545"/>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0" name="グループ化 569"/>
          <p:cNvGrpSpPr/>
          <p:nvPr/>
        </p:nvGrpSpPr>
        <p:grpSpPr>
          <a:xfrm>
            <a:off x="272560" y="2272792"/>
            <a:ext cx="1112867" cy="1261949"/>
            <a:chOff x="5028518" y="2191336"/>
            <a:chExt cx="2870991" cy="3846473"/>
          </a:xfrm>
        </p:grpSpPr>
        <p:sp>
          <p:nvSpPr>
            <p:cNvPr id="571" name="直方体 570"/>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3" name="グループ化 572"/>
            <p:cNvGrpSpPr/>
            <p:nvPr/>
          </p:nvGrpSpPr>
          <p:grpSpPr>
            <a:xfrm>
              <a:off x="5059850" y="2201134"/>
              <a:ext cx="2839659" cy="3836675"/>
              <a:chOff x="5059850" y="2201134"/>
              <a:chExt cx="2839659" cy="3836675"/>
            </a:xfrm>
          </p:grpSpPr>
          <p:sp>
            <p:nvSpPr>
              <p:cNvPr id="588" name="正方形/長方形 587"/>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正方形/長方形 588"/>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正方形/長方形 589"/>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平行四辺形 590"/>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正方形/長方形 591"/>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正方形/長方形 592"/>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正方形/長方形 593"/>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正方形/長方形 594"/>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4" name="正方形/長方形 573"/>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平行四辺形 575"/>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正方形/長方形 576"/>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正方形/長方形 577"/>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正方形/長方形 578"/>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正方形/長方形 579"/>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正方形/長方形 580"/>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直方体 581"/>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平行四辺形 583"/>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直方体 584"/>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直方体 585"/>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フローチャート : 直接アクセス記憶 586"/>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6" name="グループ化 595"/>
          <p:cNvGrpSpPr/>
          <p:nvPr/>
        </p:nvGrpSpPr>
        <p:grpSpPr>
          <a:xfrm>
            <a:off x="1200775" y="3161925"/>
            <a:ext cx="966881" cy="339233"/>
            <a:chOff x="6372261" y="5513353"/>
            <a:chExt cx="2016224" cy="532051"/>
          </a:xfrm>
        </p:grpSpPr>
        <p:grpSp>
          <p:nvGrpSpPr>
            <p:cNvPr id="597" name="グループ化 596"/>
            <p:cNvGrpSpPr/>
            <p:nvPr/>
          </p:nvGrpSpPr>
          <p:grpSpPr>
            <a:xfrm>
              <a:off x="6372261" y="5621677"/>
              <a:ext cx="2016224" cy="423727"/>
              <a:chOff x="3563888" y="359923"/>
              <a:chExt cx="2016224" cy="423727"/>
            </a:xfrm>
          </p:grpSpPr>
          <p:sp>
            <p:nvSpPr>
              <p:cNvPr id="669" name="直方体 668"/>
              <p:cNvSpPr/>
              <p:nvPr/>
            </p:nvSpPr>
            <p:spPr>
              <a:xfrm>
                <a:off x="3707904" y="566715"/>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台形 669"/>
              <p:cNvSpPr/>
              <p:nvPr/>
            </p:nvSpPr>
            <p:spPr>
              <a:xfrm>
                <a:off x="3636435" y="5428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台形 670"/>
              <p:cNvSpPr/>
              <p:nvPr/>
            </p:nvSpPr>
            <p:spPr>
              <a:xfrm>
                <a:off x="3635896" y="70055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台形 671"/>
              <p:cNvSpPr/>
              <p:nvPr/>
            </p:nvSpPr>
            <p:spPr>
              <a:xfrm flipV="1">
                <a:off x="3635896" y="66780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台形 672"/>
              <p:cNvSpPr/>
              <p:nvPr/>
            </p:nvSpPr>
            <p:spPr>
              <a:xfrm>
                <a:off x="3635896" y="6321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台形 673"/>
              <p:cNvSpPr/>
              <p:nvPr/>
            </p:nvSpPr>
            <p:spPr>
              <a:xfrm flipV="1">
                <a:off x="3636435" y="58643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台形 674"/>
              <p:cNvSpPr/>
              <p:nvPr/>
            </p:nvSpPr>
            <p:spPr>
              <a:xfrm flipV="1">
                <a:off x="3636435" y="49709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台形 675"/>
              <p:cNvSpPr/>
              <p:nvPr/>
            </p:nvSpPr>
            <p:spPr>
              <a:xfrm>
                <a:off x="3636435" y="46226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台形 676"/>
              <p:cNvSpPr/>
              <p:nvPr/>
            </p:nvSpPr>
            <p:spPr>
              <a:xfrm>
                <a:off x="3803633" y="5362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台形 677"/>
              <p:cNvSpPr/>
              <p:nvPr/>
            </p:nvSpPr>
            <p:spPr>
              <a:xfrm flipV="1">
                <a:off x="3803633" y="50348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台形 678"/>
              <p:cNvSpPr/>
              <p:nvPr/>
            </p:nvSpPr>
            <p:spPr>
              <a:xfrm>
                <a:off x="3803633" y="46783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台形 679"/>
              <p:cNvSpPr/>
              <p:nvPr/>
            </p:nvSpPr>
            <p:spPr>
              <a:xfrm flipV="1">
                <a:off x="3804172" y="42211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平行四辺形 680"/>
              <p:cNvSpPr/>
              <p:nvPr/>
            </p:nvSpPr>
            <p:spPr>
              <a:xfrm>
                <a:off x="5125166" y="564257"/>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直方体 681"/>
              <p:cNvSpPr/>
              <p:nvPr/>
            </p:nvSpPr>
            <p:spPr>
              <a:xfrm>
                <a:off x="3563888" y="359923"/>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8" name="グループ化 597"/>
            <p:cNvGrpSpPr/>
            <p:nvPr/>
          </p:nvGrpSpPr>
          <p:grpSpPr>
            <a:xfrm>
              <a:off x="6384477" y="5513353"/>
              <a:ext cx="2004007" cy="311079"/>
              <a:chOff x="6384478" y="5513353"/>
              <a:chExt cx="1909136" cy="311079"/>
            </a:xfrm>
          </p:grpSpPr>
          <p:sp>
            <p:nvSpPr>
              <p:cNvPr id="599" name="正方形/長方形 598"/>
              <p:cNvSpPr/>
              <p:nvPr/>
            </p:nvSpPr>
            <p:spPr>
              <a:xfrm rot="18957577" flipV="1">
                <a:off x="6384478" y="5641909"/>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p:cNvSpPr/>
              <p:nvPr/>
            </p:nvSpPr>
            <p:spPr bwMode="auto">
              <a:xfrm rot="5400000">
                <a:off x="6646172" y="5552772"/>
                <a:ext cx="10915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1" name="正方形/長方形 600"/>
              <p:cNvSpPr/>
              <p:nvPr/>
            </p:nvSpPr>
            <p:spPr bwMode="auto">
              <a:xfrm rot="8040868">
                <a:off x="6708710" y="5709651"/>
                <a:ext cx="116329" cy="3992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2" name="正方形/長方形 601"/>
              <p:cNvSpPr/>
              <p:nvPr/>
            </p:nvSpPr>
            <p:spPr bwMode="auto">
              <a:xfrm>
                <a:off x="6701481" y="5592780"/>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3" name="正方形/長方形 602"/>
              <p:cNvSpPr/>
              <p:nvPr/>
            </p:nvSpPr>
            <p:spPr bwMode="auto">
              <a:xfrm>
                <a:off x="6412374" y="5780247"/>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04" name="グループ化 73"/>
              <p:cNvGrpSpPr>
                <a:grpSpLocks/>
              </p:cNvGrpSpPr>
              <p:nvPr/>
            </p:nvGrpSpPr>
            <p:grpSpPr bwMode="auto">
              <a:xfrm>
                <a:off x="6425290" y="5609519"/>
                <a:ext cx="1745661" cy="165707"/>
                <a:chOff x="920040" y="4616735"/>
                <a:chExt cx="2050960" cy="324269"/>
              </a:xfrm>
            </p:grpSpPr>
            <p:grpSp>
              <p:nvGrpSpPr>
                <p:cNvPr id="611" name="グループ化 88"/>
                <p:cNvGrpSpPr>
                  <a:grpSpLocks/>
                </p:cNvGrpSpPr>
                <p:nvPr/>
              </p:nvGrpSpPr>
              <p:grpSpPr bwMode="auto">
                <a:xfrm>
                  <a:off x="920040" y="4788554"/>
                  <a:ext cx="1909661" cy="152450"/>
                  <a:chOff x="5533349" y="5070816"/>
                  <a:chExt cx="1909661" cy="152450"/>
                </a:xfrm>
              </p:grpSpPr>
              <p:sp>
                <p:nvSpPr>
                  <p:cNvPr id="644" name="直方体 643"/>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5" name="フローチャート : 直接アクセス記憶 644"/>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6" name="フローチャート : 直接アクセス記憶 645"/>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7" name="フローチャート : 直接アクセス記憶 646"/>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8" name="フローチャート : 直接アクセス記憶 647"/>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9" name="フローチャート : 直接アクセス記憶 648"/>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0" name="フローチャート : 直接アクセス記憶 649"/>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1" name="フローチャート : 直接アクセス記憶 650"/>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2" name="フローチャート : 直接アクセス記憶 651"/>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3" name="フローチャート : 直接アクセス記憶 652"/>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4" name="フローチャート : 直接アクセス記憶 653"/>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5" name="フローチャート : 直接アクセス記憶 654"/>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6" name="フローチャート : 直接アクセス記憶 655"/>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7" name="フローチャート : 直接アクセス記憶 656"/>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8" name="フローチャート : 直接アクセス記憶 657"/>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9" name="フローチャート : 直接アクセス記憶 658"/>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0" name="フローチャート : 直接アクセス記憶 659"/>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1" name="フローチャート : 直接アクセス記憶 660"/>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2" name="フローチャート : 直接アクセス記憶 661"/>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3" name="フローチャート : 直接アクセス記憶 662"/>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4" name="フローチャート : 直接アクセス記憶 663"/>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5" name="フローチャート : 直接アクセス記憶 664"/>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6" name="フローチャート : 直接アクセス記憶 665"/>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7" name="フローチャート : 直接アクセス記憶 666"/>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8" name="正方形/長方形 667"/>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12" name="グループ化 89"/>
                <p:cNvGrpSpPr>
                  <a:grpSpLocks/>
                </p:cNvGrpSpPr>
                <p:nvPr/>
              </p:nvGrpSpPr>
              <p:grpSpPr bwMode="auto">
                <a:xfrm>
                  <a:off x="1104543" y="4616735"/>
                  <a:ext cx="1866457" cy="153418"/>
                  <a:chOff x="5575944" y="5070012"/>
                  <a:chExt cx="1866457" cy="153418"/>
                </a:xfrm>
              </p:grpSpPr>
              <p:sp>
                <p:nvSpPr>
                  <p:cNvPr id="613" name="直方体 61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4" name="フローチャート : 直接アクセス記憶 613"/>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5" name="フローチャート : 直接アクセス記憶 614"/>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6" name="フローチャート : 直接アクセス記憶 615"/>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7" name="フローチャート : 直接アクセス記憶 616"/>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8" name="フローチャート : 直接アクセス記憶 617"/>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9" name="フローチャート : 直接アクセス記憶 618"/>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0" name="フローチャート : 直接アクセス記憶 619"/>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1" name="フローチャート : 直接アクセス記憶 620"/>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2" name="フローチャート : 直接アクセス記憶 621"/>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3" name="フローチャート : 直接アクセス記憶 622"/>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4" name="フローチャート : 直接アクセス記憶 623"/>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5" name="フローチャート : 直接アクセス記憶 624"/>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8" name="フローチャート : 直接アクセス記憶 627"/>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3" name="フローチャート : 直接アクセス記憶 632"/>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4" name="フローチャート : 直接アクセス記憶 633"/>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5" name="フローチャート : 直接アクセス記憶 634"/>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6" name="フローチャート : 直接アクセス記憶 635"/>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7" name="フローチャート : 直接アクセス記憶 636"/>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8" name="フローチャート : 直接アクセス記憶 637"/>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9" name="フローチャート : 直接アクセス記憶 638"/>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0" name="フローチャート : 直接アクセス記憶 639"/>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1" name="フローチャート : 直接アクセス記憶 640"/>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2" name="フローチャート : 直接アクセス記憶 641"/>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43" name="正方形/長方形 642"/>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605" name="正方形/長方形 604"/>
              <p:cNvSpPr/>
              <p:nvPr/>
            </p:nvSpPr>
            <p:spPr bwMode="auto">
              <a:xfrm rot="5400000">
                <a:off x="6357882"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6" name="正方形/長方形 605"/>
              <p:cNvSpPr/>
              <p:nvPr/>
            </p:nvSpPr>
            <p:spPr bwMode="auto">
              <a:xfrm>
                <a:off x="6677226" y="5513353"/>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7" name="正方形/長方形 606"/>
              <p:cNvSpPr/>
              <p:nvPr/>
            </p:nvSpPr>
            <p:spPr bwMode="auto">
              <a:xfrm>
                <a:off x="6415127" y="5714131"/>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8" name="正方形/長方形 607"/>
              <p:cNvSpPr/>
              <p:nvPr/>
            </p:nvSpPr>
            <p:spPr bwMode="auto">
              <a:xfrm rot="5400000">
                <a:off x="8173288" y="5565293"/>
                <a:ext cx="13181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9" name="正方形/長方形 608"/>
              <p:cNvSpPr/>
              <p:nvPr/>
            </p:nvSpPr>
            <p:spPr>
              <a:xfrm rot="19123846" flipV="1">
                <a:off x="7915641" y="5676808"/>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正方形/長方形 609"/>
              <p:cNvSpPr/>
              <p:nvPr/>
            </p:nvSpPr>
            <p:spPr bwMode="auto">
              <a:xfrm rot="5400000">
                <a:off x="7915899"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340" name="正方形/長方形 339"/>
          <p:cNvSpPr/>
          <p:nvPr/>
        </p:nvSpPr>
        <p:spPr bwMode="auto">
          <a:xfrm rot="8040868">
            <a:off x="3130681" y="2315277"/>
            <a:ext cx="166898"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09" name="グループ化 1808"/>
          <p:cNvGrpSpPr/>
          <p:nvPr/>
        </p:nvGrpSpPr>
        <p:grpSpPr>
          <a:xfrm>
            <a:off x="2034190" y="2446211"/>
            <a:ext cx="1056778" cy="1041419"/>
            <a:chOff x="4427984" y="2142381"/>
            <a:chExt cx="1056778" cy="1041419"/>
          </a:xfrm>
        </p:grpSpPr>
        <p:sp>
          <p:nvSpPr>
            <p:cNvPr id="1810" name="正方形/長方形 1809"/>
            <p:cNvSpPr/>
            <p:nvPr/>
          </p:nvSpPr>
          <p:spPr bwMode="auto">
            <a:xfrm rot="8040868">
              <a:off x="5394927" y="2302352"/>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1" name="正方形/長方形 1810"/>
            <p:cNvSpPr/>
            <p:nvPr/>
          </p:nvSpPr>
          <p:spPr bwMode="auto">
            <a:xfrm rot="8040868">
              <a:off x="5387299" y="2591332"/>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2" name="正方形/長方形 1811"/>
            <p:cNvSpPr/>
            <p:nvPr/>
          </p:nvSpPr>
          <p:spPr bwMode="auto">
            <a:xfrm rot="5400000">
              <a:off x="4303009" y="261709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3" name="正方形/長方形 1812"/>
            <p:cNvSpPr/>
            <p:nvPr/>
          </p:nvSpPr>
          <p:spPr>
            <a:xfrm rot="8040868">
              <a:off x="4411241" y="2963770"/>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4" name="正方形/長方形 1813"/>
            <p:cNvSpPr/>
            <p:nvPr/>
          </p:nvSpPr>
          <p:spPr bwMode="auto">
            <a:xfrm rot="5400000">
              <a:off x="4223455" y="251948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5" name="正方形/長方形 1814"/>
            <p:cNvSpPr/>
            <p:nvPr/>
          </p:nvSpPr>
          <p:spPr bwMode="auto">
            <a:xfrm rot="8040868">
              <a:off x="4415631" y="2973682"/>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16" name="正方形/長方形 1815"/>
            <p:cNvSpPr/>
            <p:nvPr/>
          </p:nvSpPr>
          <p:spPr bwMode="auto">
            <a:xfrm rot="8040868">
              <a:off x="4582540" y="230331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17" name="グループ化 54"/>
            <p:cNvGrpSpPr>
              <a:grpSpLocks/>
            </p:cNvGrpSpPr>
            <p:nvPr/>
          </p:nvGrpSpPr>
          <p:grpSpPr bwMode="auto">
            <a:xfrm>
              <a:off x="5259003" y="2952852"/>
              <a:ext cx="138625" cy="121940"/>
              <a:chOff x="3910231" y="5138394"/>
              <a:chExt cx="301729" cy="315214"/>
            </a:xfrm>
          </p:grpSpPr>
          <p:sp>
            <p:nvSpPr>
              <p:cNvPr id="1956" name="フローチャート : 結合子 1955"/>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7" name="フローチャート : 結合子 1956"/>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8" name="フローチャート : 結合子 1957"/>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9" name="フローチャート: 手作業 1958"/>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18" name="グループ化 56"/>
            <p:cNvGrpSpPr>
              <a:grpSpLocks/>
            </p:cNvGrpSpPr>
            <p:nvPr/>
          </p:nvGrpSpPr>
          <p:grpSpPr bwMode="auto">
            <a:xfrm>
              <a:off x="4471761" y="3060012"/>
              <a:ext cx="138625" cy="123788"/>
              <a:chOff x="999802" y="4983409"/>
              <a:chExt cx="301729" cy="319103"/>
            </a:xfrm>
          </p:grpSpPr>
          <p:grpSp>
            <p:nvGrpSpPr>
              <p:cNvPr id="1951" name="グループ化 149"/>
              <p:cNvGrpSpPr>
                <a:grpSpLocks/>
              </p:cNvGrpSpPr>
              <p:nvPr/>
            </p:nvGrpSpPr>
            <p:grpSpPr bwMode="auto">
              <a:xfrm>
                <a:off x="999802" y="4988192"/>
                <a:ext cx="301729" cy="314320"/>
                <a:chOff x="2792769" y="4986888"/>
                <a:chExt cx="301729" cy="314320"/>
              </a:xfrm>
            </p:grpSpPr>
            <p:sp>
              <p:nvSpPr>
                <p:cNvPr id="1953" name="フローチャート : 結合子 1952"/>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4" name="フローチャート : 結合子 1953"/>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5" name="フローチャート : 結合子 1954"/>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52" name="フローチャート: 手作業 1951"/>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819" name="正方形/長方形 1818"/>
            <p:cNvSpPr/>
            <p:nvPr/>
          </p:nvSpPr>
          <p:spPr bwMode="auto">
            <a:xfrm>
              <a:off x="4492919" y="3000890"/>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0" name="正方形/長方形 1819"/>
            <p:cNvSpPr/>
            <p:nvPr/>
          </p:nvSpPr>
          <p:spPr bwMode="auto">
            <a:xfrm>
              <a:off x="4446954" y="3047695"/>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1" name="正方形/長方形 1820"/>
            <p:cNvSpPr/>
            <p:nvPr/>
          </p:nvSpPr>
          <p:spPr bwMode="auto">
            <a:xfrm rot="5400000">
              <a:off x="4373898" y="299031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2" name="平行四辺形 1821"/>
            <p:cNvSpPr/>
            <p:nvPr/>
          </p:nvSpPr>
          <p:spPr bwMode="auto">
            <a:xfrm>
              <a:off x="5145914" y="299965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3" name="平行四辺形 1822"/>
            <p:cNvSpPr/>
            <p:nvPr/>
          </p:nvSpPr>
          <p:spPr bwMode="auto">
            <a:xfrm>
              <a:off x="4466654" y="3002737"/>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4" name="平行四辺形 1823"/>
            <p:cNvSpPr/>
            <p:nvPr/>
          </p:nvSpPr>
          <p:spPr bwMode="auto">
            <a:xfrm>
              <a:off x="5248059" y="2906663"/>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5" name="正方形/長方形 1824"/>
            <p:cNvSpPr/>
            <p:nvPr/>
          </p:nvSpPr>
          <p:spPr bwMode="auto">
            <a:xfrm rot="8040868" flipV="1">
              <a:off x="5225638" y="2962289"/>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6" name="正方形/長方形 1825"/>
            <p:cNvSpPr/>
            <p:nvPr/>
          </p:nvSpPr>
          <p:spPr bwMode="auto">
            <a:xfrm>
              <a:off x="4590686" y="279519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27" name="正方形/長方形 1826"/>
            <p:cNvSpPr/>
            <p:nvPr/>
          </p:nvSpPr>
          <p:spPr bwMode="auto">
            <a:xfrm>
              <a:off x="4590686" y="221320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28" name="グループ化 72"/>
            <p:cNvGrpSpPr>
              <a:grpSpLocks/>
            </p:cNvGrpSpPr>
            <p:nvPr/>
          </p:nvGrpSpPr>
          <p:grpSpPr bwMode="auto">
            <a:xfrm>
              <a:off x="5145914" y="3061860"/>
              <a:ext cx="138625" cy="121940"/>
              <a:chOff x="2792769" y="4985994"/>
              <a:chExt cx="301729" cy="315214"/>
            </a:xfrm>
          </p:grpSpPr>
          <p:grpSp>
            <p:nvGrpSpPr>
              <p:cNvPr id="1946" name="グループ化 140"/>
              <p:cNvGrpSpPr>
                <a:grpSpLocks/>
              </p:cNvGrpSpPr>
              <p:nvPr/>
            </p:nvGrpSpPr>
            <p:grpSpPr bwMode="auto">
              <a:xfrm>
                <a:off x="2792769" y="4986888"/>
                <a:ext cx="301729" cy="314320"/>
                <a:chOff x="2792769" y="4986888"/>
                <a:chExt cx="301729" cy="314320"/>
              </a:xfrm>
            </p:grpSpPr>
            <p:sp>
              <p:nvSpPr>
                <p:cNvPr id="1948" name="フローチャート : 結合子 1947"/>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9" name="フローチャート : 結合子 1948"/>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50" name="フローチャート : 結合子 1949"/>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47" name="フローチャート: 手作業 1946"/>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29" name="グループ化 73"/>
            <p:cNvGrpSpPr>
              <a:grpSpLocks/>
            </p:cNvGrpSpPr>
            <p:nvPr/>
          </p:nvGrpSpPr>
          <p:grpSpPr bwMode="auto">
            <a:xfrm>
              <a:off x="4454980" y="2922059"/>
              <a:ext cx="922948" cy="125635"/>
              <a:chOff x="962635" y="4616735"/>
              <a:chExt cx="2008365" cy="324433"/>
            </a:xfrm>
          </p:grpSpPr>
          <p:grpSp>
            <p:nvGrpSpPr>
              <p:cNvPr id="1894" name="グループ化 88"/>
              <p:cNvGrpSpPr>
                <a:grpSpLocks/>
              </p:cNvGrpSpPr>
              <p:nvPr/>
            </p:nvGrpSpPr>
            <p:grpSpPr bwMode="auto">
              <a:xfrm>
                <a:off x="962635" y="4787750"/>
                <a:ext cx="1866457" cy="153418"/>
                <a:chOff x="5575944" y="5070012"/>
                <a:chExt cx="1866457" cy="153418"/>
              </a:xfrm>
            </p:grpSpPr>
            <p:sp>
              <p:nvSpPr>
                <p:cNvPr id="1921" name="直方体 1920"/>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2" name="フローチャート : 直接アクセス記憶 1921"/>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3" name="フローチャート : 直接アクセス記憶 1922"/>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4" name="フローチャート : 直接アクセス記憶 1923"/>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5" name="フローチャート : 直接アクセス記憶 1924"/>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6" name="フローチャート : 直接アクセス記憶 1925"/>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7" name="フローチャート : 直接アクセス記憶 1926"/>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8" name="フローチャート : 直接アクセス記憶 1927"/>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9" name="フローチャート : 直接アクセス記憶 1928"/>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0" name="フローチャート : 直接アクセス記憶 1929"/>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1" name="フローチャート : 直接アクセス記憶 1930"/>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2" name="フローチャート : 直接アクセス記憶 1931"/>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3" name="フローチャート : 直接アクセス記憶 1932"/>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4" name="フローチャート : 直接アクセス記憶 1933"/>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5" name="フローチャート : 直接アクセス記憶 1934"/>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6" name="フローチャート : 直接アクセス記憶 1935"/>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7" name="フローチャート : 直接アクセス記憶 1936"/>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8" name="フローチャート : 直接アクセス記憶 1937"/>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39" name="フローチャート : 直接アクセス記憶 1938"/>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0" name="フローチャート : 直接アクセス記憶 1939"/>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1" name="フローチャート : 直接アクセス記憶 1940"/>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2" name="フローチャート : 直接アクセス記憶 1941"/>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3" name="フローチャート : 直接アクセス記憶 1942"/>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4" name="フローチャート : 直接アクセス記憶 1943"/>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45" name="正方形/長方形 1944"/>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95" name="グループ化 89"/>
              <p:cNvGrpSpPr>
                <a:grpSpLocks/>
              </p:cNvGrpSpPr>
              <p:nvPr/>
            </p:nvGrpSpPr>
            <p:grpSpPr bwMode="auto">
              <a:xfrm>
                <a:off x="1104543" y="4616735"/>
                <a:ext cx="1866457" cy="153418"/>
                <a:chOff x="5575944" y="5070012"/>
                <a:chExt cx="1866457" cy="153418"/>
              </a:xfrm>
            </p:grpSpPr>
            <p:sp>
              <p:nvSpPr>
                <p:cNvPr id="1896" name="直方体 1895"/>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7" name="フローチャート : 直接アクセス記憶 1896"/>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8" name="フローチャート : 直接アクセス記憶 1897"/>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9" name="フローチャート : 直接アクセス記憶 1898"/>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0" name="フローチャート : 直接アクセス記憶 1899"/>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1" name="フローチャート : 直接アクセス記憶 1900"/>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2" name="フローチャート : 直接アクセス記憶 1901"/>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3" name="フローチャート : 直接アクセス記憶 1902"/>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4" name="フローチャート : 直接アクセス記憶 1903"/>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5" name="フローチャート : 直接アクセス記憶 1904"/>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6" name="フローチャート : 直接アクセス記憶 1905"/>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7" name="フローチャート : 直接アクセス記憶 1906"/>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8" name="フローチャート : 直接アクセス記憶 1907"/>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09" name="フローチャート : 直接アクセス記憶 1908"/>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0" name="フローチャート : 直接アクセス記憶 1909"/>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1" name="フローチャート : 直接アクセス記憶 1910"/>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2" name="フローチャート : 直接アクセス記憶 1911"/>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3" name="フローチャート : 直接アクセス記憶 1912"/>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4" name="フローチャート : 直接アクセス記憶 1913"/>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5" name="フローチャート : 直接アクセス記憶 1914"/>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6" name="フローチャート : 直接アクセス記憶 1915"/>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7" name="フローチャート : 直接アクセス記憶 1916"/>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8" name="フローチャート : 直接アクセス記憶 1917"/>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9" name="フローチャート : 直接アクセス記憶 1918"/>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0" name="正方形/長方形 1919"/>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830" name="正方形/長方形 1829"/>
            <p:cNvSpPr/>
            <p:nvPr/>
          </p:nvSpPr>
          <p:spPr bwMode="auto">
            <a:xfrm rot="5400000">
              <a:off x="5200174" y="298944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1" name="正方形/長方形 1830"/>
            <p:cNvSpPr/>
            <p:nvPr/>
          </p:nvSpPr>
          <p:spPr bwMode="auto">
            <a:xfrm>
              <a:off x="4437470" y="235115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832" name="グループ化 73"/>
            <p:cNvGrpSpPr>
              <a:grpSpLocks/>
            </p:cNvGrpSpPr>
            <p:nvPr/>
          </p:nvGrpSpPr>
          <p:grpSpPr bwMode="auto">
            <a:xfrm>
              <a:off x="4472491" y="2225522"/>
              <a:ext cx="925137" cy="121940"/>
              <a:chOff x="920040" y="4616735"/>
              <a:chExt cx="2050960" cy="324269"/>
            </a:xfrm>
          </p:grpSpPr>
          <p:grpSp>
            <p:nvGrpSpPr>
              <p:cNvPr id="1842" name="グループ化 88"/>
              <p:cNvGrpSpPr>
                <a:grpSpLocks/>
              </p:cNvGrpSpPr>
              <p:nvPr/>
            </p:nvGrpSpPr>
            <p:grpSpPr bwMode="auto">
              <a:xfrm>
                <a:off x="920040" y="4788554"/>
                <a:ext cx="1909661" cy="152450"/>
                <a:chOff x="5533349" y="5070816"/>
                <a:chExt cx="1909661" cy="152450"/>
              </a:xfrm>
            </p:grpSpPr>
            <p:sp>
              <p:nvSpPr>
                <p:cNvPr id="1869" name="直方体 1868"/>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0" name="フローチャート : 直接アクセス記憶 1869"/>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1" name="フローチャート : 直接アクセス記憶 1870"/>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2" name="フローチャート : 直接アクセス記憶 1871"/>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3" name="フローチャート : 直接アクセス記憶 1872"/>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4" name="フローチャート : 直接アクセス記憶 1873"/>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5" name="フローチャート : 直接アクセス記憶 1874"/>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6" name="フローチャート : 直接アクセス記憶 1875"/>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7" name="フローチャート : 直接アクセス記憶 1876"/>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8" name="フローチャート : 直接アクセス記憶 1877"/>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79" name="フローチャート : 直接アクセス記憶 1878"/>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0" name="フローチャート : 直接アクセス記憶 1879"/>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1" name="フローチャート : 直接アクセス記憶 1880"/>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2" name="フローチャート : 直接アクセス記憶 1881"/>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3" name="フローチャート : 直接アクセス記憶 1882"/>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4" name="フローチャート : 直接アクセス記憶 1883"/>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5" name="フローチャート : 直接アクセス記憶 1884"/>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6" name="フローチャート : 直接アクセス記憶 1885"/>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7" name="フローチャート : 直接アクセス記憶 1886"/>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8" name="フローチャート : 直接アクセス記憶 1887"/>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89" name="フローチャート : 直接アクセス記憶 1888"/>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0" name="フローチャート : 直接アクセス記憶 1889"/>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1" name="フローチャート : 直接アクセス記憶 1890"/>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2" name="フローチャート : 直接アクセス記憶 1891"/>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93" name="正方形/長方形 1892"/>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843" name="グループ化 89"/>
              <p:cNvGrpSpPr>
                <a:grpSpLocks/>
              </p:cNvGrpSpPr>
              <p:nvPr/>
            </p:nvGrpSpPr>
            <p:grpSpPr bwMode="auto">
              <a:xfrm>
                <a:off x="1104543" y="4616735"/>
                <a:ext cx="1866457" cy="153418"/>
                <a:chOff x="5575944" y="5070012"/>
                <a:chExt cx="1866457" cy="153418"/>
              </a:xfrm>
            </p:grpSpPr>
            <p:sp>
              <p:nvSpPr>
                <p:cNvPr id="1844" name="直方体 1843"/>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5" name="フローチャート : 直接アクセス記憶 1844"/>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6" name="フローチャート : 直接アクセス記憶 1845"/>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7" name="フローチャート : 直接アクセス記憶 1846"/>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8" name="フローチャート : 直接アクセス記憶 1847"/>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9" name="フローチャート : 直接アクセス記憶 1848"/>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0" name="フローチャート : 直接アクセス記憶 1849"/>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1" name="フローチャート : 直接アクセス記憶 1850"/>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2" name="フローチャート : 直接アクセス記憶 1851"/>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3" name="フローチャート : 直接アクセス記憶 1852"/>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4" name="フローチャート : 直接アクセス記憶 1853"/>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5" name="フローチャート : 直接アクセス記憶 1854"/>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6" name="フローチャート : 直接アクセス記憶 1855"/>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7" name="フローチャート : 直接アクセス記憶 1856"/>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8" name="フローチャート : 直接アクセス記憶 1857"/>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59" name="フローチャート : 直接アクセス記憶 1858"/>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0" name="フローチャート : 直接アクセス記憶 1859"/>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1" name="フローチャート : 直接アクセス記憶 1860"/>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2" name="フローチャート : 直接アクセス記憶 1861"/>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3" name="フローチャート : 直接アクセス記憶 1862"/>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4" name="フローチャート : 直接アクセス記憶 1863"/>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5" name="フローチャート : 直接アクセス記憶 1864"/>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6" name="フローチャート : 直接アクセス記憶 1865"/>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7" name="フローチャート : 直接アクセス記憶 1866"/>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68" name="正方形/長方形 1867"/>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833" name="正方形/長方形 1832"/>
            <p:cNvSpPr/>
            <p:nvPr/>
          </p:nvSpPr>
          <p:spPr bwMode="auto">
            <a:xfrm rot="8040868">
              <a:off x="5232819" y="228053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4" name="正方形/長方形 1833"/>
            <p:cNvSpPr/>
            <p:nvPr/>
          </p:nvSpPr>
          <p:spPr bwMode="auto">
            <a:xfrm rot="8040868">
              <a:off x="4416394" y="2278684"/>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5" name="正方形/長方形 1834"/>
            <p:cNvSpPr/>
            <p:nvPr/>
          </p:nvSpPr>
          <p:spPr bwMode="auto">
            <a:xfrm rot="5400000">
              <a:off x="5031069" y="252200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6" name="正方形/長方形 1835"/>
            <p:cNvSpPr/>
            <p:nvPr/>
          </p:nvSpPr>
          <p:spPr bwMode="auto">
            <a:xfrm>
              <a:off x="4606008" y="214238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7" name="正方形/長方形 1836"/>
            <p:cNvSpPr/>
            <p:nvPr/>
          </p:nvSpPr>
          <p:spPr bwMode="auto">
            <a:xfrm>
              <a:off x="4438929" y="230250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8" name="正方形/長方形 1837"/>
            <p:cNvSpPr/>
            <p:nvPr/>
          </p:nvSpPr>
          <p:spPr bwMode="auto">
            <a:xfrm rot="5400000">
              <a:off x="4057769" y="2670371"/>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39" name="正方形/長方形 1838"/>
            <p:cNvSpPr/>
            <p:nvPr/>
          </p:nvSpPr>
          <p:spPr bwMode="auto">
            <a:xfrm>
              <a:off x="4446954" y="29325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0" name="正方形/長方形 1839"/>
            <p:cNvSpPr/>
            <p:nvPr/>
          </p:nvSpPr>
          <p:spPr bwMode="auto">
            <a:xfrm>
              <a:off x="4429645" y="2928351"/>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841" name="正方形/長方形 1840"/>
            <p:cNvSpPr/>
            <p:nvPr/>
          </p:nvSpPr>
          <p:spPr bwMode="auto">
            <a:xfrm rot="5400000">
              <a:off x="4882277" y="2670314"/>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960" name="グループ化 1959"/>
          <p:cNvGrpSpPr/>
          <p:nvPr/>
        </p:nvGrpSpPr>
        <p:grpSpPr>
          <a:xfrm>
            <a:off x="2148516" y="2710650"/>
            <a:ext cx="720510" cy="612077"/>
            <a:chOff x="4567306" y="2407756"/>
            <a:chExt cx="720510" cy="612077"/>
          </a:xfrm>
        </p:grpSpPr>
        <p:grpSp>
          <p:nvGrpSpPr>
            <p:cNvPr id="1961" name="グループ化 1960"/>
            <p:cNvGrpSpPr/>
            <p:nvPr/>
          </p:nvGrpSpPr>
          <p:grpSpPr>
            <a:xfrm>
              <a:off x="4567306" y="2407756"/>
              <a:ext cx="720510" cy="599462"/>
              <a:chOff x="5286749" y="2465713"/>
              <a:chExt cx="1742367" cy="1939159"/>
            </a:xfrm>
          </p:grpSpPr>
          <p:sp>
            <p:nvSpPr>
              <p:cNvPr id="1965" name="直方体 196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6" name="直方体 196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7" name="直方体 196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8" name="直方体 196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9" name="直方体 196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70" name="直方体 196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62" name="テキスト ボックス 1961"/>
            <p:cNvSpPr txBox="1"/>
            <p:nvPr/>
          </p:nvSpPr>
          <p:spPr>
            <a:xfrm>
              <a:off x="4678334" y="2470243"/>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963" name="テキスト ボックス 1962"/>
            <p:cNvSpPr txBox="1"/>
            <p:nvPr/>
          </p:nvSpPr>
          <p:spPr>
            <a:xfrm>
              <a:off x="4678334" y="2644918"/>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1964" name="テキスト ボックス 1963"/>
            <p:cNvSpPr txBox="1"/>
            <p:nvPr/>
          </p:nvSpPr>
          <p:spPr>
            <a:xfrm>
              <a:off x="4678334" y="2819778"/>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6" name="グループ化 5"/>
          <p:cNvGrpSpPr/>
          <p:nvPr/>
        </p:nvGrpSpPr>
        <p:grpSpPr>
          <a:xfrm>
            <a:off x="2034921" y="2607433"/>
            <a:ext cx="846541" cy="763050"/>
            <a:chOff x="6684305" y="2534173"/>
            <a:chExt cx="846541" cy="763050"/>
          </a:xfrm>
        </p:grpSpPr>
        <p:sp>
          <p:nvSpPr>
            <p:cNvPr id="1971" name="正方形/長方形 1970"/>
            <p:cNvSpPr/>
            <p:nvPr/>
          </p:nvSpPr>
          <p:spPr bwMode="auto">
            <a:xfrm rot="5400000">
              <a:off x="6313359" y="2905119"/>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72" name="正方形/長方形 1971"/>
            <p:cNvSpPr/>
            <p:nvPr/>
          </p:nvSpPr>
          <p:spPr bwMode="auto">
            <a:xfrm>
              <a:off x="6685235" y="316309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629" name="テキスト ボックス 628"/>
          <p:cNvSpPr txBox="1"/>
          <p:nvPr/>
        </p:nvSpPr>
        <p:spPr>
          <a:xfrm>
            <a:off x="300095" y="934347"/>
            <a:ext cx="3047629" cy="338554"/>
          </a:xfrm>
          <a:prstGeom prst="rect">
            <a:avLst/>
          </a:prstGeom>
          <a:solidFill>
            <a:schemeClr val="bg1"/>
          </a:solidFill>
        </p:spPr>
        <p:txBody>
          <a:bodyPr wrap="none" rtlCol="0">
            <a:spAutoFit/>
          </a:bodyPr>
          <a:lstStyle/>
          <a:p>
            <a:r>
              <a:rPr lang="ja-JP" altLang="en-US" sz="1600" dirty="0"/>
              <a:t>②台車をリフタ横に</a:t>
            </a:r>
            <a:r>
              <a:rPr kumimoji="1" lang="ja-JP" altLang="en-US" sz="1600" dirty="0"/>
              <a:t>回転</a:t>
            </a:r>
            <a:r>
              <a:rPr lang="ja-JP" altLang="en-US" sz="1600" dirty="0"/>
              <a:t>搬送する</a:t>
            </a:r>
            <a:endParaRPr kumimoji="1" lang="en-US" altLang="ja-JP" sz="1600" dirty="0"/>
          </a:p>
        </p:txBody>
      </p:sp>
      <p:sp>
        <p:nvSpPr>
          <p:cNvPr id="7" name="左カーブ矢印 6"/>
          <p:cNvSpPr/>
          <p:nvPr/>
        </p:nvSpPr>
        <p:spPr>
          <a:xfrm>
            <a:off x="3491880" y="2430768"/>
            <a:ext cx="533341" cy="804815"/>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9" name="正方形/長方形 338"/>
          <p:cNvSpPr/>
          <p:nvPr/>
        </p:nvSpPr>
        <p:spPr bwMode="auto">
          <a:xfrm rot="5400000">
            <a:off x="2903196" y="2615768"/>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2" name="テキスト ボックス 631"/>
          <p:cNvSpPr txBox="1"/>
          <p:nvPr/>
        </p:nvSpPr>
        <p:spPr>
          <a:xfrm>
            <a:off x="5330845" y="938218"/>
            <a:ext cx="2337499" cy="584775"/>
          </a:xfrm>
          <a:prstGeom prst="rect">
            <a:avLst/>
          </a:prstGeom>
          <a:noFill/>
        </p:spPr>
        <p:txBody>
          <a:bodyPr wrap="none" rtlCol="0">
            <a:spAutoFit/>
          </a:bodyPr>
          <a:lstStyle/>
          <a:p>
            <a:r>
              <a:rPr lang="ja-JP" altLang="en-US" sz="1600" dirty="0"/>
              <a:t>④完成品を１箱作業台に</a:t>
            </a:r>
            <a:endParaRPr lang="en-US" altLang="ja-JP" sz="1600" dirty="0"/>
          </a:p>
          <a:p>
            <a:r>
              <a:rPr lang="ja-JP" altLang="en-US" sz="1600" dirty="0"/>
              <a:t>　スライド移動する</a:t>
            </a:r>
            <a:endParaRPr lang="en-US" altLang="ja-JP" sz="1600" dirty="0"/>
          </a:p>
        </p:txBody>
      </p:sp>
      <p:sp>
        <p:nvSpPr>
          <p:cNvPr id="683" name="正方形/長方形 682"/>
          <p:cNvSpPr/>
          <p:nvPr/>
        </p:nvSpPr>
        <p:spPr>
          <a:xfrm rot="8040868">
            <a:off x="8010460" y="2940367"/>
            <a:ext cx="190206" cy="17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直方体 233"/>
          <p:cNvSpPr>
            <a:spLocks noChangeArrowheads="1"/>
          </p:cNvSpPr>
          <p:nvPr/>
        </p:nvSpPr>
        <p:spPr bwMode="auto">
          <a:xfrm>
            <a:off x="7146723" y="2163464"/>
            <a:ext cx="1056303" cy="862778"/>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685" name="正方形/長方形 21"/>
          <p:cNvSpPr>
            <a:spLocks noChangeArrowheads="1"/>
          </p:cNvSpPr>
          <p:nvPr/>
        </p:nvSpPr>
        <p:spPr bwMode="auto">
          <a:xfrm>
            <a:off x="5349023" y="3028120"/>
            <a:ext cx="2651732" cy="175310"/>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686" name="平行四辺形 288"/>
          <p:cNvSpPr>
            <a:spLocks noChangeArrowheads="1"/>
          </p:cNvSpPr>
          <p:nvPr/>
        </p:nvSpPr>
        <p:spPr bwMode="auto">
          <a:xfrm rot="5400000" flipH="1">
            <a:off x="7698154" y="2518453"/>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687" name="直方体 7"/>
          <p:cNvSpPr>
            <a:spLocks noChangeArrowheads="1"/>
          </p:cNvSpPr>
          <p:nvPr/>
        </p:nvSpPr>
        <p:spPr bwMode="auto">
          <a:xfrm>
            <a:off x="5349023" y="1499163"/>
            <a:ext cx="2850036" cy="852134"/>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688" name="平行四辺形 8"/>
          <p:cNvSpPr>
            <a:spLocks noChangeArrowheads="1"/>
          </p:cNvSpPr>
          <p:nvPr/>
        </p:nvSpPr>
        <p:spPr bwMode="auto">
          <a:xfrm rot="5400000" flipH="1">
            <a:off x="7696171" y="1842881"/>
            <a:ext cx="811437" cy="166576"/>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689" name="グループ化 12"/>
          <p:cNvGrpSpPr>
            <a:grpSpLocks/>
          </p:cNvGrpSpPr>
          <p:nvPr/>
        </p:nvGrpSpPr>
        <p:grpSpPr bwMode="auto">
          <a:xfrm>
            <a:off x="8008687" y="2849053"/>
            <a:ext cx="169881" cy="53220"/>
            <a:chOff x="6584462" y="3663520"/>
            <a:chExt cx="407290" cy="134758"/>
          </a:xfrm>
        </p:grpSpPr>
        <p:sp>
          <p:nvSpPr>
            <p:cNvPr id="690" name="直方体 689"/>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1" name="フローチャート : 直接アクセス記憶 690"/>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2" name="フローチャート : 直接アクセス記憶 691"/>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3" name="フローチャート : 直接アクセス記憶 692"/>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フローチャート : 直接アクセス記憶 693"/>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5" name="正方形/長方形 694"/>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96" name="グループ化 88"/>
          <p:cNvGrpSpPr>
            <a:grpSpLocks/>
          </p:cNvGrpSpPr>
          <p:nvPr/>
        </p:nvGrpSpPr>
        <p:grpSpPr bwMode="auto">
          <a:xfrm>
            <a:off x="7867890" y="2928569"/>
            <a:ext cx="228051" cy="54471"/>
            <a:chOff x="6890401" y="5072404"/>
            <a:chExt cx="552609" cy="142496"/>
          </a:xfrm>
        </p:grpSpPr>
        <p:sp>
          <p:nvSpPr>
            <p:cNvPr id="697" name="直方体 696"/>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8" name="フローチャート : 直接アクセス記憶 697"/>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9" name="フローチャート : 直接アクセス記憶 698"/>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フローチャート : 直接アクセス記憶 699"/>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1" name="フローチャート : 直接アクセス記憶 700"/>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2" name="フローチャート : 直接アクセス記憶 701"/>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3" name="フローチャート : 直接アクセス記憶 702"/>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4" name="正方形/長方形 703"/>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05" name="正方形/長方形 18"/>
          <p:cNvSpPr>
            <a:spLocks noChangeArrowheads="1"/>
          </p:cNvSpPr>
          <p:nvPr/>
        </p:nvSpPr>
        <p:spPr bwMode="auto">
          <a:xfrm>
            <a:off x="7837483" y="2781433"/>
            <a:ext cx="159966" cy="223521"/>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706" name="平行四辺形 358"/>
          <p:cNvSpPr>
            <a:spLocks noChangeArrowheads="1"/>
          </p:cNvSpPr>
          <p:nvPr/>
        </p:nvSpPr>
        <p:spPr bwMode="auto">
          <a:xfrm rot="5400000" flipH="1">
            <a:off x="7919119" y="2915106"/>
            <a:ext cx="367526" cy="20161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707" name="直線コネクタ 20"/>
          <p:cNvCxnSpPr>
            <a:cxnSpLocks noChangeShapeType="1"/>
          </p:cNvCxnSpPr>
          <p:nvPr/>
        </p:nvCxnSpPr>
        <p:spPr bwMode="auto">
          <a:xfrm flipH="1">
            <a:off x="8017941" y="2676873"/>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8" name="直線コネクタ 363"/>
          <p:cNvCxnSpPr>
            <a:cxnSpLocks noChangeShapeType="1"/>
          </p:cNvCxnSpPr>
          <p:nvPr/>
        </p:nvCxnSpPr>
        <p:spPr bwMode="auto">
          <a:xfrm flipH="1">
            <a:off x="8001415" y="2688769"/>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9" name="グループ化 365"/>
          <p:cNvGrpSpPr>
            <a:grpSpLocks/>
          </p:cNvGrpSpPr>
          <p:nvPr/>
        </p:nvGrpSpPr>
        <p:grpSpPr bwMode="auto">
          <a:xfrm>
            <a:off x="8003398" y="2170351"/>
            <a:ext cx="169220" cy="53220"/>
            <a:chOff x="6584462" y="3663520"/>
            <a:chExt cx="407290" cy="134758"/>
          </a:xfrm>
        </p:grpSpPr>
        <p:sp>
          <p:nvSpPr>
            <p:cNvPr id="710" name="直方体 709"/>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1" name="フローチャート : 直接アクセス記憶 710"/>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2" name="フローチャート : 直接アクセス記憶 711"/>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3" name="フローチャート : 直接アクセス記憶 712"/>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4" name="フローチャート : 直接アクセス記憶 713"/>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5" name="正方形/長方形 714"/>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16" name="グループ化 88"/>
          <p:cNvGrpSpPr>
            <a:grpSpLocks/>
          </p:cNvGrpSpPr>
          <p:nvPr/>
        </p:nvGrpSpPr>
        <p:grpSpPr bwMode="auto">
          <a:xfrm>
            <a:off x="7861941" y="2249867"/>
            <a:ext cx="228711" cy="54471"/>
            <a:chOff x="6890401" y="5072404"/>
            <a:chExt cx="552609" cy="142496"/>
          </a:xfrm>
        </p:grpSpPr>
        <p:sp>
          <p:nvSpPr>
            <p:cNvPr id="717" name="直方体 716"/>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8" name="フローチャート : 直接アクセス記憶 717"/>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19" name="フローチャート : 直接アクセス記憶 718"/>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0" name="フローチャート : 直接アクセス記憶 719"/>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1" name="フローチャート : 直接アクセス記憶 720"/>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2" name="フローチャート : 直接アクセス記憶 721"/>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3" name="フローチャート : 直接アクセス記憶 722"/>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4" name="正方形/長方形 723"/>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25" name="正方形/長方形 32"/>
          <p:cNvSpPr>
            <a:spLocks noChangeArrowheads="1"/>
          </p:cNvSpPr>
          <p:nvPr/>
        </p:nvSpPr>
        <p:spPr bwMode="auto">
          <a:xfrm>
            <a:off x="7859298" y="2144681"/>
            <a:ext cx="129559" cy="17781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726" name="直線コネクタ 385"/>
          <p:cNvCxnSpPr>
            <a:cxnSpLocks noChangeShapeType="1"/>
          </p:cNvCxnSpPr>
          <p:nvPr/>
        </p:nvCxnSpPr>
        <p:spPr bwMode="auto">
          <a:xfrm flipH="1">
            <a:off x="7998111" y="2017580"/>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 name="直線コネクタ 386"/>
          <p:cNvCxnSpPr>
            <a:cxnSpLocks noChangeShapeType="1"/>
          </p:cNvCxnSpPr>
          <p:nvPr/>
        </p:nvCxnSpPr>
        <p:spPr bwMode="auto">
          <a:xfrm flipH="1">
            <a:off x="8017941" y="1991284"/>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8" name="直線コネクタ 34"/>
          <p:cNvCxnSpPr>
            <a:cxnSpLocks noChangeShapeType="1"/>
          </p:cNvCxnSpPr>
          <p:nvPr/>
        </p:nvCxnSpPr>
        <p:spPr bwMode="auto">
          <a:xfrm>
            <a:off x="7145401" y="1687707"/>
            <a:ext cx="1983" cy="8758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 name="直線コネクタ 391"/>
          <p:cNvCxnSpPr>
            <a:cxnSpLocks noChangeShapeType="1"/>
          </p:cNvCxnSpPr>
          <p:nvPr/>
        </p:nvCxnSpPr>
        <p:spPr bwMode="auto">
          <a:xfrm flipH="1">
            <a:off x="7146641" y="1499163"/>
            <a:ext cx="200230" cy="18854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0" name="正方形/長方形 729"/>
          <p:cNvSpPr/>
          <p:nvPr/>
        </p:nvSpPr>
        <p:spPr bwMode="auto">
          <a:xfrm>
            <a:off x="5349023" y="2360536"/>
            <a:ext cx="2649809" cy="670444"/>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31" name="グループ化 1"/>
          <p:cNvGrpSpPr>
            <a:grpSpLocks/>
          </p:cNvGrpSpPr>
          <p:nvPr/>
        </p:nvGrpSpPr>
        <p:grpSpPr bwMode="auto">
          <a:xfrm>
            <a:off x="7147384" y="1505492"/>
            <a:ext cx="1052000" cy="1702014"/>
            <a:chOff x="3284538" y="260350"/>
            <a:chExt cx="2541586" cy="4311650"/>
          </a:xfrm>
        </p:grpSpPr>
        <p:sp>
          <p:nvSpPr>
            <p:cNvPr id="732" name="直方体 233"/>
            <p:cNvSpPr>
              <a:spLocks noChangeArrowheads="1"/>
            </p:cNvSpPr>
            <p:nvPr/>
          </p:nvSpPr>
          <p:spPr bwMode="auto">
            <a:xfrm>
              <a:off x="3287713" y="1944688"/>
              <a:ext cx="2536825" cy="2187575"/>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33" name="正方形/長方形 21"/>
            <p:cNvSpPr>
              <a:spLocks noChangeArrowheads="1"/>
            </p:cNvSpPr>
            <p:nvPr/>
          </p:nvSpPr>
          <p:spPr bwMode="auto">
            <a:xfrm>
              <a:off x="3287713" y="4115782"/>
              <a:ext cx="2051049" cy="444500"/>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34" name="平行四辺形 288"/>
            <p:cNvSpPr>
              <a:spLocks noChangeArrowheads="1"/>
            </p:cNvSpPr>
            <p:nvPr/>
          </p:nvSpPr>
          <p:spPr bwMode="auto">
            <a:xfrm rot="5400000" flipH="1">
              <a:off x="4557712" y="2855914"/>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735" name="直方体 7"/>
            <p:cNvSpPr>
              <a:spLocks noChangeArrowheads="1"/>
            </p:cNvSpPr>
            <p:nvPr/>
          </p:nvSpPr>
          <p:spPr bwMode="auto">
            <a:xfrm>
              <a:off x="3287713" y="260350"/>
              <a:ext cx="2527299" cy="21605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736" name="平行四辺形 8"/>
            <p:cNvSpPr>
              <a:spLocks noChangeArrowheads="1"/>
            </p:cNvSpPr>
            <p:nvPr/>
          </p:nvSpPr>
          <p:spPr bwMode="auto">
            <a:xfrm rot="5400000" flipH="1">
              <a:off x="4552949" y="1143000"/>
              <a:ext cx="2057400" cy="400049"/>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737" name="グループ化 12"/>
            <p:cNvGrpSpPr>
              <a:grpSpLocks/>
            </p:cNvGrpSpPr>
            <p:nvPr/>
          </p:nvGrpSpPr>
          <p:grpSpPr bwMode="auto">
            <a:xfrm>
              <a:off x="5357812" y="3683000"/>
              <a:ext cx="407987" cy="134938"/>
              <a:chOff x="6584462" y="3663520"/>
              <a:chExt cx="407290" cy="134758"/>
            </a:xfrm>
          </p:grpSpPr>
          <p:sp>
            <p:nvSpPr>
              <p:cNvPr id="772" name="直方体 771"/>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フローチャート : 直接アクセス記憶 772"/>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フローチャート : 直接アクセス記憶 773"/>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フローチャート : 直接アクセス記憶 774"/>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フローチャート : 直接アクセス記憶 775"/>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7" name="正方形/長方形 776"/>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38" name="グループ化 88"/>
            <p:cNvGrpSpPr>
              <a:grpSpLocks/>
            </p:cNvGrpSpPr>
            <p:nvPr/>
          </p:nvGrpSpPr>
          <p:grpSpPr bwMode="auto">
            <a:xfrm>
              <a:off x="5019674" y="3884614"/>
              <a:ext cx="547688" cy="138112"/>
              <a:chOff x="6890401" y="5072404"/>
              <a:chExt cx="552609" cy="142496"/>
            </a:xfrm>
          </p:grpSpPr>
          <p:sp>
            <p:nvSpPr>
              <p:cNvPr id="764" name="直方体 763"/>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5" name="フローチャート : 直接アクセス記憶 764"/>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6" name="フローチャート : 直接アクセス記憶 765"/>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7" name="フローチャート : 直接アクセス記憶 766"/>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8" name="フローチャート : 直接アクセス記憶 767"/>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9" name="フローチャート : 直接アクセス記憶 768"/>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0" name="フローチャート : 直接アクセス記憶 769"/>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1" name="正方形/長方形 770"/>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39" name="正方形/長方形 18"/>
            <p:cNvSpPr>
              <a:spLocks noChangeArrowheads="1"/>
            </p:cNvSpPr>
            <p:nvPr/>
          </p:nvSpPr>
          <p:spPr bwMode="auto">
            <a:xfrm>
              <a:off x="4946649" y="3511550"/>
              <a:ext cx="384175" cy="56673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740" name="平行四辺形 358"/>
            <p:cNvSpPr>
              <a:spLocks noChangeArrowheads="1"/>
            </p:cNvSpPr>
            <p:nvPr/>
          </p:nvSpPr>
          <p:spPr bwMode="auto">
            <a:xfrm rot="5400000" flipH="1">
              <a:off x="5118100" y="3863975"/>
              <a:ext cx="931862" cy="484187"/>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741"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2"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3" name="グループ化 365"/>
            <p:cNvGrpSpPr>
              <a:grpSpLocks/>
            </p:cNvGrpSpPr>
            <p:nvPr/>
          </p:nvGrpSpPr>
          <p:grpSpPr bwMode="auto">
            <a:xfrm>
              <a:off x="5345112" y="1962150"/>
              <a:ext cx="406400" cy="134938"/>
              <a:chOff x="6584462" y="3663520"/>
              <a:chExt cx="407290" cy="134758"/>
            </a:xfrm>
          </p:grpSpPr>
          <p:sp>
            <p:nvSpPr>
              <p:cNvPr id="758" name="直方体 757"/>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9" name="フローチャート : 直接アクセス記憶 758"/>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0" name="フローチャート : 直接アクセス記憶 759"/>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1" name="フローチャート : 直接アクセス記憶 760"/>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2" name="フローチャート : 直接アクセス記憶 761"/>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3" name="正方形/長方形 762"/>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44" name="グループ化 88"/>
            <p:cNvGrpSpPr>
              <a:grpSpLocks/>
            </p:cNvGrpSpPr>
            <p:nvPr/>
          </p:nvGrpSpPr>
          <p:grpSpPr bwMode="auto">
            <a:xfrm>
              <a:off x="5005387" y="2163763"/>
              <a:ext cx="549275" cy="138112"/>
              <a:chOff x="6890401" y="5072404"/>
              <a:chExt cx="552609" cy="142496"/>
            </a:xfrm>
          </p:grpSpPr>
          <p:sp>
            <p:nvSpPr>
              <p:cNvPr id="750" name="直方体 749"/>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1" name="フローチャート : 直接アクセス記憶 750"/>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2" name="フローチャート : 直接アクセス記憶 751"/>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3" name="フローチャート : 直接アクセス記憶 752"/>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4" name="フローチャート : 直接アクセス記憶 753"/>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5" name="フローチャート : 直接アクセス記憶 754"/>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6" name="フローチャート : 直接アクセス記憶 755"/>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7" name="正方形/長方形 756"/>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45" name="正方形/長方形 32"/>
            <p:cNvSpPr>
              <a:spLocks noChangeArrowheads="1"/>
            </p:cNvSpPr>
            <p:nvPr/>
          </p:nvSpPr>
          <p:spPr bwMode="auto">
            <a:xfrm>
              <a:off x="4999038" y="1897063"/>
              <a:ext cx="311150" cy="450850"/>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746"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9"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9" name="正方形/長方形 778"/>
          <p:cNvSpPr/>
          <p:nvPr/>
        </p:nvSpPr>
        <p:spPr>
          <a:xfrm rot="8040868">
            <a:off x="8041216" y="2908945"/>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2" name="グループ化 791"/>
          <p:cNvGrpSpPr/>
          <p:nvPr/>
        </p:nvGrpSpPr>
        <p:grpSpPr>
          <a:xfrm>
            <a:off x="7373186" y="1654156"/>
            <a:ext cx="720510" cy="612077"/>
            <a:chOff x="3320650" y="2271265"/>
            <a:chExt cx="720510" cy="612077"/>
          </a:xfrm>
        </p:grpSpPr>
        <p:grpSp>
          <p:nvGrpSpPr>
            <p:cNvPr id="793" name="グループ化 792"/>
            <p:cNvGrpSpPr/>
            <p:nvPr/>
          </p:nvGrpSpPr>
          <p:grpSpPr>
            <a:xfrm>
              <a:off x="3320650" y="2271265"/>
              <a:ext cx="720510" cy="599462"/>
              <a:chOff x="5286749" y="2465713"/>
              <a:chExt cx="1742367" cy="1939159"/>
            </a:xfrm>
          </p:grpSpPr>
          <p:sp>
            <p:nvSpPr>
              <p:cNvPr id="797" name="直方体 796"/>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8" name="直方体 797"/>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9" name="直方体 798"/>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0" name="直方体 799"/>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1" name="直方体 800"/>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2" name="直方体 801"/>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4" name="テキスト ボックス 793"/>
            <p:cNvSpPr txBox="1"/>
            <p:nvPr/>
          </p:nvSpPr>
          <p:spPr>
            <a:xfrm>
              <a:off x="3431678" y="2333752"/>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795" name="テキスト ボックス 794"/>
            <p:cNvSpPr txBox="1"/>
            <p:nvPr/>
          </p:nvSpPr>
          <p:spPr>
            <a:xfrm>
              <a:off x="3431678" y="2508427"/>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sp>
          <p:nvSpPr>
            <p:cNvPr id="796" name="テキスト ボックス 795"/>
            <p:cNvSpPr txBox="1"/>
            <p:nvPr/>
          </p:nvSpPr>
          <p:spPr>
            <a:xfrm>
              <a:off x="3431678" y="2683287"/>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sp>
        <p:nvSpPr>
          <p:cNvPr id="803" name="正方形/長方形 802"/>
          <p:cNvSpPr/>
          <p:nvPr/>
        </p:nvSpPr>
        <p:spPr bwMode="auto">
          <a:xfrm>
            <a:off x="7162080" y="2363434"/>
            <a:ext cx="846391" cy="671037"/>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4" name="正方形/長方形 803"/>
          <p:cNvSpPr/>
          <p:nvPr/>
        </p:nvSpPr>
        <p:spPr bwMode="auto">
          <a:xfrm rot="8040868">
            <a:off x="7920710" y="2680372"/>
            <a:ext cx="168922"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5" name="正方形/長方形 804"/>
          <p:cNvSpPr/>
          <p:nvPr/>
        </p:nvSpPr>
        <p:spPr bwMode="auto">
          <a:xfrm rot="18988572">
            <a:off x="7868201" y="3199218"/>
            <a:ext cx="112768" cy="573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6" name="正方形/長方形 805"/>
          <p:cNvSpPr/>
          <p:nvPr/>
        </p:nvSpPr>
        <p:spPr bwMode="auto">
          <a:xfrm rot="5400000">
            <a:off x="7479082" y="2775302"/>
            <a:ext cx="888686" cy="490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9" name="正方形/長方形 808"/>
          <p:cNvSpPr/>
          <p:nvPr/>
        </p:nvSpPr>
        <p:spPr bwMode="auto">
          <a:xfrm rot="5400000">
            <a:off x="7901511" y="2534626"/>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0" name="正方形/長方形 809"/>
          <p:cNvSpPr/>
          <p:nvPr/>
        </p:nvSpPr>
        <p:spPr bwMode="auto">
          <a:xfrm rot="5400000">
            <a:off x="7900873" y="2831182"/>
            <a:ext cx="38628" cy="7034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1" name="正方形/長方形 810"/>
          <p:cNvSpPr/>
          <p:nvPr/>
        </p:nvSpPr>
        <p:spPr>
          <a:xfrm>
            <a:off x="7151763" y="1682211"/>
            <a:ext cx="848889" cy="6635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2" name="平行四辺形 811"/>
          <p:cNvSpPr/>
          <p:nvPr/>
        </p:nvSpPr>
        <p:spPr>
          <a:xfrm>
            <a:off x="7144869" y="1494442"/>
            <a:ext cx="1056303" cy="188545"/>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3" name="グループ化 812"/>
          <p:cNvGrpSpPr/>
          <p:nvPr/>
        </p:nvGrpSpPr>
        <p:grpSpPr>
          <a:xfrm>
            <a:off x="5057108" y="2272570"/>
            <a:ext cx="1112867" cy="1261949"/>
            <a:chOff x="5028518" y="2191336"/>
            <a:chExt cx="2870991" cy="3846473"/>
          </a:xfrm>
        </p:grpSpPr>
        <p:sp>
          <p:nvSpPr>
            <p:cNvPr id="814" name="直方体 813"/>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5" name="正方形/長方形 814"/>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6" name="グループ化 815"/>
            <p:cNvGrpSpPr/>
            <p:nvPr/>
          </p:nvGrpSpPr>
          <p:grpSpPr>
            <a:xfrm>
              <a:off x="5059850" y="2201134"/>
              <a:ext cx="2839659" cy="3836675"/>
              <a:chOff x="5059850" y="2201134"/>
              <a:chExt cx="2839659" cy="3836675"/>
            </a:xfrm>
          </p:grpSpPr>
          <p:sp>
            <p:nvSpPr>
              <p:cNvPr id="831" name="正方形/長方形 830"/>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2" name="正方形/長方形 831"/>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3" name="正方形/長方形 832"/>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4" name="平行四辺形 833"/>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5" name="正方形/長方形 834"/>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6" name="正方形/長方形 835"/>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7" name="正方形/長方形 836"/>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8" name="正方形/長方形 837"/>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7" name="正方形/長方形 816"/>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8" name="正方形/長方形 817"/>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9" name="平行四辺形 818"/>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0" name="正方形/長方形 819"/>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1" name="正方形/長方形 820"/>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2" name="正方形/長方形 821"/>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3" name="正方形/長方形 822"/>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4" name="正方形/長方形 823"/>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5" name="直方体 824"/>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6" name="正方形/長方形 825"/>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7" name="平行四辺形 826"/>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8" name="直方体 827"/>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9" name="直方体 828"/>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0" name="フローチャート : 直接アクセス記憶 829"/>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0" name="正方形/長方形 919"/>
          <p:cNvSpPr/>
          <p:nvPr/>
        </p:nvSpPr>
        <p:spPr bwMode="auto">
          <a:xfrm rot="8040868">
            <a:off x="7915229" y="2315055"/>
            <a:ext cx="166898"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83" name="グループ化 1082"/>
          <p:cNvGrpSpPr/>
          <p:nvPr/>
        </p:nvGrpSpPr>
        <p:grpSpPr>
          <a:xfrm>
            <a:off x="6819469" y="2607211"/>
            <a:ext cx="846541" cy="763050"/>
            <a:chOff x="6684305" y="2534173"/>
            <a:chExt cx="846541" cy="763050"/>
          </a:xfrm>
        </p:grpSpPr>
        <p:sp>
          <p:nvSpPr>
            <p:cNvPr id="1084" name="正方形/長方形 1083"/>
            <p:cNvSpPr/>
            <p:nvPr/>
          </p:nvSpPr>
          <p:spPr bwMode="auto">
            <a:xfrm rot="5400000">
              <a:off x="6313359" y="2905119"/>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5" name="正方形/長方形 1084"/>
            <p:cNvSpPr/>
            <p:nvPr/>
          </p:nvSpPr>
          <p:spPr bwMode="auto">
            <a:xfrm>
              <a:off x="6685235" y="316309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212" name="直方体 1211"/>
          <p:cNvSpPr/>
          <p:nvPr/>
        </p:nvSpPr>
        <p:spPr>
          <a:xfrm>
            <a:off x="6035235" y="3452631"/>
            <a:ext cx="816799" cy="92704"/>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13" name="グループ化 1212"/>
          <p:cNvGrpSpPr/>
          <p:nvPr/>
        </p:nvGrpSpPr>
        <p:grpSpPr>
          <a:xfrm>
            <a:off x="6001201" y="3253282"/>
            <a:ext cx="819236" cy="276080"/>
            <a:chOff x="1259632" y="2026400"/>
            <a:chExt cx="1733349" cy="646054"/>
          </a:xfrm>
        </p:grpSpPr>
        <p:sp>
          <p:nvSpPr>
            <p:cNvPr id="1214" name="台形 1213"/>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5" name="台形 1214"/>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6" name="台形 1215"/>
            <p:cNvSpPr/>
            <p:nvPr/>
          </p:nvSpPr>
          <p:spPr>
            <a:xfrm>
              <a:off x="1259632" y="26267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7" name="台形 1216"/>
            <p:cNvSpPr/>
            <p:nvPr/>
          </p:nvSpPr>
          <p:spPr>
            <a:xfrm flipV="1">
              <a:off x="1259632" y="259398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8" name="台形 1217"/>
            <p:cNvSpPr/>
            <p:nvPr/>
          </p:nvSpPr>
          <p:spPr>
            <a:xfrm>
              <a:off x="1259632" y="25583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9" name="台形 1218"/>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0" name="台形 1219"/>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1" name="台形 1220"/>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台形 1221"/>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3" name="台形 1222"/>
            <p:cNvSpPr/>
            <p:nvPr/>
          </p:nvSpPr>
          <p:spPr>
            <a:xfrm>
              <a:off x="1260171" y="23048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4" name="台形 1223"/>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5" name="台形 1224"/>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6" name="台形 1225"/>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7" name="台形 1226"/>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9" name="台形 1228"/>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0" name="平行四辺形 1229"/>
          <p:cNvSpPr/>
          <p:nvPr/>
        </p:nvSpPr>
        <p:spPr>
          <a:xfrm>
            <a:off x="6705078" y="3451582"/>
            <a:ext cx="190560" cy="77782"/>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1" name="グループ化 1230"/>
          <p:cNvGrpSpPr/>
          <p:nvPr/>
        </p:nvGrpSpPr>
        <p:grpSpPr>
          <a:xfrm>
            <a:off x="6030209" y="3178121"/>
            <a:ext cx="869506" cy="272394"/>
            <a:chOff x="2234020" y="1026032"/>
            <a:chExt cx="869506" cy="272394"/>
          </a:xfrm>
        </p:grpSpPr>
        <p:grpSp>
          <p:nvGrpSpPr>
            <p:cNvPr id="1232" name="グループ化 1231"/>
            <p:cNvGrpSpPr/>
            <p:nvPr/>
          </p:nvGrpSpPr>
          <p:grpSpPr>
            <a:xfrm>
              <a:off x="2284290" y="1026032"/>
              <a:ext cx="819236" cy="272394"/>
              <a:chOff x="1427369" y="1870702"/>
              <a:chExt cx="1733349" cy="637428"/>
            </a:xfrm>
          </p:grpSpPr>
          <p:sp>
            <p:nvSpPr>
              <p:cNvPr id="1234" name="台形 1233"/>
              <p:cNvSpPr/>
              <p:nvPr/>
            </p:nvSpPr>
            <p:spPr>
              <a:xfrm>
                <a:off x="1427369" y="187070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5" name="台形 1234"/>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6" name="台形 1235"/>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7" name="台形 1236"/>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8" name="台形 1237"/>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9" name="台形 1238"/>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0" name="台形 1239"/>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1" name="台形 1240"/>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2" name="台形 1241"/>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3" name="台形 1242"/>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4" name="台形 1243"/>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5" name="台形 1244"/>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6" name="台形 1245"/>
              <p:cNvSpPr/>
              <p:nvPr/>
            </p:nvSpPr>
            <p:spPr>
              <a:xfrm flipV="1">
                <a:off x="1432526" y="20035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7" name="台形 1246"/>
              <p:cNvSpPr/>
              <p:nvPr/>
            </p:nvSpPr>
            <p:spPr>
              <a:xfrm>
                <a:off x="1432526" y="19577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8" name="台形 1247"/>
              <p:cNvSpPr/>
              <p:nvPr/>
            </p:nvSpPr>
            <p:spPr>
              <a:xfrm flipV="1">
                <a:off x="1432526" y="191642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3" name="正方形/長方形 1232"/>
            <p:cNvSpPr/>
            <p:nvPr/>
          </p:nvSpPr>
          <p:spPr>
            <a:xfrm>
              <a:off x="2234020" y="1115944"/>
              <a:ext cx="243864" cy="21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0" name="グループ化 1249"/>
          <p:cNvGrpSpPr/>
          <p:nvPr/>
        </p:nvGrpSpPr>
        <p:grpSpPr>
          <a:xfrm>
            <a:off x="6080479" y="3101918"/>
            <a:ext cx="819236" cy="196100"/>
            <a:chOff x="1427369" y="2049234"/>
            <a:chExt cx="1733349" cy="458896"/>
          </a:xfrm>
        </p:grpSpPr>
        <p:sp>
          <p:nvSpPr>
            <p:cNvPr id="1252" name="台形 1251"/>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3" name="台形 1252"/>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4" name="台形 1253"/>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台形 1254"/>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台形 1255"/>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7" name="台形 1256"/>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8" name="台形 1257"/>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9" name="台形 1258"/>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0" name="台形 1259"/>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1" name="台形 1260"/>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2" name="台形 1261"/>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65" name="グループ化 1264"/>
          <p:cNvGrpSpPr/>
          <p:nvPr/>
        </p:nvGrpSpPr>
        <p:grpSpPr>
          <a:xfrm>
            <a:off x="6002115" y="3181416"/>
            <a:ext cx="817053" cy="121366"/>
            <a:chOff x="1259632" y="2388444"/>
            <a:chExt cx="1728731" cy="284010"/>
          </a:xfrm>
        </p:grpSpPr>
        <p:sp>
          <p:nvSpPr>
            <p:cNvPr id="1266" name="台形 1265"/>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台形 1266"/>
            <p:cNvSpPr/>
            <p:nvPr/>
          </p:nvSpPr>
          <p:spPr>
            <a:xfrm>
              <a:off x="1259632" y="26267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8" name="台形 1267"/>
            <p:cNvSpPr/>
            <p:nvPr/>
          </p:nvSpPr>
          <p:spPr>
            <a:xfrm flipV="1">
              <a:off x="1259632" y="259398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9" name="台形 1268"/>
            <p:cNvSpPr/>
            <p:nvPr/>
          </p:nvSpPr>
          <p:spPr>
            <a:xfrm>
              <a:off x="1259632" y="25583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0" name="台形 1269"/>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1" name="台形 1270"/>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2" name="台形 1271"/>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6" name="右矢印 625"/>
          <p:cNvSpPr/>
          <p:nvPr/>
        </p:nvSpPr>
        <p:spPr>
          <a:xfrm>
            <a:off x="3554469" y="1996663"/>
            <a:ext cx="1492851" cy="844634"/>
          </a:xfrm>
          <a:prstGeom prst="rightArrow">
            <a:avLst>
              <a:gd name="adj1" fmla="val 50000"/>
              <a:gd name="adj2" fmla="val 651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05" name="グループ化 1404"/>
          <p:cNvGrpSpPr/>
          <p:nvPr/>
        </p:nvGrpSpPr>
        <p:grpSpPr>
          <a:xfrm>
            <a:off x="6005238" y="3120066"/>
            <a:ext cx="410836" cy="227315"/>
            <a:chOff x="1259632" y="2026400"/>
            <a:chExt cx="1733349" cy="531938"/>
          </a:xfrm>
        </p:grpSpPr>
        <p:sp>
          <p:nvSpPr>
            <p:cNvPr id="1490" name="台形 1489"/>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1" name="台形 1490"/>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2" name="台形 1491"/>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3" name="台形 1492"/>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4" name="台形 1493"/>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5" name="台形 1494"/>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6" name="台形 1495"/>
            <p:cNvSpPr/>
            <p:nvPr/>
          </p:nvSpPr>
          <p:spPr>
            <a:xfrm>
              <a:off x="1260172" y="2304810"/>
              <a:ext cx="1728193" cy="45721"/>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7" name="台形 1496"/>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8" name="台形 1497"/>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9" name="台形 1498"/>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0" name="台形 1499"/>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1" name="台形 1500"/>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6" name="グループ化 1275"/>
          <p:cNvGrpSpPr/>
          <p:nvPr/>
        </p:nvGrpSpPr>
        <p:grpSpPr>
          <a:xfrm>
            <a:off x="5964254" y="3075250"/>
            <a:ext cx="974196" cy="430531"/>
            <a:chOff x="3722169" y="801123"/>
            <a:chExt cx="974196" cy="430531"/>
          </a:xfrm>
        </p:grpSpPr>
        <p:grpSp>
          <p:nvGrpSpPr>
            <p:cNvPr id="1277" name="グループ化 1276"/>
            <p:cNvGrpSpPr/>
            <p:nvPr/>
          </p:nvGrpSpPr>
          <p:grpSpPr>
            <a:xfrm>
              <a:off x="3762898" y="1004339"/>
              <a:ext cx="819236" cy="227315"/>
              <a:chOff x="1259632" y="2026400"/>
              <a:chExt cx="1733349" cy="531938"/>
            </a:xfrm>
          </p:grpSpPr>
          <p:sp>
            <p:nvSpPr>
              <p:cNvPr id="1362" name="台形 1361"/>
              <p:cNvSpPr/>
              <p:nvPr/>
            </p:nvSpPr>
            <p:spPr>
              <a:xfrm>
                <a:off x="1259632" y="2026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3" name="台形 1362"/>
              <p:cNvSpPr/>
              <p:nvPr/>
            </p:nvSpPr>
            <p:spPr>
              <a:xfrm>
                <a:off x="1260171" y="246899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台形 1366"/>
              <p:cNvSpPr/>
              <p:nvPr/>
            </p:nvSpPr>
            <p:spPr>
              <a:xfrm flipV="1">
                <a:off x="1260171" y="25126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8" name="台形 1367"/>
              <p:cNvSpPr/>
              <p:nvPr/>
            </p:nvSpPr>
            <p:spPr>
              <a:xfrm flipV="1">
                <a:off x="1260171" y="242327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9" name="台形 1368"/>
              <p:cNvSpPr/>
              <p:nvPr/>
            </p:nvSpPr>
            <p:spPr>
              <a:xfrm>
                <a:off x="1260171" y="238844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0" name="台形 1369"/>
              <p:cNvSpPr/>
              <p:nvPr/>
            </p:nvSpPr>
            <p:spPr>
              <a:xfrm flipV="1">
                <a:off x="1259632" y="234272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1" name="台形 1370"/>
              <p:cNvSpPr/>
              <p:nvPr/>
            </p:nvSpPr>
            <p:spPr>
              <a:xfrm>
                <a:off x="1260171" y="23048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2" name="台形 1371"/>
              <p:cNvSpPr/>
              <p:nvPr/>
            </p:nvSpPr>
            <p:spPr>
              <a:xfrm flipV="1">
                <a:off x="1264789" y="225909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3" name="台形 1372"/>
              <p:cNvSpPr/>
              <p:nvPr/>
            </p:nvSpPr>
            <p:spPr>
              <a:xfrm>
                <a:off x="1264789" y="221355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4" name="台形 1373"/>
              <p:cNvSpPr/>
              <p:nvPr/>
            </p:nvSpPr>
            <p:spPr>
              <a:xfrm flipV="1">
                <a:off x="1264789" y="216783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5" name="台形 1374"/>
              <p:cNvSpPr/>
              <p:nvPr/>
            </p:nvSpPr>
            <p:spPr>
              <a:xfrm>
                <a:off x="1264789" y="2122118"/>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台形 1375"/>
              <p:cNvSpPr/>
              <p:nvPr/>
            </p:nvSpPr>
            <p:spPr>
              <a:xfrm flipV="1">
                <a:off x="1264789" y="2072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8" name="グループ化 1277"/>
            <p:cNvGrpSpPr/>
            <p:nvPr/>
          </p:nvGrpSpPr>
          <p:grpSpPr>
            <a:xfrm>
              <a:off x="3842176" y="937802"/>
              <a:ext cx="819236" cy="272394"/>
              <a:chOff x="1427369" y="1870702"/>
              <a:chExt cx="1733349" cy="637428"/>
            </a:xfrm>
          </p:grpSpPr>
          <p:sp>
            <p:nvSpPr>
              <p:cNvPr id="1347" name="台形 1346"/>
              <p:cNvSpPr/>
              <p:nvPr/>
            </p:nvSpPr>
            <p:spPr>
              <a:xfrm>
                <a:off x="1427369" y="187070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8" name="台形 1347"/>
              <p:cNvSpPr/>
              <p:nvPr/>
            </p:nvSpPr>
            <p:spPr>
              <a:xfrm>
                <a:off x="1427908" y="230467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9" name="台形 1348"/>
              <p:cNvSpPr/>
              <p:nvPr/>
            </p:nvSpPr>
            <p:spPr>
              <a:xfrm>
                <a:off x="1427369" y="246241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0" name="台形 1349"/>
              <p:cNvSpPr/>
              <p:nvPr/>
            </p:nvSpPr>
            <p:spPr>
              <a:xfrm flipV="1">
                <a:off x="1427369" y="242966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1" name="台形 1350"/>
              <p:cNvSpPr/>
              <p:nvPr/>
            </p:nvSpPr>
            <p:spPr>
              <a:xfrm>
                <a:off x="1427369" y="23940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2" name="台形 1351"/>
              <p:cNvSpPr/>
              <p:nvPr/>
            </p:nvSpPr>
            <p:spPr>
              <a:xfrm flipV="1">
                <a:off x="1427908" y="23482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3" name="台形 1352"/>
              <p:cNvSpPr/>
              <p:nvPr/>
            </p:nvSpPr>
            <p:spPr>
              <a:xfrm flipV="1">
                <a:off x="1427908" y="225895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4" name="台形 1353"/>
              <p:cNvSpPr/>
              <p:nvPr/>
            </p:nvSpPr>
            <p:spPr>
              <a:xfrm>
                <a:off x="1427908" y="222412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5" name="台形 1354"/>
              <p:cNvSpPr/>
              <p:nvPr/>
            </p:nvSpPr>
            <p:spPr>
              <a:xfrm flipV="1">
                <a:off x="1427369" y="2178400"/>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6" name="台形 1355"/>
              <p:cNvSpPr/>
              <p:nvPr/>
            </p:nvSpPr>
            <p:spPr>
              <a:xfrm>
                <a:off x="1427908" y="214048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7" name="台形 1356"/>
              <p:cNvSpPr/>
              <p:nvPr/>
            </p:nvSpPr>
            <p:spPr>
              <a:xfrm flipV="1">
                <a:off x="1432526" y="2094766"/>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8" name="台形 1357"/>
              <p:cNvSpPr/>
              <p:nvPr/>
            </p:nvSpPr>
            <p:spPr>
              <a:xfrm>
                <a:off x="1432526" y="204923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9" name="台形 1358"/>
              <p:cNvSpPr/>
              <p:nvPr/>
            </p:nvSpPr>
            <p:spPr>
              <a:xfrm flipV="1">
                <a:off x="1432526" y="200351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0" name="台形 1359"/>
              <p:cNvSpPr/>
              <p:nvPr/>
            </p:nvSpPr>
            <p:spPr>
              <a:xfrm>
                <a:off x="1432526" y="1957794"/>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1" name="台形 1360"/>
              <p:cNvSpPr/>
              <p:nvPr/>
            </p:nvSpPr>
            <p:spPr>
              <a:xfrm flipV="1">
                <a:off x="1432526" y="1916422"/>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79" name="平行四辺形 1278"/>
            <p:cNvSpPr/>
            <p:nvPr/>
          </p:nvSpPr>
          <p:spPr>
            <a:xfrm>
              <a:off x="4478745" y="1185385"/>
              <a:ext cx="178589" cy="45719"/>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 name="正方形/長方形 1279"/>
            <p:cNvSpPr/>
            <p:nvPr/>
          </p:nvSpPr>
          <p:spPr>
            <a:xfrm>
              <a:off x="3791906" y="1027714"/>
              <a:ext cx="243864" cy="21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1" name="直方体 1280"/>
            <p:cNvSpPr/>
            <p:nvPr/>
          </p:nvSpPr>
          <p:spPr>
            <a:xfrm>
              <a:off x="3722169" y="874953"/>
              <a:ext cx="966881" cy="17762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82" name="グループ化 1281"/>
            <p:cNvGrpSpPr/>
            <p:nvPr/>
          </p:nvGrpSpPr>
          <p:grpSpPr>
            <a:xfrm>
              <a:off x="3735343" y="801123"/>
              <a:ext cx="961022" cy="198342"/>
              <a:chOff x="6384478" y="5513353"/>
              <a:chExt cx="1909136" cy="311079"/>
            </a:xfrm>
          </p:grpSpPr>
          <p:sp>
            <p:nvSpPr>
              <p:cNvPr id="1283" name="正方形/長方形 1282"/>
              <p:cNvSpPr/>
              <p:nvPr/>
            </p:nvSpPr>
            <p:spPr>
              <a:xfrm rot="18957577" flipV="1">
                <a:off x="6384478" y="5641909"/>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4" name="正方形/長方形 1283"/>
              <p:cNvSpPr/>
              <p:nvPr/>
            </p:nvSpPr>
            <p:spPr bwMode="auto">
              <a:xfrm rot="5400000">
                <a:off x="6646172" y="5552772"/>
                <a:ext cx="10915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5" name="正方形/長方形 1284"/>
              <p:cNvSpPr/>
              <p:nvPr/>
            </p:nvSpPr>
            <p:spPr bwMode="auto">
              <a:xfrm rot="8040868">
                <a:off x="6708710" y="5709651"/>
                <a:ext cx="116329" cy="3992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6" name="正方形/長方形 1285"/>
              <p:cNvSpPr/>
              <p:nvPr/>
            </p:nvSpPr>
            <p:spPr bwMode="auto">
              <a:xfrm>
                <a:off x="6701481" y="5592780"/>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87" name="正方形/長方形 1286"/>
              <p:cNvSpPr/>
              <p:nvPr/>
            </p:nvSpPr>
            <p:spPr bwMode="auto">
              <a:xfrm>
                <a:off x="6412374" y="5780247"/>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288" name="グループ化 73"/>
              <p:cNvGrpSpPr>
                <a:grpSpLocks/>
              </p:cNvGrpSpPr>
              <p:nvPr/>
            </p:nvGrpSpPr>
            <p:grpSpPr bwMode="auto">
              <a:xfrm>
                <a:off x="6425290" y="5609519"/>
                <a:ext cx="1745661" cy="165707"/>
                <a:chOff x="920040" y="4616735"/>
                <a:chExt cx="2050960" cy="324269"/>
              </a:xfrm>
            </p:grpSpPr>
            <p:grpSp>
              <p:nvGrpSpPr>
                <p:cNvPr id="1295" name="グループ化 88"/>
                <p:cNvGrpSpPr>
                  <a:grpSpLocks/>
                </p:cNvGrpSpPr>
                <p:nvPr/>
              </p:nvGrpSpPr>
              <p:grpSpPr bwMode="auto">
                <a:xfrm>
                  <a:off x="920040" y="4788554"/>
                  <a:ext cx="1909661" cy="152450"/>
                  <a:chOff x="5533349" y="5070816"/>
                  <a:chExt cx="1909661" cy="152450"/>
                </a:xfrm>
              </p:grpSpPr>
              <p:sp>
                <p:nvSpPr>
                  <p:cNvPr id="1322" name="直方体 1321"/>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3" name="フローチャート : 直接アクセス記憶 1322"/>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4" name="フローチャート : 直接アクセス記憶 1323"/>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5" name="フローチャート : 直接アクセス記憶 1324"/>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6" name="フローチャート : 直接アクセス記憶 1325"/>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7" name="フローチャート : 直接アクセス記憶 1326"/>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8" name="フローチャート : 直接アクセス記憶 1327"/>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9" name="フローチャート : 直接アクセス記憶 1328"/>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0" name="フローチャート : 直接アクセス記憶 1329"/>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1" name="フローチャート : 直接アクセス記憶 1330"/>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2" name="フローチャート : 直接アクセス記憶 1331"/>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3" name="フローチャート : 直接アクセス記憶 1332"/>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4" name="フローチャート : 直接アクセス記憶 1333"/>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5" name="フローチャート : 直接アクセス記憶 1334"/>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6" name="フローチャート : 直接アクセス記憶 1335"/>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7" name="フローチャート : 直接アクセス記憶 1336"/>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8" name="フローチャート : 直接アクセス記憶 1337"/>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9" name="フローチャート : 直接アクセス記憶 1338"/>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0" name="フローチャート : 直接アクセス記憶 1339"/>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1" name="フローチャート : 直接アクセス記憶 1340"/>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2" name="フローチャート : 直接アクセス記憶 1341"/>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3" name="フローチャート : 直接アクセス記憶 1342"/>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4" name="フローチャート : 直接アクセス記憶 1343"/>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5" name="フローチャート : 直接アクセス記憶 1344"/>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6" name="正方形/長方形 1345"/>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296" name="グループ化 89"/>
                <p:cNvGrpSpPr>
                  <a:grpSpLocks/>
                </p:cNvGrpSpPr>
                <p:nvPr/>
              </p:nvGrpSpPr>
              <p:grpSpPr bwMode="auto">
                <a:xfrm>
                  <a:off x="1104543" y="4616735"/>
                  <a:ext cx="1866457" cy="153418"/>
                  <a:chOff x="5575944" y="5070012"/>
                  <a:chExt cx="1866457" cy="153418"/>
                </a:xfrm>
              </p:grpSpPr>
              <p:sp>
                <p:nvSpPr>
                  <p:cNvPr id="1297" name="直方体 1296"/>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8" name="フローチャート : 直接アクセス記憶 1297"/>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9" name="フローチャート : 直接アクセス記憶 1298"/>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0" name="フローチャート : 直接アクセス記憶 1299"/>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1" name="フローチャート : 直接アクセス記憶 1300"/>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2" name="フローチャート : 直接アクセス記憶 1301"/>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3" name="フローチャート : 直接アクセス記憶 1302"/>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4" name="フローチャート : 直接アクセス記憶 1303"/>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5" name="フローチャート : 直接アクセス記憶 1304"/>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6" name="フローチャート : 直接アクセス記憶 1305"/>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7" name="フローチャート : 直接アクセス記憶 1306"/>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8" name="フローチャート : 直接アクセス記憶 1307"/>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9" name="フローチャート : 直接アクセス記憶 1308"/>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0" name="フローチャート : 直接アクセス記憶 1309"/>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1" name="フローチャート : 直接アクセス記憶 1310"/>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2" name="フローチャート : 直接アクセス記憶 1311"/>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3" name="フローチャート : 直接アクセス記憶 1312"/>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4" name="フローチャート : 直接アクセス記憶 1313"/>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5" name="フローチャート : 直接アクセス記憶 1314"/>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6" name="フローチャート : 直接アクセス記憶 1315"/>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7" name="フローチャート : 直接アクセス記憶 1316"/>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8" name="フローチャート : 直接アクセス記憶 1317"/>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9" name="フローチャート : 直接アクセス記憶 1318"/>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0" name="フローチャート : 直接アクセス記憶 1319"/>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1" name="正方形/長方形 1320"/>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289" name="正方形/長方形 1288"/>
              <p:cNvSpPr/>
              <p:nvPr/>
            </p:nvSpPr>
            <p:spPr bwMode="auto">
              <a:xfrm rot="5400000">
                <a:off x="6357882"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0" name="正方形/長方形 1289"/>
              <p:cNvSpPr/>
              <p:nvPr/>
            </p:nvSpPr>
            <p:spPr bwMode="auto">
              <a:xfrm>
                <a:off x="6677226" y="5513353"/>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1" name="正方形/長方形 1290"/>
              <p:cNvSpPr/>
              <p:nvPr/>
            </p:nvSpPr>
            <p:spPr bwMode="auto">
              <a:xfrm>
                <a:off x="6415127" y="5714131"/>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2" name="正方形/長方形 1291"/>
              <p:cNvSpPr/>
              <p:nvPr/>
            </p:nvSpPr>
            <p:spPr bwMode="auto">
              <a:xfrm rot="5400000">
                <a:off x="8173288" y="5565293"/>
                <a:ext cx="13181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93" name="正方形/長方形 1292"/>
              <p:cNvSpPr/>
              <p:nvPr/>
            </p:nvSpPr>
            <p:spPr>
              <a:xfrm rot="19123846" flipV="1">
                <a:off x="7915641" y="5676808"/>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4" name="正方形/長方形 1293"/>
              <p:cNvSpPr/>
              <p:nvPr/>
            </p:nvSpPr>
            <p:spPr bwMode="auto">
              <a:xfrm rot="5400000">
                <a:off x="7915899"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grpSp>
        <p:nvGrpSpPr>
          <p:cNvPr id="12" name="グループ化 11"/>
          <p:cNvGrpSpPr/>
          <p:nvPr/>
        </p:nvGrpSpPr>
        <p:grpSpPr>
          <a:xfrm>
            <a:off x="6063232" y="2974406"/>
            <a:ext cx="711549" cy="254593"/>
            <a:chOff x="4009281" y="3673484"/>
            <a:chExt cx="711549" cy="254593"/>
          </a:xfrm>
        </p:grpSpPr>
        <p:sp>
          <p:nvSpPr>
            <p:cNvPr id="1398" name="直方体 1397"/>
            <p:cNvSpPr/>
            <p:nvPr/>
          </p:nvSpPr>
          <p:spPr>
            <a:xfrm>
              <a:off x="4032302" y="3703078"/>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9" name="直方体 1398"/>
            <p:cNvSpPr/>
            <p:nvPr/>
          </p:nvSpPr>
          <p:spPr>
            <a:xfrm>
              <a:off x="4009281" y="3673484"/>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7" name="テキスト ボックス 1396"/>
            <p:cNvSpPr txBox="1"/>
            <p:nvPr/>
          </p:nvSpPr>
          <p:spPr>
            <a:xfrm>
              <a:off x="4111348" y="3728022"/>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11" name="グループ化 10"/>
          <p:cNvGrpSpPr/>
          <p:nvPr/>
        </p:nvGrpSpPr>
        <p:grpSpPr>
          <a:xfrm>
            <a:off x="6054526" y="2800275"/>
            <a:ext cx="711549" cy="256956"/>
            <a:chOff x="4000320" y="3496261"/>
            <a:chExt cx="711549" cy="256956"/>
          </a:xfrm>
        </p:grpSpPr>
        <p:grpSp>
          <p:nvGrpSpPr>
            <p:cNvPr id="10" name="グループ化 9"/>
            <p:cNvGrpSpPr/>
            <p:nvPr/>
          </p:nvGrpSpPr>
          <p:grpSpPr>
            <a:xfrm>
              <a:off x="4000320" y="3496261"/>
              <a:ext cx="711549" cy="237490"/>
              <a:chOff x="4000320" y="3496261"/>
              <a:chExt cx="711549" cy="237490"/>
            </a:xfrm>
          </p:grpSpPr>
          <p:sp>
            <p:nvSpPr>
              <p:cNvPr id="1400" name="直方体 1399"/>
              <p:cNvSpPr/>
              <p:nvPr/>
            </p:nvSpPr>
            <p:spPr>
              <a:xfrm>
                <a:off x="4032302" y="3521367"/>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1" name="直方体 1400"/>
              <p:cNvSpPr/>
              <p:nvPr/>
            </p:nvSpPr>
            <p:spPr>
              <a:xfrm>
                <a:off x="4000320" y="3496261"/>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96" name="テキスト ボックス 1395"/>
            <p:cNvSpPr txBox="1"/>
            <p:nvPr/>
          </p:nvSpPr>
          <p:spPr>
            <a:xfrm>
              <a:off x="4111348" y="3553162"/>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9" name="グループ化 8"/>
          <p:cNvGrpSpPr/>
          <p:nvPr/>
        </p:nvGrpSpPr>
        <p:grpSpPr>
          <a:xfrm>
            <a:off x="6055583" y="2626102"/>
            <a:ext cx="711549" cy="262542"/>
            <a:chOff x="4002524" y="3316000"/>
            <a:chExt cx="711549" cy="262542"/>
          </a:xfrm>
        </p:grpSpPr>
        <p:sp>
          <p:nvSpPr>
            <p:cNvPr id="1402" name="直方体 1401"/>
            <p:cNvSpPr/>
            <p:nvPr/>
          </p:nvSpPr>
          <p:spPr>
            <a:xfrm>
              <a:off x="4025805" y="3343892"/>
              <a:ext cx="665349" cy="21238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3" name="直方体 1402"/>
            <p:cNvSpPr/>
            <p:nvPr/>
          </p:nvSpPr>
          <p:spPr>
            <a:xfrm>
              <a:off x="4002524" y="3316000"/>
              <a:ext cx="711549" cy="88891"/>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5" name="テキスト ボックス 1394"/>
            <p:cNvSpPr txBox="1"/>
            <p:nvPr/>
          </p:nvSpPr>
          <p:spPr>
            <a:xfrm>
              <a:off x="4111348" y="3378487"/>
              <a:ext cx="496196" cy="200055"/>
            </a:xfrm>
            <a:prstGeom prst="rect">
              <a:avLst/>
            </a:prstGeom>
            <a:noFill/>
          </p:spPr>
          <p:txBody>
            <a:bodyPr wrap="square" rtlCol="0">
              <a:spAutoFit/>
            </a:bodyPr>
            <a:lstStyle/>
            <a:p>
              <a:r>
                <a:rPr kumimoji="1" lang="en-US" altLang="ja-JP" sz="7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700" i="1" dirty="0">
                <a:solidFill>
                  <a:srgbClr val="FF0000"/>
                </a:solidFill>
                <a:latin typeface="Nyala" panose="02000504070300020003" pitchFamily="2" charset="0"/>
                <a:cs typeface="Verdana" panose="020B0604030504040204" pitchFamily="34" charset="0"/>
              </a:endParaRPr>
            </a:p>
          </p:txBody>
        </p:sp>
      </p:grpSp>
      <p:grpSp>
        <p:nvGrpSpPr>
          <p:cNvPr id="921" name="グループ化 920"/>
          <p:cNvGrpSpPr/>
          <p:nvPr/>
        </p:nvGrpSpPr>
        <p:grpSpPr>
          <a:xfrm>
            <a:off x="6818738" y="2445989"/>
            <a:ext cx="1056778" cy="1041419"/>
            <a:chOff x="4427984" y="2142381"/>
            <a:chExt cx="1056778" cy="1041419"/>
          </a:xfrm>
        </p:grpSpPr>
        <p:sp>
          <p:nvSpPr>
            <p:cNvPr id="922" name="正方形/長方形 921"/>
            <p:cNvSpPr/>
            <p:nvPr/>
          </p:nvSpPr>
          <p:spPr bwMode="auto">
            <a:xfrm rot="8040868">
              <a:off x="5394927" y="2302352"/>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3" name="正方形/長方形 922"/>
            <p:cNvSpPr/>
            <p:nvPr/>
          </p:nvSpPr>
          <p:spPr bwMode="auto">
            <a:xfrm rot="8040868">
              <a:off x="5387299" y="2591332"/>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4" name="正方形/長方形 923"/>
            <p:cNvSpPr/>
            <p:nvPr/>
          </p:nvSpPr>
          <p:spPr bwMode="auto">
            <a:xfrm rot="5400000">
              <a:off x="4303009" y="261709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5" name="正方形/長方形 924"/>
            <p:cNvSpPr/>
            <p:nvPr/>
          </p:nvSpPr>
          <p:spPr>
            <a:xfrm rot="8040868">
              <a:off x="4411241" y="2963770"/>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6" name="正方形/長方形 925"/>
            <p:cNvSpPr/>
            <p:nvPr/>
          </p:nvSpPr>
          <p:spPr bwMode="auto">
            <a:xfrm rot="5400000">
              <a:off x="4223455" y="251948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7" name="正方形/長方形 926"/>
            <p:cNvSpPr/>
            <p:nvPr/>
          </p:nvSpPr>
          <p:spPr bwMode="auto">
            <a:xfrm rot="8040868">
              <a:off x="4415631" y="2973682"/>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8" name="正方形/長方形 927"/>
            <p:cNvSpPr/>
            <p:nvPr/>
          </p:nvSpPr>
          <p:spPr bwMode="auto">
            <a:xfrm rot="8040868">
              <a:off x="4582540" y="230331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29" name="グループ化 54"/>
            <p:cNvGrpSpPr>
              <a:grpSpLocks/>
            </p:cNvGrpSpPr>
            <p:nvPr/>
          </p:nvGrpSpPr>
          <p:grpSpPr bwMode="auto">
            <a:xfrm>
              <a:off x="5259003" y="2952852"/>
              <a:ext cx="138625" cy="121940"/>
              <a:chOff x="3910231" y="5138394"/>
              <a:chExt cx="301729" cy="315214"/>
            </a:xfrm>
          </p:grpSpPr>
          <p:sp>
            <p:nvSpPr>
              <p:cNvPr id="1068" name="フローチャート : 結合子 1067"/>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9" name="フローチャート : 結合子 1068"/>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0" name="フローチャート : 結合子 1069"/>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1" name="フローチャート: 手作業 1070"/>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30" name="グループ化 56"/>
            <p:cNvGrpSpPr>
              <a:grpSpLocks/>
            </p:cNvGrpSpPr>
            <p:nvPr/>
          </p:nvGrpSpPr>
          <p:grpSpPr bwMode="auto">
            <a:xfrm>
              <a:off x="4471761" y="3060012"/>
              <a:ext cx="138625" cy="123788"/>
              <a:chOff x="999802" y="4983409"/>
              <a:chExt cx="301729" cy="319103"/>
            </a:xfrm>
          </p:grpSpPr>
          <p:grpSp>
            <p:nvGrpSpPr>
              <p:cNvPr id="1063" name="グループ化 149"/>
              <p:cNvGrpSpPr>
                <a:grpSpLocks/>
              </p:cNvGrpSpPr>
              <p:nvPr/>
            </p:nvGrpSpPr>
            <p:grpSpPr bwMode="auto">
              <a:xfrm>
                <a:off x="999802" y="4988192"/>
                <a:ext cx="301729" cy="314320"/>
                <a:chOff x="2792769" y="4986888"/>
                <a:chExt cx="301729" cy="314320"/>
              </a:xfrm>
            </p:grpSpPr>
            <p:sp>
              <p:nvSpPr>
                <p:cNvPr id="1065" name="フローチャート : 結合子 1064"/>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6" name="フローチャート : 結合子 1065"/>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7" name="フローチャート : 結合子 1066"/>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064" name="フローチャート: 手作業 1063"/>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31" name="正方形/長方形 930"/>
            <p:cNvSpPr/>
            <p:nvPr/>
          </p:nvSpPr>
          <p:spPr bwMode="auto">
            <a:xfrm>
              <a:off x="4492919" y="3000890"/>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2" name="正方形/長方形 931"/>
            <p:cNvSpPr/>
            <p:nvPr/>
          </p:nvSpPr>
          <p:spPr bwMode="auto">
            <a:xfrm>
              <a:off x="4446954" y="3047695"/>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3" name="正方形/長方形 932"/>
            <p:cNvSpPr/>
            <p:nvPr/>
          </p:nvSpPr>
          <p:spPr bwMode="auto">
            <a:xfrm rot="5400000">
              <a:off x="4373898" y="299031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4" name="平行四辺形 933"/>
            <p:cNvSpPr/>
            <p:nvPr/>
          </p:nvSpPr>
          <p:spPr bwMode="auto">
            <a:xfrm>
              <a:off x="5145914" y="299965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5" name="平行四辺形 934"/>
            <p:cNvSpPr/>
            <p:nvPr/>
          </p:nvSpPr>
          <p:spPr bwMode="auto">
            <a:xfrm>
              <a:off x="4466654" y="3002737"/>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6" name="平行四辺形 935"/>
            <p:cNvSpPr/>
            <p:nvPr/>
          </p:nvSpPr>
          <p:spPr bwMode="auto">
            <a:xfrm>
              <a:off x="5248059" y="2906663"/>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7" name="正方形/長方形 936"/>
            <p:cNvSpPr/>
            <p:nvPr/>
          </p:nvSpPr>
          <p:spPr bwMode="auto">
            <a:xfrm rot="8040868" flipV="1">
              <a:off x="5225638" y="2962289"/>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8" name="正方形/長方形 937"/>
            <p:cNvSpPr/>
            <p:nvPr/>
          </p:nvSpPr>
          <p:spPr bwMode="auto">
            <a:xfrm>
              <a:off x="4590686" y="279519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9" name="正方形/長方形 938"/>
            <p:cNvSpPr/>
            <p:nvPr/>
          </p:nvSpPr>
          <p:spPr bwMode="auto">
            <a:xfrm>
              <a:off x="4590686" y="221320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40" name="グループ化 72"/>
            <p:cNvGrpSpPr>
              <a:grpSpLocks/>
            </p:cNvGrpSpPr>
            <p:nvPr/>
          </p:nvGrpSpPr>
          <p:grpSpPr bwMode="auto">
            <a:xfrm>
              <a:off x="5145914" y="3061860"/>
              <a:ext cx="138625" cy="121940"/>
              <a:chOff x="2792769" y="4985994"/>
              <a:chExt cx="301729" cy="315214"/>
            </a:xfrm>
          </p:grpSpPr>
          <p:grpSp>
            <p:nvGrpSpPr>
              <p:cNvPr id="1058" name="グループ化 140"/>
              <p:cNvGrpSpPr>
                <a:grpSpLocks/>
              </p:cNvGrpSpPr>
              <p:nvPr/>
            </p:nvGrpSpPr>
            <p:grpSpPr bwMode="auto">
              <a:xfrm>
                <a:off x="2792769" y="4986888"/>
                <a:ext cx="301729" cy="314320"/>
                <a:chOff x="2792769" y="4986888"/>
                <a:chExt cx="301729" cy="314320"/>
              </a:xfrm>
            </p:grpSpPr>
            <p:sp>
              <p:nvSpPr>
                <p:cNvPr id="1060" name="フローチャート : 結合子 1059"/>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1" name="フローチャート : 結合子 1060"/>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2" name="フローチャート : 結合子 1061"/>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059" name="フローチャート: 手作業 1058"/>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41" name="グループ化 73"/>
            <p:cNvGrpSpPr>
              <a:grpSpLocks/>
            </p:cNvGrpSpPr>
            <p:nvPr/>
          </p:nvGrpSpPr>
          <p:grpSpPr bwMode="auto">
            <a:xfrm>
              <a:off x="4454980" y="2922059"/>
              <a:ext cx="922948" cy="125635"/>
              <a:chOff x="962635" y="4616735"/>
              <a:chExt cx="2008365" cy="324433"/>
            </a:xfrm>
          </p:grpSpPr>
          <p:grpSp>
            <p:nvGrpSpPr>
              <p:cNvPr id="1006" name="グループ化 88"/>
              <p:cNvGrpSpPr>
                <a:grpSpLocks/>
              </p:cNvGrpSpPr>
              <p:nvPr/>
            </p:nvGrpSpPr>
            <p:grpSpPr bwMode="auto">
              <a:xfrm>
                <a:off x="962635" y="4787750"/>
                <a:ext cx="1866457" cy="153418"/>
                <a:chOff x="5575944" y="5070012"/>
                <a:chExt cx="1866457" cy="153418"/>
              </a:xfrm>
            </p:grpSpPr>
            <p:sp>
              <p:nvSpPr>
                <p:cNvPr id="1033" name="直方体 1032"/>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4" name="フローチャート : 直接アクセス記憶 1033"/>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5" name="フローチャート : 直接アクセス記憶 1034"/>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6" name="フローチャート : 直接アクセス記憶 1035"/>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7" name="フローチャート : 直接アクセス記憶 1036"/>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8" name="フローチャート : 直接アクセス記憶 1037"/>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9" name="フローチャート : 直接アクセス記憶 1038"/>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0" name="フローチャート : 直接アクセス記憶 1039"/>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1" name="フローチャート : 直接アクセス記憶 1040"/>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2" name="フローチャート : 直接アクセス記憶 1041"/>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3" name="フローチャート : 直接アクセス記憶 1042"/>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4" name="フローチャート : 直接アクセス記憶 1043"/>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5" name="フローチャート : 直接アクセス記憶 1044"/>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6" name="フローチャート : 直接アクセス記憶 1045"/>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7" name="フローチャート : 直接アクセス記憶 1046"/>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8" name="フローチャート : 直接アクセス記憶 1047"/>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49" name="フローチャート : 直接アクセス記憶 1048"/>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0" name="フローチャート : 直接アクセス記憶 1049"/>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1" name="フローチャート : 直接アクセス記憶 1050"/>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2" name="フローチャート : 直接アクセス記憶 1051"/>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3" name="フローチャート : 直接アクセス記憶 1052"/>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4" name="フローチャート : 直接アクセス記憶 1053"/>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5" name="フローチャート : 直接アクセス記憶 1054"/>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6" name="フローチャート : 直接アクセス記憶 1055"/>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57" name="正方形/長方形 1056"/>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07" name="グループ化 89"/>
              <p:cNvGrpSpPr>
                <a:grpSpLocks/>
              </p:cNvGrpSpPr>
              <p:nvPr/>
            </p:nvGrpSpPr>
            <p:grpSpPr bwMode="auto">
              <a:xfrm>
                <a:off x="1104543" y="4616735"/>
                <a:ext cx="1866457" cy="153418"/>
                <a:chOff x="5575944" y="5070012"/>
                <a:chExt cx="1866457" cy="153418"/>
              </a:xfrm>
            </p:grpSpPr>
            <p:sp>
              <p:nvSpPr>
                <p:cNvPr id="1008" name="直方体 1007"/>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9" name="フローチャート : 直接アクセス記憶 1008"/>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0" name="フローチャート : 直接アクセス記憶 1009"/>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1" name="フローチャート : 直接アクセス記憶 1010"/>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2" name="フローチャート : 直接アクセス記憶 1011"/>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3" name="フローチャート : 直接アクセス記憶 1012"/>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4" name="フローチャート : 直接アクセス記憶 1013"/>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5" name="フローチャート : 直接アクセス記憶 1014"/>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6" name="フローチャート : 直接アクセス記憶 1015"/>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7" name="フローチャート : 直接アクセス記憶 1016"/>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8" name="フローチャート : 直接アクセス記憶 1017"/>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19" name="フローチャート : 直接アクセス記憶 1018"/>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0" name="フローチャート : 直接アクセス記憶 1019"/>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1" name="フローチャート : 直接アクセス記憶 1020"/>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2" name="フローチャート : 直接アクセス記憶 1021"/>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3" name="フローチャート : 直接アクセス記憶 1022"/>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4" name="フローチャート : 直接アクセス記憶 1023"/>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5" name="フローチャート : 直接アクセス記憶 1024"/>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6" name="フローチャート : 直接アクセス記憶 1025"/>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7" name="フローチャート : 直接アクセス記憶 1026"/>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8" name="フローチャート : 直接アクセス記憶 1027"/>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29" name="フローチャート : 直接アクセス記憶 1028"/>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0" name="フローチャート : 直接アクセス記憶 1029"/>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1" name="フローチャート : 直接アクセス記憶 1030"/>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32" name="正方形/長方形 1031"/>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942" name="正方形/長方形 941"/>
            <p:cNvSpPr/>
            <p:nvPr/>
          </p:nvSpPr>
          <p:spPr bwMode="auto">
            <a:xfrm rot="5400000">
              <a:off x="5200174" y="298944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3" name="正方形/長方形 942"/>
            <p:cNvSpPr/>
            <p:nvPr/>
          </p:nvSpPr>
          <p:spPr bwMode="auto">
            <a:xfrm>
              <a:off x="4437470" y="235115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944" name="グループ化 73"/>
            <p:cNvGrpSpPr>
              <a:grpSpLocks/>
            </p:cNvGrpSpPr>
            <p:nvPr/>
          </p:nvGrpSpPr>
          <p:grpSpPr bwMode="auto">
            <a:xfrm>
              <a:off x="4472491" y="2225522"/>
              <a:ext cx="925137" cy="121940"/>
              <a:chOff x="920040" y="4616735"/>
              <a:chExt cx="2050960" cy="324269"/>
            </a:xfrm>
          </p:grpSpPr>
          <p:grpSp>
            <p:nvGrpSpPr>
              <p:cNvPr id="954" name="グループ化 88"/>
              <p:cNvGrpSpPr>
                <a:grpSpLocks/>
              </p:cNvGrpSpPr>
              <p:nvPr/>
            </p:nvGrpSpPr>
            <p:grpSpPr bwMode="auto">
              <a:xfrm>
                <a:off x="920040" y="4788554"/>
                <a:ext cx="1909661" cy="152450"/>
                <a:chOff x="5533349" y="5070816"/>
                <a:chExt cx="1909661" cy="152450"/>
              </a:xfrm>
            </p:grpSpPr>
            <p:sp>
              <p:nvSpPr>
                <p:cNvPr id="981" name="直方体 980"/>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2" name="フローチャート : 直接アクセス記憶 98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3" name="フローチャート : 直接アクセス記憶 98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4" name="フローチャート : 直接アクセス記憶 98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5" name="フローチャート : 直接アクセス記憶 98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6" name="フローチャート : 直接アクセス記憶 98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7" name="フローチャート : 直接アクセス記憶 98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8" name="フローチャート : 直接アクセス記憶 98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9" name="フローチャート : 直接アクセス記憶 98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0" name="フローチャート : 直接アクセス記憶 98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1" name="フローチャート : 直接アクセス記憶 99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2" name="フローチャート : 直接アクセス記憶 99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3" name="フローチャート : 直接アクセス記憶 99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4" name="フローチャート : 直接アクセス記憶 99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5" name="フローチャート : 直接アクセス記憶 99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6" name="フローチャート : 直接アクセス記憶 99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7" name="フローチャート : 直接アクセス記憶 99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8" name="フローチャート : 直接アクセス記憶 99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9" name="フローチャート : 直接アクセス記憶 99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0" name="フローチャート : 直接アクセス記憶 99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1" name="フローチャート : 直接アクセス記憶 100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2" name="フローチャート : 直接アクセス記憶 100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3" name="フローチャート : 直接アクセス記憶 100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4" name="フローチャート : 直接アクセス記憶 100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05" name="正方形/長方形 1004"/>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55" name="グループ化 89"/>
              <p:cNvGrpSpPr>
                <a:grpSpLocks/>
              </p:cNvGrpSpPr>
              <p:nvPr/>
            </p:nvGrpSpPr>
            <p:grpSpPr bwMode="auto">
              <a:xfrm>
                <a:off x="1104543" y="4616735"/>
                <a:ext cx="1866457" cy="153418"/>
                <a:chOff x="5575944" y="5070012"/>
                <a:chExt cx="1866457" cy="153418"/>
              </a:xfrm>
            </p:grpSpPr>
            <p:sp>
              <p:nvSpPr>
                <p:cNvPr id="956" name="直方体 955"/>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7" name="フローチャート : 直接アクセス記憶 95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8" name="フローチャート : 直接アクセス記憶 95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9" name="フローチャート : 直接アクセス記憶 95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0" name="フローチャート : 直接アクセス記憶 95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1" name="フローチャート : 直接アクセス記憶 96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2" name="フローチャート : 直接アクセス記憶 96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3" name="フローチャート : 直接アクセス記憶 96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4" name="フローチャート : 直接アクセス記憶 96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5" name="フローチャート : 直接アクセス記憶 96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6" name="フローチャート : 直接アクセス記憶 96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7" name="フローチャート : 直接アクセス記憶 96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8" name="フローチャート : 直接アクセス記憶 96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9" name="フローチャート : 直接アクセス記憶 96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0" name="フローチャート : 直接アクセス記憶 96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1" name="フローチャート : 直接アクセス記憶 97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2" name="フローチャート : 直接アクセス記憶 97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3" name="フローチャート : 直接アクセス記憶 97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4" name="フローチャート : 直接アクセス記憶 97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5" name="フローチャート : 直接アクセス記憶 97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6" name="フローチャート : 直接アクセス記憶 97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7" name="フローチャート : 直接アクセス記憶 97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8" name="フローチャート : 直接アクセス記憶 97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9" name="フローチャート : 直接アクセス記憶 97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0" name="正方形/長方形 979"/>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945" name="正方形/長方形 944"/>
            <p:cNvSpPr/>
            <p:nvPr/>
          </p:nvSpPr>
          <p:spPr bwMode="auto">
            <a:xfrm rot="8040868">
              <a:off x="5232819" y="228053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6" name="正方形/長方形 945"/>
            <p:cNvSpPr/>
            <p:nvPr/>
          </p:nvSpPr>
          <p:spPr bwMode="auto">
            <a:xfrm rot="8040868">
              <a:off x="4416394" y="2278684"/>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7" name="正方形/長方形 946"/>
            <p:cNvSpPr/>
            <p:nvPr/>
          </p:nvSpPr>
          <p:spPr bwMode="auto">
            <a:xfrm rot="5400000">
              <a:off x="5031069" y="252200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8" name="正方形/長方形 947"/>
            <p:cNvSpPr/>
            <p:nvPr/>
          </p:nvSpPr>
          <p:spPr bwMode="auto">
            <a:xfrm>
              <a:off x="4606008" y="214238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9" name="正方形/長方形 948"/>
            <p:cNvSpPr/>
            <p:nvPr/>
          </p:nvSpPr>
          <p:spPr bwMode="auto">
            <a:xfrm>
              <a:off x="4438929" y="230250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0" name="正方形/長方形 949"/>
            <p:cNvSpPr/>
            <p:nvPr/>
          </p:nvSpPr>
          <p:spPr bwMode="auto">
            <a:xfrm rot="5400000">
              <a:off x="4057769" y="2670371"/>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1" name="正方形/長方形 950"/>
            <p:cNvSpPr/>
            <p:nvPr/>
          </p:nvSpPr>
          <p:spPr bwMode="auto">
            <a:xfrm>
              <a:off x="4446954" y="29325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2" name="正方形/長方形 951"/>
            <p:cNvSpPr/>
            <p:nvPr/>
          </p:nvSpPr>
          <p:spPr bwMode="auto">
            <a:xfrm>
              <a:off x="4429645" y="2928351"/>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3" name="正方形/長方形 952"/>
            <p:cNvSpPr/>
            <p:nvPr/>
          </p:nvSpPr>
          <p:spPr bwMode="auto">
            <a:xfrm rot="5400000">
              <a:off x="4882277" y="2670314"/>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0" name="グループ化 99"/>
          <p:cNvGrpSpPr/>
          <p:nvPr/>
        </p:nvGrpSpPr>
        <p:grpSpPr>
          <a:xfrm>
            <a:off x="7795656" y="4365104"/>
            <a:ext cx="970189" cy="1347467"/>
            <a:chOff x="6818014" y="3319932"/>
            <a:chExt cx="1444318" cy="2013150"/>
          </a:xfrm>
        </p:grpSpPr>
        <p:grpSp>
          <p:nvGrpSpPr>
            <p:cNvPr id="101" name="グループ化 100"/>
            <p:cNvGrpSpPr/>
            <p:nvPr/>
          </p:nvGrpSpPr>
          <p:grpSpPr>
            <a:xfrm>
              <a:off x="6890163" y="4495705"/>
              <a:ext cx="1243678" cy="837377"/>
              <a:chOff x="6058710" y="4514911"/>
              <a:chExt cx="1243678" cy="837377"/>
            </a:xfrm>
          </p:grpSpPr>
          <p:sp>
            <p:nvSpPr>
              <p:cNvPr id="133" name="Freeform 1180"/>
              <p:cNvSpPr>
                <a:spLocks/>
              </p:cNvSpPr>
              <p:nvPr/>
            </p:nvSpPr>
            <p:spPr bwMode="auto">
              <a:xfrm>
                <a:off x="6058710" y="4514911"/>
                <a:ext cx="1243678" cy="837377"/>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34" name="Freeform 1181"/>
              <p:cNvSpPr>
                <a:spLocks/>
              </p:cNvSpPr>
              <p:nvPr/>
            </p:nvSpPr>
            <p:spPr bwMode="auto">
              <a:xfrm>
                <a:off x="6751181" y="4580210"/>
                <a:ext cx="121875" cy="349548"/>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35" name="Freeform 1182"/>
              <p:cNvSpPr>
                <a:spLocks/>
              </p:cNvSpPr>
              <p:nvPr/>
            </p:nvSpPr>
            <p:spPr bwMode="auto">
              <a:xfrm>
                <a:off x="6607147" y="4641669"/>
                <a:ext cx="144034" cy="27272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1183"/>
              <p:cNvSpPr>
                <a:spLocks/>
              </p:cNvSpPr>
              <p:nvPr/>
            </p:nvSpPr>
            <p:spPr bwMode="auto">
              <a:xfrm>
                <a:off x="6795500" y="4599417"/>
                <a:ext cx="171733" cy="330341"/>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1184"/>
              <p:cNvSpPr>
                <a:spLocks/>
              </p:cNvSpPr>
              <p:nvPr/>
            </p:nvSpPr>
            <p:spPr bwMode="auto">
              <a:xfrm>
                <a:off x="6548981" y="5210163"/>
                <a:ext cx="77557" cy="142125"/>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3" name="Line 1185"/>
              <p:cNvSpPr>
                <a:spLocks noChangeShapeType="1"/>
              </p:cNvSpPr>
              <p:nvPr/>
            </p:nvSpPr>
            <p:spPr bwMode="auto">
              <a:xfrm>
                <a:off x="6429875" y="4745382"/>
                <a:ext cx="94176" cy="11139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 name="Line 1186"/>
              <p:cNvSpPr>
                <a:spLocks noChangeShapeType="1"/>
              </p:cNvSpPr>
              <p:nvPr/>
            </p:nvSpPr>
            <p:spPr bwMode="auto">
              <a:xfrm>
                <a:off x="6316310" y="478763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 name="Freeform 1188"/>
              <p:cNvSpPr>
                <a:spLocks/>
              </p:cNvSpPr>
              <p:nvPr/>
            </p:nvSpPr>
            <p:spPr bwMode="auto">
              <a:xfrm>
                <a:off x="6224903" y="4787634"/>
                <a:ext cx="96945" cy="184377"/>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2" name="グループ化 101"/>
            <p:cNvGrpSpPr/>
            <p:nvPr/>
          </p:nvGrpSpPr>
          <p:grpSpPr>
            <a:xfrm>
              <a:off x="7098174" y="3512883"/>
              <a:ext cx="1164158" cy="1158781"/>
              <a:chOff x="10721363" y="466040"/>
              <a:chExt cx="745774" cy="669672"/>
            </a:xfrm>
          </p:grpSpPr>
          <p:sp>
            <p:nvSpPr>
              <p:cNvPr id="124" name="月 123"/>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5" name="グループ化 124"/>
              <p:cNvGrpSpPr/>
              <p:nvPr/>
            </p:nvGrpSpPr>
            <p:grpSpPr>
              <a:xfrm>
                <a:off x="10721363" y="466040"/>
                <a:ext cx="659498" cy="669672"/>
                <a:chOff x="10721363" y="466040"/>
                <a:chExt cx="659498" cy="669672"/>
              </a:xfrm>
            </p:grpSpPr>
            <p:sp>
              <p:nvSpPr>
                <p:cNvPr id="127"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28" name="Freeform 697"/>
                <p:cNvSpPr>
                  <a:spLocks/>
                </p:cNvSpPr>
                <p:nvPr/>
              </p:nvSpPr>
              <p:spPr bwMode="auto">
                <a:xfrm>
                  <a:off x="10742015"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29"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26"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03" name="グループ化 102"/>
            <p:cNvGrpSpPr/>
            <p:nvPr/>
          </p:nvGrpSpPr>
          <p:grpSpPr>
            <a:xfrm>
              <a:off x="6972755" y="3319932"/>
              <a:ext cx="1201112" cy="802512"/>
              <a:chOff x="1522292" y="807513"/>
              <a:chExt cx="1201112" cy="802512"/>
            </a:xfrm>
          </p:grpSpPr>
          <p:sp>
            <p:nvSpPr>
              <p:cNvPr id="120" name="Freeform 371"/>
              <p:cNvSpPr>
                <a:spLocks/>
              </p:cNvSpPr>
              <p:nvPr/>
            </p:nvSpPr>
            <p:spPr bwMode="auto">
              <a:xfrm rot="245351">
                <a:off x="1571633" y="807513"/>
                <a:ext cx="1101043" cy="65739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Freeform 370"/>
              <p:cNvSpPr>
                <a:spLocks/>
              </p:cNvSpPr>
              <p:nvPr/>
            </p:nvSpPr>
            <p:spPr bwMode="auto">
              <a:xfrm rot="245351">
                <a:off x="2616852" y="1067587"/>
                <a:ext cx="106552" cy="54243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Freeform 372"/>
              <p:cNvSpPr>
                <a:spLocks/>
              </p:cNvSpPr>
              <p:nvPr/>
            </p:nvSpPr>
            <p:spPr bwMode="auto">
              <a:xfrm rot="245351">
                <a:off x="1522292" y="1233013"/>
                <a:ext cx="1136562" cy="24068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テキスト ボックス 122"/>
              <p:cNvSpPr txBox="1"/>
              <p:nvPr/>
            </p:nvSpPr>
            <p:spPr>
              <a:xfrm rot="168749">
                <a:off x="1632397" y="871257"/>
                <a:ext cx="920463" cy="405509"/>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i="1" dirty="0">
                  <a:solidFill>
                    <a:srgbClr val="FF0000"/>
                  </a:solidFill>
                  <a:latin typeface="Nyala" panose="02000504070300020003" pitchFamily="2" charset="0"/>
                  <a:cs typeface="Verdana" panose="020B0604030504040204" pitchFamily="34" charset="0"/>
                </a:endParaRPr>
              </a:p>
            </p:txBody>
          </p:sp>
        </p:grpSp>
        <p:grpSp>
          <p:nvGrpSpPr>
            <p:cNvPr id="104" name="Group 2280"/>
            <p:cNvGrpSpPr>
              <a:grpSpLocks/>
            </p:cNvGrpSpPr>
            <p:nvPr/>
          </p:nvGrpSpPr>
          <p:grpSpPr bwMode="auto">
            <a:xfrm flipH="1">
              <a:off x="6818014" y="3813904"/>
              <a:ext cx="549662" cy="1062437"/>
              <a:chOff x="3125" y="2628"/>
              <a:chExt cx="579" cy="1014"/>
            </a:xfrm>
          </p:grpSpPr>
          <p:sp>
            <p:nvSpPr>
              <p:cNvPr id="105"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6"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7"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8"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9"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0"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1"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2"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3"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4"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5"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6"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7"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8"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grpSp>
        <p:nvGrpSpPr>
          <p:cNvPr id="219" name="グループ化 218"/>
          <p:cNvGrpSpPr/>
          <p:nvPr/>
        </p:nvGrpSpPr>
        <p:grpSpPr>
          <a:xfrm>
            <a:off x="6913822" y="5276000"/>
            <a:ext cx="782573" cy="435852"/>
            <a:chOff x="4634988" y="4730017"/>
            <a:chExt cx="1249218" cy="622271"/>
          </a:xfrm>
        </p:grpSpPr>
        <p:sp>
          <p:nvSpPr>
            <p:cNvPr id="249" name="Freeform 1192"/>
            <p:cNvSpPr>
              <a:spLocks/>
            </p:cNvSpPr>
            <p:nvPr/>
          </p:nvSpPr>
          <p:spPr bwMode="auto">
            <a:xfrm>
              <a:off x="4634988" y="4730017"/>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50"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1"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3"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20" name="グループ化 219"/>
          <p:cNvGrpSpPr/>
          <p:nvPr/>
        </p:nvGrpSpPr>
        <p:grpSpPr>
          <a:xfrm rot="21236550" flipH="1">
            <a:off x="6930645" y="4592537"/>
            <a:ext cx="790675" cy="830055"/>
            <a:chOff x="3689116" y="2896007"/>
            <a:chExt cx="613350" cy="572646"/>
          </a:xfrm>
        </p:grpSpPr>
        <p:sp>
          <p:nvSpPr>
            <p:cNvPr id="242" name="Freeform 696"/>
            <p:cNvSpPr>
              <a:spLocks/>
            </p:cNvSpPr>
            <p:nvPr/>
          </p:nvSpPr>
          <p:spPr bwMode="auto">
            <a:xfrm>
              <a:off x="3689116" y="2896007"/>
              <a:ext cx="613350" cy="5360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a:off x="3769970" y="2993478"/>
              <a:ext cx="423873" cy="47517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a:off x="3829590" y="3258294"/>
              <a:ext cx="293199" cy="15229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5" name="Freeform 699"/>
            <p:cNvSpPr>
              <a:spLocks/>
            </p:cNvSpPr>
            <p:nvPr/>
          </p:nvSpPr>
          <p:spPr bwMode="auto">
            <a:xfrm>
              <a:off x="3854092" y="3110241"/>
              <a:ext cx="57987" cy="3858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6" name="Freeform 700"/>
            <p:cNvSpPr>
              <a:spLocks/>
            </p:cNvSpPr>
            <p:nvPr/>
          </p:nvSpPr>
          <p:spPr bwMode="auto">
            <a:xfrm>
              <a:off x="3973331" y="3101104"/>
              <a:ext cx="64520" cy="395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7" name="Freeform 701"/>
            <p:cNvSpPr>
              <a:spLocks/>
            </p:cNvSpPr>
            <p:nvPr/>
          </p:nvSpPr>
          <p:spPr bwMode="auto">
            <a:xfrm>
              <a:off x="3981499" y="3050337"/>
              <a:ext cx="72687" cy="5279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8" name="Freeform 702"/>
            <p:cNvSpPr>
              <a:spLocks/>
            </p:cNvSpPr>
            <p:nvPr/>
          </p:nvSpPr>
          <p:spPr bwMode="auto">
            <a:xfrm>
              <a:off x="3841025" y="3065568"/>
              <a:ext cx="70237" cy="3858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21" name="Group 2280"/>
          <p:cNvGrpSpPr>
            <a:grpSpLocks/>
          </p:cNvGrpSpPr>
          <p:nvPr/>
        </p:nvGrpSpPr>
        <p:grpSpPr bwMode="auto">
          <a:xfrm>
            <a:off x="7499785" y="4802096"/>
            <a:ext cx="344336" cy="744154"/>
            <a:chOff x="3125" y="2628"/>
            <a:chExt cx="579" cy="1014"/>
          </a:xfrm>
        </p:grpSpPr>
        <p:sp>
          <p:nvSpPr>
            <p:cNvPr id="227"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8"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9"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0"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1"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2"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3"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4"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5"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6"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7"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8"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9"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0"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1"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nvGrpSpPr>
          <p:cNvPr id="222" name="グループ化 221"/>
          <p:cNvGrpSpPr/>
          <p:nvPr/>
        </p:nvGrpSpPr>
        <p:grpSpPr>
          <a:xfrm rot="21354649" flipH="1">
            <a:off x="6920740" y="4457527"/>
            <a:ext cx="777533" cy="480040"/>
            <a:chOff x="6718234" y="594578"/>
            <a:chExt cx="857503" cy="487920"/>
          </a:xfrm>
        </p:grpSpPr>
        <p:sp>
          <p:nvSpPr>
            <p:cNvPr id="223"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4"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6" name="テキスト ボックス 225"/>
            <p:cNvSpPr txBox="1"/>
            <p:nvPr/>
          </p:nvSpPr>
          <p:spPr>
            <a:xfrm>
              <a:off x="6723770" y="622629"/>
              <a:ext cx="724183" cy="281546"/>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141" name="Text Box 880"/>
          <p:cNvSpPr txBox="1">
            <a:spLocks noChangeArrowheads="1"/>
          </p:cNvSpPr>
          <p:nvPr/>
        </p:nvSpPr>
        <p:spPr bwMode="auto">
          <a:xfrm>
            <a:off x="8052281" y="5746462"/>
            <a:ext cx="621035"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142" name="Text Box 880"/>
          <p:cNvSpPr txBox="1">
            <a:spLocks noChangeArrowheads="1"/>
          </p:cNvSpPr>
          <p:nvPr/>
        </p:nvSpPr>
        <p:spPr bwMode="auto">
          <a:xfrm>
            <a:off x="7058137" y="5729978"/>
            <a:ext cx="621035"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1184" name="グループ化 1183"/>
          <p:cNvGrpSpPr/>
          <p:nvPr/>
        </p:nvGrpSpPr>
        <p:grpSpPr>
          <a:xfrm>
            <a:off x="5974206" y="5276719"/>
            <a:ext cx="782573" cy="435852"/>
            <a:chOff x="4634988" y="4730016"/>
            <a:chExt cx="1249218" cy="622271"/>
          </a:xfrm>
        </p:grpSpPr>
        <p:sp>
          <p:nvSpPr>
            <p:cNvPr id="1185" name="Freeform 1192"/>
            <p:cNvSpPr>
              <a:spLocks/>
            </p:cNvSpPr>
            <p:nvPr/>
          </p:nvSpPr>
          <p:spPr bwMode="auto">
            <a:xfrm>
              <a:off x="4634988" y="4730016"/>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186"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187"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8"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9"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190" name="Group 2280"/>
          <p:cNvGrpSpPr>
            <a:grpSpLocks/>
          </p:cNvGrpSpPr>
          <p:nvPr/>
        </p:nvGrpSpPr>
        <p:grpSpPr bwMode="auto">
          <a:xfrm>
            <a:off x="6581524" y="4780681"/>
            <a:ext cx="344336" cy="744154"/>
            <a:chOff x="3125" y="2628"/>
            <a:chExt cx="579" cy="1014"/>
          </a:xfrm>
        </p:grpSpPr>
        <p:sp>
          <p:nvSpPr>
            <p:cNvPr id="1191"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2"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3"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4"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5"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6"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7"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8"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9"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0"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1"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2"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3"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4"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05"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sp>
        <p:nvSpPr>
          <p:cNvPr id="1208" name="Text Box 885"/>
          <p:cNvSpPr txBox="1">
            <a:spLocks noChangeArrowheads="1"/>
          </p:cNvSpPr>
          <p:nvPr/>
        </p:nvSpPr>
        <p:spPr bwMode="auto">
          <a:xfrm>
            <a:off x="6142445" y="5712571"/>
            <a:ext cx="555498" cy="30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内藤</a:t>
            </a:r>
          </a:p>
        </p:txBody>
      </p:sp>
      <p:sp>
        <p:nvSpPr>
          <p:cNvPr id="1206" name="テキスト ボックス 1205"/>
          <p:cNvSpPr txBox="1"/>
          <p:nvPr/>
        </p:nvSpPr>
        <p:spPr>
          <a:xfrm>
            <a:off x="7956376" y="448389"/>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18.7.18</a:t>
            </a:r>
            <a:endParaRPr kumimoji="1" lang="ja-JP" altLang="en-US" sz="1200" dirty="0"/>
          </a:p>
        </p:txBody>
      </p:sp>
      <p:sp>
        <p:nvSpPr>
          <p:cNvPr id="1210" name="Rectangle 219"/>
          <p:cNvSpPr>
            <a:spLocks noChangeArrowheads="1"/>
          </p:cNvSpPr>
          <p:nvPr/>
        </p:nvSpPr>
        <p:spPr bwMode="auto">
          <a:xfrm>
            <a:off x="8210002" y="620688"/>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79" y="4076123"/>
            <a:ext cx="3055600" cy="151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7" name="テキスト ボックス 1206"/>
          <p:cNvSpPr txBox="1"/>
          <p:nvPr/>
        </p:nvSpPr>
        <p:spPr>
          <a:xfrm>
            <a:off x="3707611" y="3725156"/>
            <a:ext cx="1800493" cy="369332"/>
          </a:xfrm>
          <a:prstGeom prst="rect">
            <a:avLst/>
          </a:prstGeom>
          <a:noFill/>
        </p:spPr>
        <p:txBody>
          <a:bodyPr wrap="none" rtlCol="0">
            <a:spAutoFit/>
          </a:bodyPr>
          <a:lstStyle/>
          <a:p>
            <a:r>
              <a:rPr lang="ja-JP" altLang="en-US" dirty="0"/>
              <a:t>安全点検確認表</a:t>
            </a:r>
            <a:endParaRPr kumimoji="1" lang="en-US" altLang="ja-JP" dirty="0"/>
          </a:p>
        </p:txBody>
      </p:sp>
      <p:sp>
        <p:nvSpPr>
          <p:cNvPr id="1228" name="Text Box 885"/>
          <p:cNvSpPr txBox="1">
            <a:spLocks noChangeArrowheads="1"/>
          </p:cNvSpPr>
          <p:nvPr/>
        </p:nvSpPr>
        <p:spPr bwMode="auto">
          <a:xfrm>
            <a:off x="3419872" y="5478686"/>
            <a:ext cx="18087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安全担当　山口さん</a:t>
            </a:r>
          </a:p>
        </p:txBody>
      </p:sp>
      <p:grpSp>
        <p:nvGrpSpPr>
          <p:cNvPr id="13" name="グループ化 12"/>
          <p:cNvGrpSpPr/>
          <p:nvPr/>
        </p:nvGrpSpPr>
        <p:grpSpPr>
          <a:xfrm>
            <a:off x="5868142" y="4475775"/>
            <a:ext cx="780054" cy="898554"/>
            <a:chOff x="9790392" y="1005626"/>
            <a:chExt cx="688973" cy="643374"/>
          </a:xfrm>
        </p:grpSpPr>
        <p:grpSp>
          <p:nvGrpSpPr>
            <p:cNvPr id="1148" name="グループ化 1147"/>
            <p:cNvGrpSpPr/>
            <p:nvPr/>
          </p:nvGrpSpPr>
          <p:grpSpPr>
            <a:xfrm>
              <a:off x="9790392" y="1073523"/>
              <a:ext cx="674850" cy="575477"/>
              <a:chOff x="5574145" y="5223068"/>
              <a:chExt cx="485881" cy="413903"/>
            </a:xfrm>
          </p:grpSpPr>
          <p:sp>
            <p:nvSpPr>
              <p:cNvPr id="1172"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173"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174"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75" name="Freeform 542"/>
              <p:cNvSpPr>
                <a:spLocks/>
              </p:cNvSpPr>
              <p:nvPr/>
            </p:nvSpPr>
            <p:spPr bwMode="auto">
              <a:xfrm>
                <a:off x="5766853" y="5473268"/>
                <a:ext cx="212801" cy="1501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1176"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177"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178"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179"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180"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grpSp>
        <p:sp>
          <p:nvSpPr>
            <p:cNvPr id="1150" name="Freeform 1408"/>
            <p:cNvSpPr>
              <a:spLocks/>
            </p:cNvSpPr>
            <p:nvPr/>
          </p:nvSpPr>
          <p:spPr bwMode="auto">
            <a:xfrm>
              <a:off x="9843799" y="1152786"/>
              <a:ext cx="552596" cy="284308"/>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grpSp>
          <p:nvGrpSpPr>
            <p:cNvPr id="1164" name="グループ化 1163"/>
            <p:cNvGrpSpPr/>
            <p:nvPr/>
          </p:nvGrpSpPr>
          <p:grpSpPr>
            <a:xfrm flipH="1">
              <a:off x="9817570" y="1005626"/>
              <a:ext cx="661795" cy="350779"/>
              <a:chOff x="9768188" y="1376617"/>
              <a:chExt cx="761970" cy="437320"/>
            </a:xfrm>
          </p:grpSpPr>
          <p:sp>
            <p:nvSpPr>
              <p:cNvPr id="1165"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6"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167" name="Group 1526"/>
              <p:cNvGrpSpPr>
                <a:grpSpLocks/>
              </p:cNvGrpSpPr>
              <p:nvPr/>
            </p:nvGrpSpPr>
            <p:grpSpPr bwMode="auto">
              <a:xfrm>
                <a:off x="9769104" y="1376617"/>
                <a:ext cx="761054" cy="437320"/>
                <a:chOff x="7259" y="1752"/>
                <a:chExt cx="405" cy="211"/>
              </a:xfrm>
            </p:grpSpPr>
            <p:sp>
              <p:nvSpPr>
                <p:cNvPr id="1169"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0"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1"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68" name="テキスト ボックス 1167"/>
              <p:cNvSpPr txBox="1"/>
              <p:nvPr/>
            </p:nvSpPr>
            <p:spPr>
              <a:xfrm>
                <a:off x="9768188" y="1408846"/>
                <a:ext cx="619054" cy="233528"/>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grpSp>
        <p:nvGrpSpPr>
          <p:cNvPr id="21" name="グループ化 20"/>
          <p:cNvGrpSpPr/>
          <p:nvPr/>
        </p:nvGrpSpPr>
        <p:grpSpPr>
          <a:xfrm>
            <a:off x="3635896" y="4543566"/>
            <a:ext cx="1008112" cy="929826"/>
            <a:chOff x="3635896" y="4543566"/>
            <a:chExt cx="1008112" cy="929826"/>
          </a:xfrm>
        </p:grpSpPr>
        <p:grpSp>
          <p:nvGrpSpPr>
            <p:cNvPr id="1264" name="グループ化 1263"/>
            <p:cNvGrpSpPr/>
            <p:nvPr/>
          </p:nvGrpSpPr>
          <p:grpSpPr>
            <a:xfrm>
              <a:off x="3749036" y="5050032"/>
              <a:ext cx="835615" cy="357657"/>
              <a:chOff x="4987323" y="5698149"/>
              <a:chExt cx="835615" cy="357657"/>
            </a:xfrm>
          </p:grpSpPr>
          <p:sp>
            <p:nvSpPr>
              <p:cNvPr id="1437" name="Freeform 1381"/>
              <p:cNvSpPr>
                <a:spLocks/>
              </p:cNvSpPr>
              <p:nvPr/>
            </p:nvSpPr>
            <p:spPr bwMode="auto">
              <a:xfrm>
                <a:off x="4987323" y="5698149"/>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438" name="Freeform 1398"/>
              <p:cNvSpPr>
                <a:spLocks/>
              </p:cNvSpPr>
              <p:nvPr/>
            </p:nvSpPr>
            <p:spPr bwMode="auto">
              <a:xfrm>
                <a:off x="5382156" y="5763178"/>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CC66"/>
              </a:solidFill>
              <a:ln w="17463" cap="rnd">
                <a:solidFill>
                  <a:srgbClr val="000000"/>
                </a:solidFill>
                <a:prstDash val="solid"/>
                <a:round/>
                <a:headEnd/>
                <a:tailEnd/>
              </a:ln>
            </p:spPr>
            <p:txBody>
              <a:bodyPr/>
              <a:lstStyle/>
              <a:p>
                <a:endParaRPr lang="ja-JP" altLang="en-US"/>
              </a:p>
            </p:txBody>
          </p:sp>
          <p:sp>
            <p:nvSpPr>
              <p:cNvPr id="1439" name="Freeform 1399"/>
              <p:cNvSpPr>
                <a:spLocks/>
              </p:cNvSpPr>
              <p:nvPr/>
            </p:nvSpPr>
            <p:spPr bwMode="auto">
              <a:xfrm>
                <a:off x="5298764" y="5761265"/>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0" name="Freeform 1400"/>
              <p:cNvSpPr>
                <a:spLocks/>
              </p:cNvSpPr>
              <p:nvPr/>
            </p:nvSpPr>
            <p:spPr bwMode="auto">
              <a:xfrm>
                <a:off x="5482566" y="5776566"/>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1" name="Line 1401"/>
              <p:cNvSpPr>
                <a:spLocks noChangeShapeType="1"/>
              </p:cNvSpPr>
              <p:nvPr/>
            </p:nvSpPr>
            <p:spPr bwMode="auto">
              <a:xfrm flipH="1">
                <a:off x="5276641" y="5952526"/>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385" name="グループ化 1384"/>
            <p:cNvGrpSpPr/>
            <p:nvPr/>
          </p:nvGrpSpPr>
          <p:grpSpPr>
            <a:xfrm flipH="1">
              <a:off x="3824142" y="4543566"/>
              <a:ext cx="819866" cy="652979"/>
              <a:chOff x="10084820" y="2762105"/>
              <a:chExt cx="819866" cy="652979"/>
            </a:xfrm>
          </p:grpSpPr>
          <p:sp>
            <p:nvSpPr>
              <p:cNvPr id="1417" name="Line 1380"/>
              <p:cNvSpPr>
                <a:spLocks noChangeShapeType="1"/>
              </p:cNvSpPr>
              <p:nvPr/>
            </p:nvSpPr>
            <p:spPr bwMode="auto">
              <a:xfrm flipH="1" flipV="1">
                <a:off x="10850895" y="2986375"/>
                <a:ext cx="18549" cy="4003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18" name="Freeform 1382"/>
              <p:cNvSpPr>
                <a:spLocks/>
              </p:cNvSpPr>
              <p:nvPr/>
            </p:nvSpPr>
            <p:spPr bwMode="auto">
              <a:xfrm>
                <a:off x="10084820" y="3003056"/>
                <a:ext cx="819866" cy="412028"/>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rgbClr val="FFCC66"/>
              </a:solidFill>
              <a:ln w="17463" cap="rnd">
                <a:solidFill>
                  <a:srgbClr val="000000"/>
                </a:solidFill>
                <a:prstDash val="solid"/>
                <a:round/>
                <a:headEnd/>
                <a:tailEnd/>
              </a:ln>
            </p:spPr>
            <p:txBody>
              <a:bodyPr/>
              <a:lstStyle/>
              <a:p>
                <a:endParaRPr lang="ja-JP" altLang="en-US"/>
              </a:p>
            </p:txBody>
          </p:sp>
          <p:sp>
            <p:nvSpPr>
              <p:cNvPr id="1419" name="Freeform 1384"/>
              <p:cNvSpPr>
                <a:spLocks/>
              </p:cNvSpPr>
              <p:nvPr/>
            </p:nvSpPr>
            <p:spPr bwMode="auto">
              <a:xfrm>
                <a:off x="10689518" y="3049764"/>
                <a:ext cx="215168" cy="166813"/>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420" name="Freeform 1386"/>
              <p:cNvSpPr>
                <a:spLocks/>
              </p:cNvSpPr>
              <p:nvPr/>
            </p:nvSpPr>
            <p:spPr bwMode="auto">
              <a:xfrm>
                <a:off x="10789683" y="3153188"/>
                <a:ext cx="40808" cy="90079"/>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1" name="Freeform 1387"/>
              <p:cNvSpPr>
                <a:spLocks/>
              </p:cNvSpPr>
              <p:nvPr/>
            </p:nvSpPr>
            <p:spPr bwMode="auto">
              <a:xfrm>
                <a:off x="10459511" y="3019738"/>
                <a:ext cx="155812" cy="73398"/>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2" name="Freeform 1388"/>
              <p:cNvSpPr>
                <a:spLocks/>
              </p:cNvSpPr>
              <p:nvPr/>
            </p:nvSpPr>
            <p:spPr bwMode="auto">
              <a:xfrm>
                <a:off x="10259181" y="3011397"/>
                <a:ext cx="111294" cy="83407"/>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3" name="Oval 1389"/>
              <p:cNvSpPr>
                <a:spLocks noChangeArrowheads="1"/>
              </p:cNvSpPr>
              <p:nvPr/>
            </p:nvSpPr>
            <p:spPr bwMode="auto">
              <a:xfrm>
                <a:off x="10338942" y="3138175"/>
                <a:ext cx="25968" cy="350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4" name="Oval 1390"/>
              <p:cNvSpPr>
                <a:spLocks noChangeArrowheads="1"/>
              </p:cNvSpPr>
              <p:nvPr/>
            </p:nvSpPr>
            <p:spPr bwMode="auto">
              <a:xfrm>
                <a:off x="10465076" y="3138175"/>
                <a:ext cx="24113" cy="350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5" name="Line 1391"/>
              <p:cNvSpPr>
                <a:spLocks noChangeShapeType="1"/>
              </p:cNvSpPr>
              <p:nvPr/>
            </p:nvSpPr>
            <p:spPr bwMode="auto">
              <a:xfrm flipH="1">
                <a:off x="10199825" y="3189887"/>
                <a:ext cx="35244" cy="150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6" name="Line 1392"/>
              <p:cNvSpPr>
                <a:spLocks noChangeShapeType="1"/>
              </p:cNvSpPr>
              <p:nvPr/>
            </p:nvSpPr>
            <p:spPr bwMode="auto">
              <a:xfrm flipH="1">
                <a:off x="10249907" y="3193223"/>
                <a:ext cx="20403" cy="150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7" name="Line 1393"/>
              <p:cNvSpPr>
                <a:spLocks noChangeShapeType="1"/>
              </p:cNvSpPr>
              <p:nvPr/>
            </p:nvSpPr>
            <p:spPr bwMode="auto">
              <a:xfrm>
                <a:off x="10615321" y="3196560"/>
                <a:ext cx="29679" cy="1668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8" name="Line 1394"/>
              <p:cNvSpPr>
                <a:spLocks noChangeShapeType="1"/>
              </p:cNvSpPr>
              <p:nvPr/>
            </p:nvSpPr>
            <p:spPr bwMode="auto">
              <a:xfrm>
                <a:off x="10574514" y="3196560"/>
                <a:ext cx="35244" cy="2001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9" name="Freeform 1395"/>
              <p:cNvSpPr>
                <a:spLocks/>
              </p:cNvSpPr>
              <p:nvPr/>
            </p:nvSpPr>
            <p:spPr bwMode="auto">
              <a:xfrm flipV="1">
                <a:off x="10366102" y="3276629"/>
                <a:ext cx="165086" cy="35030"/>
              </a:xfrm>
              <a:custGeom>
                <a:avLst/>
                <a:gdLst>
                  <a:gd name="T0" fmla="*/ 0 w 33"/>
                  <a:gd name="T1" fmla="*/ 2147483647 h 12"/>
                  <a:gd name="T2" fmla="*/ 2147483647 w 33"/>
                  <a:gd name="T3" fmla="*/ 2147483647 h 12"/>
                  <a:gd name="T4" fmla="*/ 0 60000 65536"/>
                  <a:gd name="T5" fmla="*/ 0 60000 65536"/>
                </a:gdLst>
                <a:ahLst/>
                <a:cxnLst>
                  <a:cxn ang="T4">
                    <a:pos x="T0" y="T1"/>
                  </a:cxn>
                  <a:cxn ang="T5">
                    <a:pos x="T2" y="T3"/>
                  </a:cxn>
                </a:cxnLst>
                <a:rect l="0" t="0" r="r" b="b"/>
                <a:pathLst>
                  <a:path w="33" h="12">
                    <a:moveTo>
                      <a:pt x="0" y="12"/>
                    </a:moveTo>
                    <a:cubicBezTo>
                      <a:pt x="0" y="12"/>
                      <a:pt x="18" y="0"/>
                      <a:pt x="33"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0" name="Line 1396"/>
              <p:cNvSpPr>
                <a:spLocks noChangeShapeType="1"/>
              </p:cNvSpPr>
              <p:nvPr/>
            </p:nvSpPr>
            <p:spPr bwMode="auto">
              <a:xfrm>
                <a:off x="10594918" y="3283302"/>
                <a:ext cx="9274" cy="2335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1" name="Line 1397"/>
              <p:cNvSpPr>
                <a:spLocks noChangeShapeType="1"/>
              </p:cNvSpPr>
              <p:nvPr/>
            </p:nvSpPr>
            <p:spPr bwMode="auto">
              <a:xfrm flipV="1">
                <a:off x="10170146" y="2948008"/>
                <a:ext cx="24115" cy="2001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432" name="Group 1525"/>
              <p:cNvGrpSpPr>
                <a:grpSpLocks/>
              </p:cNvGrpSpPr>
              <p:nvPr/>
            </p:nvGrpSpPr>
            <p:grpSpPr bwMode="auto">
              <a:xfrm>
                <a:off x="10121918" y="2766182"/>
                <a:ext cx="751235" cy="351975"/>
                <a:chOff x="7259" y="1752"/>
                <a:chExt cx="405" cy="211"/>
              </a:xfrm>
            </p:grpSpPr>
            <p:sp>
              <p:nvSpPr>
                <p:cNvPr id="1434"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6" name="Freeform 372"/>
                <p:cNvSpPr>
                  <a:spLocks/>
                </p:cNvSpPr>
                <p:nvPr/>
              </p:nvSpPr>
              <p:spPr bwMode="auto">
                <a:xfrm>
                  <a:off x="7259" y="1877"/>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rgbClr val="002060"/>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33" name="テキスト ボックス 1432"/>
              <p:cNvSpPr txBox="1"/>
              <p:nvPr/>
            </p:nvSpPr>
            <p:spPr>
              <a:xfrm flipH="1">
                <a:off x="10099852" y="2762105"/>
                <a:ext cx="608747" cy="246221"/>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nvGrpSpPr>
            <p:cNvPr id="1386" name="Group 2280"/>
            <p:cNvGrpSpPr>
              <a:grpSpLocks/>
            </p:cNvGrpSpPr>
            <p:nvPr/>
          </p:nvGrpSpPr>
          <p:grpSpPr bwMode="auto">
            <a:xfrm flipH="1">
              <a:off x="3635896" y="4725144"/>
              <a:ext cx="349868" cy="748248"/>
              <a:chOff x="3125" y="2628"/>
              <a:chExt cx="579" cy="1014"/>
            </a:xfrm>
          </p:grpSpPr>
          <p:sp>
            <p:nvSpPr>
              <p:cNvPr id="1387" name="Freeform 2282"/>
              <p:cNvSpPr>
                <a:spLocks/>
              </p:cNvSpPr>
              <p:nvPr/>
            </p:nvSpPr>
            <p:spPr bwMode="auto">
              <a:xfrm flipH="1">
                <a:off x="3349" y="2628"/>
                <a:ext cx="193" cy="25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88" name="Freeform 2283"/>
              <p:cNvSpPr>
                <a:spLocks/>
              </p:cNvSpPr>
              <p:nvPr/>
            </p:nvSpPr>
            <p:spPr bwMode="auto">
              <a:xfrm flipH="1">
                <a:off x="3320" y="2818"/>
                <a:ext cx="223" cy="18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89" name="Freeform 2284"/>
              <p:cNvSpPr>
                <a:spLocks/>
              </p:cNvSpPr>
              <p:nvPr/>
            </p:nvSpPr>
            <p:spPr bwMode="auto">
              <a:xfrm flipH="1">
                <a:off x="3129" y="3219"/>
                <a:ext cx="575" cy="2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0" name="Freeform 2285"/>
              <p:cNvSpPr>
                <a:spLocks/>
              </p:cNvSpPr>
              <p:nvPr/>
            </p:nvSpPr>
            <p:spPr bwMode="auto">
              <a:xfrm flipH="1">
                <a:off x="3126" y="3378"/>
                <a:ext cx="553" cy="191"/>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1" name="Freeform 2286"/>
              <p:cNvSpPr>
                <a:spLocks/>
              </p:cNvSpPr>
              <p:nvPr/>
            </p:nvSpPr>
            <p:spPr bwMode="auto">
              <a:xfrm flipH="1">
                <a:off x="3180" y="3530"/>
                <a:ext cx="435" cy="11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2" name="Freeform 2287"/>
              <p:cNvSpPr>
                <a:spLocks/>
              </p:cNvSpPr>
              <p:nvPr/>
            </p:nvSpPr>
            <p:spPr bwMode="auto">
              <a:xfrm flipH="1">
                <a:off x="3233" y="2969"/>
                <a:ext cx="421" cy="209"/>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3" name="Freeform 2288"/>
              <p:cNvSpPr>
                <a:spLocks/>
              </p:cNvSpPr>
              <p:nvPr/>
            </p:nvSpPr>
            <p:spPr bwMode="auto">
              <a:xfrm flipH="1">
                <a:off x="3130" y="3057"/>
                <a:ext cx="550" cy="245"/>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94" name="Freeform 2289"/>
              <p:cNvSpPr>
                <a:spLocks/>
              </p:cNvSpPr>
              <p:nvPr/>
            </p:nvSpPr>
            <p:spPr bwMode="auto">
              <a:xfrm flipH="1">
                <a:off x="3365" y="2825"/>
                <a:ext cx="156"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0" name="Freeform 2290"/>
              <p:cNvSpPr>
                <a:spLocks/>
              </p:cNvSpPr>
              <p:nvPr/>
            </p:nvSpPr>
            <p:spPr bwMode="auto">
              <a:xfrm flipH="1">
                <a:off x="3362" y="2825"/>
                <a:ext cx="155" cy="5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1" name="Freeform 2291"/>
              <p:cNvSpPr>
                <a:spLocks/>
              </p:cNvSpPr>
              <p:nvPr/>
            </p:nvSpPr>
            <p:spPr bwMode="auto">
              <a:xfrm flipH="1">
                <a:off x="3338" y="2969"/>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2" name="Freeform 2292"/>
              <p:cNvSpPr>
                <a:spLocks/>
              </p:cNvSpPr>
              <p:nvPr/>
            </p:nvSpPr>
            <p:spPr bwMode="auto">
              <a:xfrm flipH="1">
                <a:off x="3336" y="2971"/>
                <a:ext cx="203" cy="30"/>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3" name="Freeform 2293"/>
              <p:cNvSpPr>
                <a:spLocks/>
              </p:cNvSpPr>
              <p:nvPr/>
            </p:nvSpPr>
            <p:spPr bwMode="auto">
              <a:xfrm flipH="1">
                <a:off x="3125" y="3062"/>
                <a:ext cx="578" cy="57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4" name="Freeform 2294"/>
              <p:cNvSpPr>
                <a:spLocks/>
              </p:cNvSpPr>
              <p:nvPr/>
            </p:nvSpPr>
            <p:spPr bwMode="auto">
              <a:xfrm flipH="1">
                <a:off x="3201" y="3264"/>
                <a:ext cx="330" cy="29"/>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5" name="Freeform 2295"/>
              <p:cNvSpPr>
                <a:spLocks/>
              </p:cNvSpPr>
              <p:nvPr/>
            </p:nvSpPr>
            <p:spPr bwMode="auto">
              <a:xfrm flipH="1">
                <a:off x="3174" y="3422"/>
                <a:ext cx="362" cy="25"/>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416" name="Freeform 2296"/>
              <p:cNvSpPr>
                <a:spLocks/>
              </p:cNvSpPr>
              <p:nvPr/>
            </p:nvSpPr>
            <p:spPr bwMode="auto">
              <a:xfrm rot="273130" flipH="1">
                <a:off x="3204" y="3551"/>
                <a:ext cx="313" cy="24"/>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pic>
        <p:nvPicPr>
          <p:cNvPr id="26626" name="Picture 2" descr="E:\a83920c672a7d07c940cc3323e2ba545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447" y="4677403"/>
            <a:ext cx="721836" cy="721836"/>
          </a:xfrm>
          <a:prstGeom prst="rect">
            <a:avLst/>
          </a:prstGeom>
          <a:noFill/>
          <a:extLst>
            <a:ext uri="{909E8E84-426E-40DD-AFC4-6F175D3DCCD1}">
              <a14:hiddenFill xmlns:a14="http://schemas.microsoft.com/office/drawing/2010/main">
                <a:solidFill>
                  <a:srgbClr val="FFFFFF"/>
                </a:solidFill>
              </a14:hiddenFill>
            </a:ext>
          </a:extLst>
        </p:spPr>
      </p:pic>
      <p:sp>
        <p:nvSpPr>
          <p:cNvPr id="1249" name="Rectangle 5"/>
          <p:cNvSpPr>
            <a:spLocks noChangeArrowheads="1"/>
          </p:cNvSpPr>
          <p:nvPr/>
        </p:nvSpPr>
        <p:spPr bwMode="auto">
          <a:xfrm>
            <a:off x="326918" y="132156"/>
            <a:ext cx="3190351"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２０</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対策の実施</a:t>
            </a:r>
          </a:p>
        </p:txBody>
      </p:sp>
      <p:sp>
        <p:nvSpPr>
          <p:cNvPr id="1263" name="テキスト ボックス 1262"/>
          <p:cNvSpPr txBox="1"/>
          <p:nvPr/>
        </p:nvSpPr>
        <p:spPr>
          <a:xfrm>
            <a:off x="8230345" y="35332"/>
            <a:ext cx="851871" cy="369332"/>
          </a:xfrm>
          <a:prstGeom prst="rect">
            <a:avLst/>
          </a:prstGeom>
          <a:noFill/>
        </p:spPr>
        <p:txBody>
          <a:bodyPr wrap="square" rtlCol="0">
            <a:spAutoFit/>
          </a:bodyPr>
          <a:lstStyle/>
          <a:p>
            <a:r>
              <a:rPr kumimoji="1" lang="en-US" altLang="ja-JP" dirty="0"/>
              <a:t>19/21</a:t>
            </a:r>
            <a:endParaRPr kumimoji="1" lang="ja-JP" altLang="en-US" dirty="0"/>
          </a:p>
        </p:txBody>
      </p:sp>
    </p:spTree>
    <p:extLst>
      <p:ext uri="{BB962C8B-B14F-4D97-AF65-F5344CB8AC3E}">
        <p14:creationId xmlns:p14="http://schemas.microsoft.com/office/powerpoint/2010/main" val="414747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3.12283E-6 L -0.09097 -3.12283E-6 " pathEditMode="relative" rAng="0" ptsTypes="AA">
                                      <p:cBhvr>
                                        <p:cTn id="6" dur="2000" fill="hold"/>
                                        <p:tgtEl>
                                          <p:spTgt spid="347"/>
                                        </p:tgtEl>
                                        <p:attrNameLst>
                                          <p:attrName>ppt_x</p:attrName>
                                          <p:attrName>ppt_y</p:attrName>
                                        </p:attrNameLst>
                                      </p:cBhvr>
                                      <p:rCtr x="-4549"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5.55556E-7 -3.72658E-6 L 0.08125 -3.72658E-6 " pathEditMode="relative" rAng="0" ptsTypes="AA">
                                      <p:cBhvr>
                                        <p:cTn id="9" dur="2000" fill="hold"/>
                                        <p:tgtEl>
                                          <p:spTgt spid="8"/>
                                        </p:tgtEl>
                                        <p:attrNameLst>
                                          <p:attrName>ppt_x</p:attrName>
                                          <p:attrName>ppt_y</p:attrName>
                                        </p:attrNameLst>
                                      </p:cBhvr>
                                      <p:rCtr x="406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9"/>
                                        </p:tgtEl>
                                        <p:attrNameLst>
                                          <p:attrName>style.visibility</p:attrName>
                                        </p:attrNameLst>
                                      </p:cBhvr>
                                      <p:to>
                                        <p:strVal val="visible"/>
                                      </p:to>
                                    </p:set>
                                    <p:animEffect transition="in" filter="fade">
                                      <p:cBhvr>
                                        <p:cTn id="14" dur="500"/>
                                        <p:tgtEl>
                                          <p:spTgt spid="6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30"/>
                                        </p:tgtEl>
                                        <p:attrNameLst>
                                          <p:attrName>style.visibility</p:attrName>
                                        </p:attrNameLst>
                                      </p:cBhvr>
                                      <p:to>
                                        <p:strVal val="visible"/>
                                      </p:to>
                                    </p:set>
                                    <p:animEffect transition="in" filter="fade">
                                      <p:cBhvr>
                                        <p:cTn id="17" dur="500"/>
                                        <p:tgtEl>
                                          <p:spTgt spid="63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12"/>
                                        </p:tgtEl>
                                      </p:cBhvr>
                                    </p:animEffect>
                                    <p:set>
                                      <p:cBhvr>
                                        <p:cTn id="28" dur="1" fill="hold">
                                          <p:stCondLst>
                                            <p:cond delay="499"/>
                                          </p:stCondLst>
                                        </p:cTn>
                                        <p:tgtEl>
                                          <p:spTgt spid="31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13"/>
                                        </p:tgtEl>
                                      </p:cBhvr>
                                    </p:animEffect>
                                    <p:set>
                                      <p:cBhvr>
                                        <p:cTn id="31" dur="1" fill="hold">
                                          <p:stCondLst>
                                            <p:cond delay="499"/>
                                          </p:stCondLst>
                                        </p:cTn>
                                        <p:tgtEl>
                                          <p:spTgt spid="31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15"/>
                                        </p:tgtEl>
                                      </p:cBhvr>
                                    </p:animEffect>
                                    <p:set>
                                      <p:cBhvr>
                                        <p:cTn id="34" dur="1" fill="hold">
                                          <p:stCondLst>
                                            <p:cond delay="499"/>
                                          </p:stCondLst>
                                        </p:cTn>
                                        <p:tgtEl>
                                          <p:spTgt spid="31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16"/>
                                        </p:tgtEl>
                                      </p:cBhvr>
                                    </p:animEffect>
                                    <p:set>
                                      <p:cBhvr>
                                        <p:cTn id="37" dur="1" fill="hold">
                                          <p:stCondLst>
                                            <p:cond delay="499"/>
                                          </p:stCondLst>
                                        </p:cTn>
                                        <p:tgtEl>
                                          <p:spTgt spid="31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17"/>
                                        </p:tgtEl>
                                      </p:cBhvr>
                                    </p:animEffect>
                                    <p:set>
                                      <p:cBhvr>
                                        <p:cTn id="40" dur="1" fill="hold">
                                          <p:stCondLst>
                                            <p:cond delay="499"/>
                                          </p:stCondLst>
                                        </p:cTn>
                                        <p:tgtEl>
                                          <p:spTgt spid="3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18"/>
                                        </p:tgtEl>
                                      </p:cBhvr>
                                    </p:animEffect>
                                    <p:set>
                                      <p:cBhvr>
                                        <p:cTn id="43" dur="1" fill="hold">
                                          <p:stCondLst>
                                            <p:cond delay="499"/>
                                          </p:stCondLst>
                                        </p:cTn>
                                        <p:tgtEl>
                                          <p:spTgt spid="3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19"/>
                                        </p:tgtEl>
                                      </p:cBhvr>
                                    </p:animEffect>
                                    <p:set>
                                      <p:cBhvr>
                                        <p:cTn id="46" dur="1" fill="hold">
                                          <p:stCondLst>
                                            <p:cond delay="499"/>
                                          </p:stCondLst>
                                        </p:cTn>
                                        <p:tgtEl>
                                          <p:spTgt spid="319"/>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20"/>
                                        </p:tgtEl>
                                      </p:cBhvr>
                                    </p:animEffect>
                                    <p:set>
                                      <p:cBhvr>
                                        <p:cTn id="49" dur="1" fill="hold">
                                          <p:stCondLst>
                                            <p:cond delay="499"/>
                                          </p:stCondLst>
                                        </p:cTn>
                                        <p:tgtEl>
                                          <p:spTgt spid="320"/>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21"/>
                                        </p:tgtEl>
                                      </p:cBhvr>
                                    </p:animEffect>
                                    <p:set>
                                      <p:cBhvr>
                                        <p:cTn id="52" dur="1" fill="hold">
                                          <p:stCondLst>
                                            <p:cond delay="499"/>
                                          </p:stCondLst>
                                        </p:cTn>
                                        <p:tgtEl>
                                          <p:spTgt spid="32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22"/>
                                        </p:tgtEl>
                                      </p:cBhvr>
                                    </p:animEffect>
                                    <p:set>
                                      <p:cBhvr>
                                        <p:cTn id="55" dur="1" fill="hold">
                                          <p:stCondLst>
                                            <p:cond delay="499"/>
                                          </p:stCondLst>
                                        </p:cTn>
                                        <p:tgtEl>
                                          <p:spTgt spid="32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23"/>
                                        </p:tgtEl>
                                      </p:cBhvr>
                                    </p:animEffect>
                                    <p:set>
                                      <p:cBhvr>
                                        <p:cTn id="58" dur="1" fill="hold">
                                          <p:stCondLst>
                                            <p:cond delay="499"/>
                                          </p:stCondLst>
                                        </p:cTn>
                                        <p:tgtEl>
                                          <p:spTgt spid="32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24"/>
                                        </p:tgtEl>
                                      </p:cBhvr>
                                    </p:animEffect>
                                    <p:set>
                                      <p:cBhvr>
                                        <p:cTn id="61" dur="1" fill="hold">
                                          <p:stCondLst>
                                            <p:cond delay="499"/>
                                          </p:stCondLst>
                                        </p:cTn>
                                        <p:tgtEl>
                                          <p:spTgt spid="32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25"/>
                                        </p:tgtEl>
                                      </p:cBhvr>
                                    </p:animEffect>
                                    <p:set>
                                      <p:cBhvr>
                                        <p:cTn id="64" dur="1" fill="hold">
                                          <p:stCondLst>
                                            <p:cond delay="499"/>
                                          </p:stCondLst>
                                        </p:cTn>
                                        <p:tgtEl>
                                          <p:spTgt spid="32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326"/>
                                        </p:tgtEl>
                                      </p:cBhvr>
                                    </p:animEffect>
                                    <p:set>
                                      <p:cBhvr>
                                        <p:cTn id="67" dur="1" fill="hold">
                                          <p:stCondLst>
                                            <p:cond delay="499"/>
                                          </p:stCondLst>
                                        </p:cTn>
                                        <p:tgtEl>
                                          <p:spTgt spid="326"/>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327"/>
                                        </p:tgtEl>
                                      </p:cBhvr>
                                    </p:animEffect>
                                    <p:set>
                                      <p:cBhvr>
                                        <p:cTn id="70" dur="1" fill="hold">
                                          <p:stCondLst>
                                            <p:cond delay="499"/>
                                          </p:stCondLst>
                                        </p:cTn>
                                        <p:tgtEl>
                                          <p:spTgt spid="327"/>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328"/>
                                        </p:tgtEl>
                                      </p:cBhvr>
                                    </p:animEffect>
                                    <p:set>
                                      <p:cBhvr>
                                        <p:cTn id="73" dur="1" fill="hold">
                                          <p:stCondLst>
                                            <p:cond delay="499"/>
                                          </p:stCondLst>
                                        </p:cTn>
                                        <p:tgtEl>
                                          <p:spTgt spid="32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29"/>
                                        </p:tgtEl>
                                      </p:cBhvr>
                                    </p:animEffect>
                                    <p:set>
                                      <p:cBhvr>
                                        <p:cTn id="76" dur="1" fill="hold">
                                          <p:stCondLst>
                                            <p:cond delay="499"/>
                                          </p:stCondLst>
                                        </p:cTn>
                                        <p:tgtEl>
                                          <p:spTgt spid="32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330"/>
                                        </p:tgtEl>
                                      </p:cBhvr>
                                    </p:animEffect>
                                    <p:set>
                                      <p:cBhvr>
                                        <p:cTn id="79" dur="1" fill="hold">
                                          <p:stCondLst>
                                            <p:cond delay="499"/>
                                          </p:stCondLst>
                                        </p:cTn>
                                        <p:tgtEl>
                                          <p:spTgt spid="330"/>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331"/>
                                        </p:tgtEl>
                                      </p:cBhvr>
                                    </p:animEffect>
                                    <p:set>
                                      <p:cBhvr>
                                        <p:cTn id="82" dur="1" fill="hold">
                                          <p:stCondLst>
                                            <p:cond delay="499"/>
                                          </p:stCondLst>
                                        </p:cTn>
                                        <p:tgtEl>
                                          <p:spTgt spid="331"/>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332"/>
                                        </p:tgtEl>
                                      </p:cBhvr>
                                    </p:animEffect>
                                    <p:set>
                                      <p:cBhvr>
                                        <p:cTn id="85" dur="1" fill="hold">
                                          <p:stCondLst>
                                            <p:cond delay="499"/>
                                          </p:stCondLst>
                                        </p:cTn>
                                        <p:tgtEl>
                                          <p:spTgt spid="33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33"/>
                                        </p:tgtEl>
                                      </p:cBhvr>
                                    </p:animEffect>
                                    <p:set>
                                      <p:cBhvr>
                                        <p:cTn id="88" dur="1" fill="hold">
                                          <p:stCondLst>
                                            <p:cond delay="499"/>
                                          </p:stCondLst>
                                        </p:cTn>
                                        <p:tgtEl>
                                          <p:spTgt spid="333"/>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334"/>
                                        </p:tgtEl>
                                      </p:cBhvr>
                                    </p:animEffect>
                                    <p:set>
                                      <p:cBhvr>
                                        <p:cTn id="91" dur="1" fill="hold">
                                          <p:stCondLst>
                                            <p:cond delay="499"/>
                                          </p:stCondLst>
                                        </p:cTn>
                                        <p:tgtEl>
                                          <p:spTgt spid="334"/>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335"/>
                                        </p:tgtEl>
                                      </p:cBhvr>
                                    </p:animEffect>
                                    <p:set>
                                      <p:cBhvr>
                                        <p:cTn id="94" dur="1" fill="hold">
                                          <p:stCondLst>
                                            <p:cond delay="499"/>
                                          </p:stCondLst>
                                        </p:cTn>
                                        <p:tgtEl>
                                          <p:spTgt spid="335"/>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336"/>
                                        </p:tgtEl>
                                      </p:cBhvr>
                                    </p:animEffect>
                                    <p:set>
                                      <p:cBhvr>
                                        <p:cTn id="97" dur="1" fill="hold">
                                          <p:stCondLst>
                                            <p:cond delay="499"/>
                                          </p:stCondLst>
                                        </p:cTn>
                                        <p:tgtEl>
                                          <p:spTgt spid="336"/>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337"/>
                                        </p:tgtEl>
                                      </p:cBhvr>
                                    </p:animEffect>
                                    <p:set>
                                      <p:cBhvr>
                                        <p:cTn id="100" dur="1" fill="hold">
                                          <p:stCondLst>
                                            <p:cond delay="499"/>
                                          </p:stCondLst>
                                        </p:cTn>
                                        <p:tgtEl>
                                          <p:spTgt spid="337"/>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338"/>
                                        </p:tgtEl>
                                      </p:cBhvr>
                                    </p:animEffect>
                                    <p:set>
                                      <p:cBhvr>
                                        <p:cTn id="103" dur="1" fill="hold">
                                          <p:stCondLst>
                                            <p:cond delay="499"/>
                                          </p:stCondLst>
                                        </p:cTn>
                                        <p:tgtEl>
                                          <p:spTgt spid="338"/>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351"/>
                                        </p:tgtEl>
                                      </p:cBhvr>
                                    </p:animEffect>
                                    <p:set>
                                      <p:cBhvr>
                                        <p:cTn id="106" dur="1" fill="hold">
                                          <p:stCondLst>
                                            <p:cond delay="499"/>
                                          </p:stCondLst>
                                        </p:cTn>
                                        <p:tgtEl>
                                          <p:spTgt spid="351"/>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55"/>
                                        </p:tgtEl>
                                      </p:cBhvr>
                                    </p:animEffect>
                                    <p:set>
                                      <p:cBhvr>
                                        <p:cTn id="109" dur="1" fill="hold">
                                          <p:stCondLst>
                                            <p:cond delay="499"/>
                                          </p:stCondLst>
                                        </p:cTn>
                                        <p:tgtEl>
                                          <p:spTgt spid="355"/>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350"/>
                                        </p:tgtEl>
                                      </p:cBhvr>
                                    </p:animEffect>
                                    <p:set>
                                      <p:cBhvr>
                                        <p:cTn id="112" dur="1" fill="hold">
                                          <p:stCondLst>
                                            <p:cond delay="499"/>
                                          </p:stCondLst>
                                        </p:cTn>
                                        <p:tgtEl>
                                          <p:spTgt spid="350"/>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339"/>
                                        </p:tgtEl>
                                      </p:cBhvr>
                                    </p:animEffect>
                                    <p:set>
                                      <p:cBhvr>
                                        <p:cTn id="115" dur="1" fill="hold">
                                          <p:stCondLst>
                                            <p:cond delay="499"/>
                                          </p:stCondLst>
                                        </p:cTn>
                                        <p:tgtEl>
                                          <p:spTgt spid="339"/>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344"/>
                                        </p:tgtEl>
                                      </p:cBhvr>
                                    </p:animEffect>
                                    <p:set>
                                      <p:cBhvr>
                                        <p:cTn id="118" dur="1" fill="hold">
                                          <p:stCondLst>
                                            <p:cond delay="499"/>
                                          </p:stCondLst>
                                        </p:cTn>
                                        <p:tgtEl>
                                          <p:spTgt spid="344"/>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345"/>
                                        </p:tgtEl>
                                      </p:cBhvr>
                                    </p:animEffect>
                                    <p:set>
                                      <p:cBhvr>
                                        <p:cTn id="121" dur="1" fill="hold">
                                          <p:stCondLst>
                                            <p:cond delay="499"/>
                                          </p:stCondLst>
                                        </p:cTn>
                                        <p:tgtEl>
                                          <p:spTgt spid="345"/>
                                        </p:tgtEl>
                                        <p:attrNameLst>
                                          <p:attrName>style.visibility</p:attrName>
                                        </p:attrNameLst>
                                      </p:cBhvr>
                                      <p:to>
                                        <p:strVal val="hidden"/>
                                      </p:to>
                                    </p:set>
                                  </p:childTnLst>
                                </p:cTn>
                              </p:par>
                            </p:childTnLst>
                          </p:cTn>
                        </p:par>
                        <p:par>
                          <p:cTn id="122" fill="hold">
                            <p:stCondLst>
                              <p:cond delay="1500"/>
                            </p:stCondLst>
                            <p:childTnLst>
                              <p:par>
                                <p:cTn id="123" presetID="10" presetClass="entr" presetSubtype="0" fill="hold" nodeType="after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par>
                                <p:cTn id="126" presetID="10" presetClass="entr" presetSubtype="0" fill="hold" nodeType="withEffect">
                                  <p:stCondLst>
                                    <p:cond delay="0"/>
                                  </p:stCondLst>
                                  <p:childTnLst>
                                    <p:set>
                                      <p:cBhvr>
                                        <p:cTn id="127" dur="1" fill="hold">
                                          <p:stCondLst>
                                            <p:cond delay="0"/>
                                          </p:stCondLst>
                                        </p:cTn>
                                        <p:tgtEl>
                                          <p:spTgt spid="1960"/>
                                        </p:tgtEl>
                                        <p:attrNameLst>
                                          <p:attrName>style.visibility</p:attrName>
                                        </p:attrNameLst>
                                      </p:cBhvr>
                                      <p:to>
                                        <p:strVal val="visible"/>
                                      </p:to>
                                    </p:set>
                                    <p:animEffect transition="in" filter="fade">
                                      <p:cBhvr>
                                        <p:cTn id="128" dur="500"/>
                                        <p:tgtEl>
                                          <p:spTgt spid="1960"/>
                                        </p:tgtEl>
                                      </p:cBhvr>
                                    </p:animEffect>
                                  </p:childTnLst>
                                </p:cTn>
                              </p:par>
                              <p:par>
                                <p:cTn id="129" presetID="10" presetClass="entr" presetSubtype="0" fill="hold" nodeType="withEffect">
                                  <p:stCondLst>
                                    <p:cond delay="0"/>
                                  </p:stCondLst>
                                  <p:childTnLst>
                                    <p:set>
                                      <p:cBhvr>
                                        <p:cTn id="130" dur="1" fill="hold">
                                          <p:stCondLst>
                                            <p:cond delay="0"/>
                                          </p:stCondLst>
                                        </p:cTn>
                                        <p:tgtEl>
                                          <p:spTgt spid="1809"/>
                                        </p:tgtEl>
                                        <p:attrNameLst>
                                          <p:attrName>style.visibility</p:attrName>
                                        </p:attrNameLst>
                                      </p:cBhvr>
                                      <p:to>
                                        <p:strVal val="visible"/>
                                      </p:to>
                                    </p:set>
                                    <p:animEffect transition="in" filter="fade">
                                      <p:cBhvr>
                                        <p:cTn id="131" dur="500"/>
                                        <p:tgtEl>
                                          <p:spTgt spid="1809"/>
                                        </p:tgtEl>
                                      </p:cBhvr>
                                    </p:animEffect>
                                  </p:childTnLst>
                                </p:cTn>
                              </p:par>
                            </p:childTnLst>
                          </p:cTn>
                        </p:par>
                        <p:par>
                          <p:cTn id="132" fill="hold">
                            <p:stCondLst>
                              <p:cond delay="2000"/>
                            </p:stCondLst>
                            <p:childTnLst>
                              <p:par>
                                <p:cTn id="133" presetID="1" presetClass="exit" presetSubtype="0" fill="hold" grpId="1" nodeType="afterEffect">
                                  <p:stCondLst>
                                    <p:cond delay="0"/>
                                  </p:stCondLst>
                                  <p:childTnLst>
                                    <p:set>
                                      <p:cBhvr>
                                        <p:cTn id="134" dur="1" fill="hold">
                                          <p:stCondLst>
                                            <p:cond delay="0"/>
                                          </p:stCondLst>
                                        </p:cTn>
                                        <p:tgtEl>
                                          <p:spTgt spid="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35" presetClass="path" presetSubtype="0" accel="50000" decel="50000" fill="hold" nodeType="clickEffect">
                                  <p:stCondLst>
                                    <p:cond delay="0"/>
                                  </p:stCondLst>
                                  <p:childTnLst>
                                    <p:animMotion origin="layout" path="M 4.44444E-6 -9.16031E-7 L -0.09723 -9.16031E-7 " pathEditMode="relative" rAng="0" ptsTypes="AA">
                                      <p:cBhvr>
                                        <p:cTn id="138" dur="2000" fill="hold"/>
                                        <p:tgtEl>
                                          <p:spTgt spid="1960"/>
                                        </p:tgtEl>
                                        <p:attrNameLst>
                                          <p:attrName>ppt_x</p:attrName>
                                          <p:attrName>ppt_y</p:attrName>
                                        </p:attrNameLst>
                                      </p:cBhvr>
                                      <p:rCtr x="-4861" y="0"/>
                                    </p:animMotion>
                                  </p:childTnLst>
                                </p:cTn>
                              </p:par>
                            </p:childTnLst>
                          </p:cTn>
                        </p:par>
                        <p:par>
                          <p:cTn id="139" fill="hold">
                            <p:stCondLst>
                              <p:cond delay="2000"/>
                            </p:stCondLst>
                            <p:childTnLst>
                              <p:par>
                                <p:cTn id="140" presetID="10" presetClass="entr" presetSubtype="0" fill="hold" grpId="0" nodeType="afterEffect">
                                  <p:stCondLst>
                                    <p:cond delay="0"/>
                                  </p:stCondLst>
                                  <p:childTnLst>
                                    <p:set>
                                      <p:cBhvr>
                                        <p:cTn id="141" dur="1" fill="hold">
                                          <p:stCondLst>
                                            <p:cond delay="0"/>
                                          </p:stCondLst>
                                        </p:cTn>
                                        <p:tgtEl>
                                          <p:spTgt spid="626"/>
                                        </p:tgtEl>
                                        <p:attrNameLst>
                                          <p:attrName>style.visibility</p:attrName>
                                        </p:attrNameLst>
                                      </p:cBhvr>
                                      <p:to>
                                        <p:strVal val="visible"/>
                                      </p:to>
                                    </p:set>
                                    <p:animEffect transition="in" filter="fade">
                                      <p:cBhvr>
                                        <p:cTn id="142" dur="500"/>
                                        <p:tgtEl>
                                          <p:spTgt spid="626"/>
                                        </p:tgtEl>
                                      </p:cBhvr>
                                    </p:animEffect>
                                  </p:childTnLst>
                                </p:cTn>
                              </p:par>
                            </p:childTnLst>
                          </p:cTn>
                        </p:par>
                        <p:par>
                          <p:cTn id="143" fill="hold">
                            <p:stCondLst>
                              <p:cond delay="2500"/>
                            </p:stCondLst>
                            <p:childTnLst>
                              <p:par>
                                <p:cTn id="144" presetID="35" presetClass="path" presetSubtype="0" accel="50000" decel="50000" fill="hold" nodeType="afterEffect">
                                  <p:stCondLst>
                                    <p:cond delay="0"/>
                                  </p:stCondLst>
                                  <p:childTnLst>
                                    <p:animMotion origin="layout" path="M 4.72222E-6 4.38122E-6 L -0.08316 4.38122E-6 " pathEditMode="relative" rAng="0" ptsTypes="AA">
                                      <p:cBhvr>
                                        <p:cTn id="145" dur="2000" fill="hold"/>
                                        <p:tgtEl>
                                          <p:spTgt spid="9"/>
                                        </p:tgtEl>
                                        <p:attrNameLst>
                                          <p:attrName>ppt_x</p:attrName>
                                          <p:attrName>ppt_y</p:attrName>
                                        </p:attrNameLst>
                                      </p:cBhvr>
                                      <p:rCtr x="-4167" y="0"/>
                                    </p:animMotion>
                                  </p:childTnLst>
                                  <p:subTnLst>
                                    <p:set>
                                      <p:cBhvr override="childStyle">
                                        <p:cTn dur="1" fill="hold" display="0" masterRel="sameClick" afterEffect="1">
                                          <p:stCondLst>
                                            <p:cond evt="end" delay="0">
                                              <p:tn val="144"/>
                                            </p:cond>
                                          </p:stCondLst>
                                        </p:cTn>
                                        <p:tgtEl>
                                          <p:spTgt spid="9"/>
                                        </p:tgtEl>
                                        <p:attrNameLst>
                                          <p:attrName>style.visibility</p:attrName>
                                        </p:attrNameLst>
                                      </p:cBhvr>
                                      <p:to>
                                        <p:strVal val="hidden"/>
                                      </p:to>
                                    </p:set>
                                  </p:subTnLst>
                                </p:cTn>
                              </p:par>
                            </p:childTnLst>
                          </p:cTn>
                        </p:par>
                        <p:par>
                          <p:cTn id="146" fill="hold">
                            <p:stCondLst>
                              <p:cond delay="4500"/>
                            </p:stCondLst>
                            <p:childTnLst>
                              <p:par>
                                <p:cTn id="147" presetID="64" presetClass="path" presetSubtype="0" accel="50000" decel="50000" fill="hold" nodeType="afterEffect">
                                  <p:stCondLst>
                                    <p:cond delay="0"/>
                                  </p:stCondLst>
                                  <p:childTnLst>
                                    <p:animMotion origin="layout" path="M 4.44444E-6 5.78302E-7 L 4.44444E-6 -0.02036 " pathEditMode="relative" rAng="0" ptsTypes="AA">
                                      <p:cBhvr>
                                        <p:cTn id="148" dur="2000" fill="hold"/>
                                        <p:tgtEl>
                                          <p:spTgt spid="1276"/>
                                        </p:tgtEl>
                                        <p:attrNameLst>
                                          <p:attrName>ppt_x</p:attrName>
                                          <p:attrName>ppt_y</p:attrName>
                                        </p:attrNameLst>
                                      </p:cBhvr>
                                      <p:rCtr x="0" y="-1018"/>
                                    </p:animMotion>
                                  </p:childTnLst>
                                </p:cTn>
                              </p:par>
                              <p:par>
                                <p:cTn id="149" presetID="64" presetClass="path" presetSubtype="0" accel="50000" decel="50000" fill="hold" nodeType="withEffect">
                                  <p:stCondLst>
                                    <p:cond delay="0"/>
                                  </p:stCondLst>
                                  <p:childTnLst>
                                    <p:animMotion origin="layout" path="M -1.66667E-6 -4.87393E-6 L -1.66667E-6 -0.02128 " pathEditMode="relative" rAng="0" ptsTypes="AA">
                                      <p:cBhvr>
                                        <p:cTn id="150" dur="2000" fill="hold"/>
                                        <p:tgtEl>
                                          <p:spTgt spid="11"/>
                                        </p:tgtEl>
                                        <p:attrNameLst>
                                          <p:attrName>ppt_x</p:attrName>
                                          <p:attrName>ppt_y</p:attrName>
                                        </p:attrNameLst>
                                      </p:cBhvr>
                                      <p:rCtr x="0" y="-1064"/>
                                    </p:animMotion>
                                  </p:childTnLst>
                                </p:cTn>
                              </p:par>
                              <p:par>
                                <p:cTn id="151" presetID="64" presetClass="path" presetSubtype="0" accel="50000" decel="50000" fill="hold" nodeType="withEffect">
                                  <p:stCondLst>
                                    <p:cond delay="0"/>
                                  </p:stCondLst>
                                  <p:childTnLst>
                                    <p:animMotion origin="layout" path="M 0.00017 -2.2415E-6 L 0.00017 -0.02429 " pathEditMode="relative" rAng="0" ptsTypes="AA">
                                      <p:cBhvr>
                                        <p:cTn id="152" dur="2000" fill="hold"/>
                                        <p:tgtEl>
                                          <p:spTgt spid="12"/>
                                        </p:tgtEl>
                                        <p:attrNameLst>
                                          <p:attrName>ppt_x</p:attrName>
                                          <p:attrName>ppt_y</p:attrName>
                                        </p:attrNameLst>
                                      </p:cBhvr>
                                      <p:rCtr x="0" y="-1226"/>
                                    </p:animMotion>
                                  </p:childTnLst>
                                </p:cTn>
                              </p:par>
                            </p:childTnLst>
                          </p:cTn>
                        </p:par>
                        <p:par>
                          <p:cTn id="153" fill="hold">
                            <p:stCondLst>
                              <p:cond delay="6500"/>
                            </p:stCondLst>
                            <p:childTnLst>
                              <p:par>
                                <p:cTn id="154" presetID="35" presetClass="path" presetSubtype="0" accel="50000" decel="50000" fill="hold" nodeType="afterEffect">
                                  <p:stCondLst>
                                    <p:cond delay="0"/>
                                  </p:stCondLst>
                                  <p:childTnLst>
                                    <p:animMotion origin="layout" path="M 0.00104 -0.02591 L -0.08194 -0.02591 " pathEditMode="relative" rAng="0" ptsTypes="AA">
                                      <p:cBhvr>
                                        <p:cTn id="155" dur="2000" fill="hold"/>
                                        <p:tgtEl>
                                          <p:spTgt spid="11"/>
                                        </p:tgtEl>
                                        <p:attrNameLst>
                                          <p:attrName>ppt_x</p:attrName>
                                          <p:attrName>ppt_y</p:attrName>
                                        </p:attrNameLst>
                                      </p:cBhvr>
                                      <p:rCtr x="-4149" y="0"/>
                                    </p:animMotion>
                                  </p:childTnLst>
                                  <p:subTnLst>
                                    <p:set>
                                      <p:cBhvr override="childStyle">
                                        <p:cTn dur="1" fill="hold" display="0" masterRel="sameClick" afterEffect="1">
                                          <p:stCondLst>
                                            <p:cond evt="end" delay="0">
                                              <p:tn val="154"/>
                                            </p:cond>
                                          </p:stCondLst>
                                        </p:cTn>
                                        <p:tgtEl>
                                          <p:spTgt spid="11"/>
                                        </p:tgtEl>
                                        <p:attrNameLst>
                                          <p:attrName>style.visibility</p:attrName>
                                        </p:attrNameLst>
                                      </p:cBhvr>
                                      <p:to>
                                        <p:strVal val="hidden"/>
                                      </p:to>
                                    </p:set>
                                  </p:subTnLst>
                                </p:cTn>
                              </p:par>
                            </p:childTnLst>
                          </p:cTn>
                        </p:par>
                        <p:par>
                          <p:cTn id="156" fill="hold">
                            <p:stCondLst>
                              <p:cond delay="8500"/>
                            </p:stCondLst>
                            <p:childTnLst>
                              <p:par>
                                <p:cTn id="157" presetID="64" presetClass="path" presetSubtype="0" accel="50000" decel="50000" fill="hold" nodeType="afterEffect">
                                  <p:stCondLst>
                                    <p:cond delay="0"/>
                                  </p:stCondLst>
                                  <p:childTnLst>
                                    <p:animMotion origin="layout" path="M 4.44444E-6 -0.02036 L 4.44444E-6 -0.05182 " pathEditMode="relative" rAng="0" ptsTypes="AA">
                                      <p:cBhvr>
                                        <p:cTn id="158" dur="2000" fill="hold"/>
                                        <p:tgtEl>
                                          <p:spTgt spid="1276"/>
                                        </p:tgtEl>
                                        <p:attrNameLst>
                                          <p:attrName>ppt_x</p:attrName>
                                          <p:attrName>ppt_y</p:attrName>
                                        </p:attrNameLst>
                                      </p:cBhvr>
                                      <p:rCtr x="0" y="-1573"/>
                                    </p:animMotion>
                                  </p:childTnLst>
                                </p:cTn>
                              </p:par>
                              <p:par>
                                <p:cTn id="159" presetID="64" presetClass="path" presetSubtype="0" accel="50000" decel="50000" fill="hold" nodeType="withEffect">
                                  <p:stCondLst>
                                    <p:cond delay="0"/>
                                  </p:stCondLst>
                                  <p:childTnLst>
                                    <p:animMotion origin="layout" path="M 2.77778E-7 -0.02521 L 2.77778E-7 -0.05575 " pathEditMode="relative" rAng="0" ptsTypes="AA">
                                      <p:cBhvr>
                                        <p:cTn id="160" dur="2000" fill="hold"/>
                                        <p:tgtEl>
                                          <p:spTgt spid="12"/>
                                        </p:tgtEl>
                                        <p:attrNameLst>
                                          <p:attrName>ppt_x</p:attrName>
                                          <p:attrName>ppt_y</p:attrName>
                                        </p:attrNameLst>
                                      </p:cBhvr>
                                      <p:rCtr x="0" y="-1527"/>
                                    </p:animMotion>
                                  </p:childTnLst>
                                </p:cTn>
                              </p:par>
                            </p:childTnLst>
                          </p:cTn>
                        </p:par>
                        <p:par>
                          <p:cTn id="161" fill="hold">
                            <p:stCondLst>
                              <p:cond delay="10500"/>
                            </p:stCondLst>
                            <p:childTnLst>
                              <p:par>
                                <p:cTn id="162" presetID="35" presetClass="path" presetSubtype="0" accel="50000" decel="50000" fill="hold" nodeType="afterEffect">
                                  <p:stCondLst>
                                    <p:cond delay="0"/>
                                  </p:stCondLst>
                                  <p:childTnLst>
                                    <p:animMotion origin="layout" path="M 0.00017 -0.05343 L -0.08368 -0.05343 " pathEditMode="relative" rAng="0" ptsTypes="AA">
                                      <p:cBhvr>
                                        <p:cTn id="163" dur="2000" fill="hold"/>
                                        <p:tgtEl>
                                          <p:spTgt spid="12"/>
                                        </p:tgtEl>
                                        <p:attrNameLst>
                                          <p:attrName>ppt_x</p:attrName>
                                          <p:attrName>ppt_y</p:attrName>
                                        </p:attrNameLst>
                                      </p:cBhvr>
                                      <p:rCtr x="-4201" y="0"/>
                                    </p:animMotion>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1207"/>
                                        </p:tgtEl>
                                        <p:attrNameLst>
                                          <p:attrName>style.visibility</p:attrName>
                                        </p:attrNameLst>
                                      </p:cBhvr>
                                      <p:to>
                                        <p:strVal val="visible"/>
                                      </p:to>
                                    </p:set>
                                    <p:animEffect transition="in" filter="fade">
                                      <p:cBhvr>
                                        <p:cTn id="168" dur="1000"/>
                                        <p:tgtEl>
                                          <p:spTgt spid="1207"/>
                                        </p:tgtEl>
                                      </p:cBhvr>
                                    </p:animEffect>
                                    <p:anim calcmode="lin" valueType="num">
                                      <p:cBhvr>
                                        <p:cTn id="169" dur="1000" fill="hold"/>
                                        <p:tgtEl>
                                          <p:spTgt spid="1207"/>
                                        </p:tgtEl>
                                        <p:attrNameLst>
                                          <p:attrName>ppt_x</p:attrName>
                                        </p:attrNameLst>
                                      </p:cBhvr>
                                      <p:tavLst>
                                        <p:tav tm="0">
                                          <p:val>
                                            <p:strVal val="#ppt_x"/>
                                          </p:val>
                                        </p:tav>
                                        <p:tav tm="100000">
                                          <p:val>
                                            <p:strVal val="#ppt_x"/>
                                          </p:val>
                                        </p:tav>
                                      </p:tavLst>
                                    </p:anim>
                                    <p:anim calcmode="lin" valueType="num">
                                      <p:cBhvr>
                                        <p:cTn id="170" dur="1000" fill="hold"/>
                                        <p:tgtEl>
                                          <p:spTgt spid="1207"/>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28675"/>
                                        </p:tgtEl>
                                        <p:attrNameLst>
                                          <p:attrName>style.visibility</p:attrName>
                                        </p:attrNameLst>
                                      </p:cBhvr>
                                      <p:to>
                                        <p:strVal val="visible"/>
                                      </p:to>
                                    </p:set>
                                    <p:animEffect transition="in" filter="fade">
                                      <p:cBhvr>
                                        <p:cTn id="173" dur="1000"/>
                                        <p:tgtEl>
                                          <p:spTgt spid="28675"/>
                                        </p:tgtEl>
                                      </p:cBhvr>
                                    </p:animEffect>
                                    <p:anim calcmode="lin" valueType="num">
                                      <p:cBhvr>
                                        <p:cTn id="174" dur="1000" fill="hold"/>
                                        <p:tgtEl>
                                          <p:spTgt spid="28675"/>
                                        </p:tgtEl>
                                        <p:attrNameLst>
                                          <p:attrName>ppt_x</p:attrName>
                                        </p:attrNameLst>
                                      </p:cBhvr>
                                      <p:tavLst>
                                        <p:tav tm="0">
                                          <p:val>
                                            <p:strVal val="#ppt_x"/>
                                          </p:val>
                                        </p:tav>
                                        <p:tav tm="100000">
                                          <p:val>
                                            <p:strVal val="#ppt_x"/>
                                          </p:val>
                                        </p:tav>
                                      </p:tavLst>
                                    </p:anim>
                                    <p:anim calcmode="lin" valueType="num">
                                      <p:cBhvr>
                                        <p:cTn id="175" dur="1000" fill="hold"/>
                                        <p:tgtEl>
                                          <p:spTgt spid="28675"/>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228"/>
                                        </p:tgtEl>
                                        <p:attrNameLst>
                                          <p:attrName>style.visibility</p:attrName>
                                        </p:attrNameLst>
                                      </p:cBhvr>
                                      <p:to>
                                        <p:strVal val="visible"/>
                                      </p:to>
                                    </p:set>
                                    <p:animEffect transition="in" filter="fade">
                                      <p:cBhvr>
                                        <p:cTn id="178" dur="1000"/>
                                        <p:tgtEl>
                                          <p:spTgt spid="1228"/>
                                        </p:tgtEl>
                                      </p:cBhvr>
                                    </p:animEffect>
                                    <p:anim calcmode="lin" valueType="num">
                                      <p:cBhvr>
                                        <p:cTn id="179" dur="1000" fill="hold"/>
                                        <p:tgtEl>
                                          <p:spTgt spid="1228"/>
                                        </p:tgtEl>
                                        <p:attrNameLst>
                                          <p:attrName>ppt_x</p:attrName>
                                        </p:attrNameLst>
                                      </p:cBhvr>
                                      <p:tavLst>
                                        <p:tav tm="0">
                                          <p:val>
                                            <p:strVal val="#ppt_x"/>
                                          </p:val>
                                        </p:tav>
                                        <p:tav tm="100000">
                                          <p:val>
                                            <p:strVal val="#ppt_x"/>
                                          </p:val>
                                        </p:tav>
                                      </p:tavLst>
                                    </p:anim>
                                    <p:anim calcmode="lin" valueType="num">
                                      <p:cBhvr>
                                        <p:cTn id="180" dur="1000" fill="hold"/>
                                        <p:tgtEl>
                                          <p:spTgt spid="1228"/>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21"/>
                                        </p:tgtEl>
                                        <p:attrNameLst>
                                          <p:attrName>style.visibility</p:attrName>
                                        </p:attrNameLst>
                                      </p:cBhvr>
                                      <p:to>
                                        <p:strVal val="visible"/>
                                      </p:to>
                                    </p:set>
                                    <p:anim calcmode="lin" valueType="num">
                                      <p:cBhvr>
                                        <p:cTn id="185" dur="500" fill="hold"/>
                                        <p:tgtEl>
                                          <p:spTgt spid="21"/>
                                        </p:tgtEl>
                                        <p:attrNameLst>
                                          <p:attrName>ppt_w</p:attrName>
                                        </p:attrNameLst>
                                      </p:cBhvr>
                                      <p:tavLst>
                                        <p:tav tm="0">
                                          <p:val>
                                            <p:fltVal val="0"/>
                                          </p:val>
                                        </p:tav>
                                        <p:tav tm="100000">
                                          <p:val>
                                            <p:strVal val="#ppt_w"/>
                                          </p:val>
                                        </p:tav>
                                      </p:tavLst>
                                    </p:anim>
                                    <p:anim calcmode="lin" valueType="num">
                                      <p:cBhvr>
                                        <p:cTn id="186" dur="500" fill="hold"/>
                                        <p:tgtEl>
                                          <p:spTgt spid="21"/>
                                        </p:tgtEl>
                                        <p:attrNameLst>
                                          <p:attrName>ppt_h</p:attrName>
                                        </p:attrNameLst>
                                      </p:cBhvr>
                                      <p:tavLst>
                                        <p:tav tm="0">
                                          <p:val>
                                            <p:fltVal val="0"/>
                                          </p:val>
                                        </p:tav>
                                        <p:tav tm="100000">
                                          <p:val>
                                            <p:strVal val="#ppt_h"/>
                                          </p:val>
                                        </p:tav>
                                      </p:tavLst>
                                    </p:anim>
                                    <p:animEffect transition="in" filter="fade">
                                      <p:cBhvr>
                                        <p:cTn id="187" dur="500"/>
                                        <p:tgtEl>
                                          <p:spTgt spid="21"/>
                                        </p:tgtEl>
                                      </p:cBhvr>
                                    </p:animEffect>
                                  </p:childTnLst>
                                </p:cTn>
                              </p:par>
                              <p:par>
                                <p:cTn id="188" presetID="53" presetClass="entr" presetSubtype="16" fill="hold" nodeType="withEffect">
                                  <p:stCondLst>
                                    <p:cond delay="0"/>
                                  </p:stCondLst>
                                  <p:childTnLst>
                                    <p:set>
                                      <p:cBhvr>
                                        <p:cTn id="189" dur="1" fill="hold">
                                          <p:stCondLst>
                                            <p:cond delay="0"/>
                                          </p:stCondLst>
                                        </p:cTn>
                                        <p:tgtEl>
                                          <p:spTgt spid="26626"/>
                                        </p:tgtEl>
                                        <p:attrNameLst>
                                          <p:attrName>style.visibility</p:attrName>
                                        </p:attrNameLst>
                                      </p:cBhvr>
                                      <p:to>
                                        <p:strVal val="visible"/>
                                      </p:to>
                                    </p:set>
                                    <p:anim calcmode="lin" valueType="num">
                                      <p:cBhvr>
                                        <p:cTn id="190" dur="500" fill="hold"/>
                                        <p:tgtEl>
                                          <p:spTgt spid="26626"/>
                                        </p:tgtEl>
                                        <p:attrNameLst>
                                          <p:attrName>ppt_w</p:attrName>
                                        </p:attrNameLst>
                                      </p:cBhvr>
                                      <p:tavLst>
                                        <p:tav tm="0">
                                          <p:val>
                                            <p:fltVal val="0"/>
                                          </p:val>
                                        </p:tav>
                                        <p:tav tm="100000">
                                          <p:val>
                                            <p:strVal val="#ppt_w"/>
                                          </p:val>
                                        </p:tav>
                                      </p:tavLst>
                                    </p:anim>
                                    <p:anim calcmode="lin" valueType="num">
                                      <p:cBhvr>
                                        <p:cTn id="191" dur="500" fill="hold"/>
                                        <p:tgtEl>
                                          <p:spTgt spid="26626"/>
                                        </p:tgtEl>
                                        <p:attrNameLst>
                                          <p:attrName>ppt_h</p:attrName>
                                        </p:attrNameLst>
                                      </p:cBhvr>
                                      <p:tavLst>
                                        <p:tav tm="0">
                                          <p:val>
                                            <p:fltVal val="0"/>
                                          </p:val>
                                        </p:tav>
                                        <p:tav tm="100000">
                                          <p:val>
                                            <p:strVal val="#ppt_h"/>
                                          </p:val>
                                        </p:tav>
                                      </p:tavLst>
                                    </p:anim>
                                    <p:animEffect transition="in" filter="fade">
                                      <p:cBhvr>
                                        <p:cTn id="192" dur="500"/>
                                        <p:tgtEl>
                                          <p:spTgt spid="26626"/>
                                        </p:tgtEl>
                                      </p:cBhvr>
                                    </p:animEffect>
                                  </p:childTnLst>
                                </p:cTn>
                              </p:par>
                            </p:childTnLst>
                          </p:cTn>
                        </p:par>
                      </p:childTnLst>
                    </p:cTn>
                  </p:par>
                  <p:par>
                    <p:cTn id="193" fill="hold">
                      <p:stCondLst>
                        <p:cond delay="indefinite"/>
                      </p:stCondLst>
                      <p:childTnLst>
                        <p:par>
                          <p:cTn id="194" fill="hold">
                            <p:stCondLst>
                              <p:cond delay="0"/>
                            </p:stCondLst>
                            <p:childTnLst>
                              <p:par>
                                <p:cTn id="195" presetID="31" presetClass="entr" presetSubtype="0" fill="hold" nodeType="clickEffect">
                                  <p:stCondLst>
                                    <p:cond delay="0"/>
                                  </p:stCondLst>
                                  <p:childTnLst>
                                    <p:set>
                                      <p:cBhvr>
                                        <p:cTn id="196" dur="1" fill="hold">
                                          <p:stCondLst>
                                            <p:cond delay="0"/>
                                          </p:stCondLst>
                                        </p:cTn>
                                        <p:tgtEl>
                                          <p:spTgt spid="13"/>
                                        </p:tgtEl>
                                        <p:attrNameLst>
                                          <p:attrName>style.visibility</p:attrName>
                                        </p:attrNameLst>
                                      </p:cBhvr>
                                      <p:to>
                                        <p:strVal val="visible"/>
                                      </p:to>
                                    </p:set>
                                    <p:anim calcmode="lin" valueType="num">
                                      <p:cBhvr>
                                        <p:cTn id="197" dur="1000" fill="hold"/>
                                        <p:tgtEl>
                                          <p:spTgt spid="13"/>
                                        </p:tgtEl>
                                        <p:attrNameLst>
                                          <p:attrName>ppt_w</p:attrName>
                                        </p:attrNameLst>
                                      </p:cBhvr>
                                      <p:tavLst>
                                        <p:tav tm="0">
                                          <p:val>
                                            <p:fltVal val="0"/>
                                          </p:val>
                                        </p:tav>
                                        <p:tav tm="100000">
                                          <p:val>
                                            <p:strVal val="#ppt_w"/>
                                          </p:val>
                                        </p:tav>
                                      </p:tavLst>
                                    </p:anim>
                                    <p:anim calcmode="lin" valueType="num">
                                      <p:cBhvr>
                                        <p:cTn id="198" dur="1000" fill="hold"/>
                                        <p:tgtEl>
                                          <p:spTgt spid="13"/>
                                        </p:tgtEl>
                                        <p:attrNameLst>
                                          <p:attrName>ppt_h</p:attrName>
                                        </p:attrNameLst>
                                      </p:cBhvr>
                                      <p:tavLst>
                                        <p:tav tm="0">
                                          <p:val>
                                            <p:fltVal val="0"/>
                                          </p:val>
                                        </p:tav>
                                        <p:tav tm="100000">
                                          <p:val>
                                            <p:strVal val="#ppt_h"/>
                                          </p:val>
                                        </p:tav>
                                      </p:tavLst>
                                    </p:anim>
                                    <p:anim calcmode="lin" valueType="num">
                                      <p:cBhvr>
                                        <p:cTn id="199" dur="1000" fill="hold"/>
                                        <p:tgtEl>
                                          <p:spTgt spid="13"/>
                                        </p:tgtEl>
                                        <p:attrNameLst>
                                          <p:attrName>style.rotation</p:attrName>
                                        </p:attrNameLst>
                                      </p:cBhvr>
                                      <p:tavLst>
                                        <p:tav tm="0">
                                          <p:val>
                                            <p:fltVal val="90"/>
                                          </p:val>
                                        </p:tav>
                                        <p:tav tm="100000">
                                          <p:val>
                                            <p:fltVal val="0"/>
                                          </p:val>
                                        </p:tav>
                                      </p:tavLst>
                                    </p:anim>
                                    <p:animEffect transition="in" filter="fade">
                                      <p:cBhvr>
                                        <p:cTn id="200" dur="1000"/>
                                        <p:tgtEl>
                                          <p:spTgt spid="13"/>
                                        </p:tgtEl>
                                      </p:cBhvr>
                                    </p:animEffect>
                                  </p:childTnLst>
                                </p:cTn>
                              </p:par>
                              <p:par>
                                <p:cTn id="201" presetID="31" presetClass="entr" presetSubtype="0" fill="hold" nodeType="withEffect">
                                  <p:stCondLst>
                                    <p:cond delay="0"/>
                                  </p:stCondLst>
                                  <p:childTnLst>
                                    <p:set>
                                      <p:cBhvr>
                                        <p:cTn id="202" dur="1" fill="hold">
                                          <p:stCondLst>
                                            <p:cond delay="0"/>
                                          </p:stCondLst>
                                        </p:cTn>
                                        <p:tgtEl>
                                          <p:spTgt spid="1190"/>
                                        </p:tgtEl>
                                        <p:attrNameLst>
                                          <p:attrName>style.visibility</p:attrName>
                                        </p:attrNameLst>
                                      </p:cBhvr>
                                      <p:to>
                                        <p:strVal val="visible"/>
                                      </p:to>
                                    </p:set>
                                    <p:anim calcmode="lin" valueType="num">
                                      <p:cBhvr>
                                        <p:cTn id="203" dur="1000" fill="hold"/>
                                        <p:tgtEl>
                                          <p:spTgt spid="1190"/>
                                        </p:tgtEl>
                                        <p:attrNameLst>
                                          <p:attrName>ppt_w</p:attrName>
                                        </p:attrNameLst>
                                      </p:cBhvr>
                                      <p:tavLst>
                                        <p:tav tm="0">
                                          <p:val>
                                            <p:fltVal val="0"/>
                                          </p:val>
                                        </p:tav>
                                        <p:tav tm="100000">
                                          <p:val>
                                            <p:strVal val="#ppt_w"/>
                                          </p:val>
                                        </p:tav>
                                      </p:tavLst>
                                    </p:anim>
                                    <p:anim calcmode="lin" valueType="num">
                                      <p:cBhvr>
                                        <p:cTn id="204" dur="1000" fill="hold"/>
                                        <p:tgtEl>
                                          <p:spTgt spid="1190"/>
                                        </p:tgtEl>
                                        <p:attrNameLst>
                                          <p:attrName>ppt_h</p:attrName>
                                        </p:attrNameLst>
                                      </p:cBhvr>
                                      <p:tavLst>
                                        <p:tav tm="0">
                                          <p:val>
                                            <p:fltVal val="0"/>
                                          </p:val>
                                        </p:tav>
                                        <p:tav tm="100000">
                                          <p:val>
                                            <p:strVal val="#ppt_h"/>
                                          </p:val>
                                        </p:tav>
                                      </p:tavLst>
                                    </p:anim>
                                    <p:anim calcmode="lin" valueType="num">
                                      <p:cBhvr>
                                        <p:cTn id="205" dur="1000" fill="hold"/>
                                        <p:tgtEl>
                                          <p:spTgt spid="1190"/>
                                        </p:tgtEl>
                                        <p:attrNameLst>
                                          <p:attrName>style.rotation</p:attrName>
                                        </p:attrNameLst>
                                      </p:cBhvr>
                                      <p:tavLst>
                                        <p:tav tm="0">
                                          <p:val>
                                            <p:fltVal val="90"/>
                                          </p:val>
                                        </p:tav>
                                        <p:tav tm="100000">
                                          <p:val>
                                            <p:fltVal val="0"/>
                                          </p:val>
                                        </p:tav>
                                      </p:tavLst>
                                    </p:anim>
                                    <p:animEffect transition="in" filter="fade">
                                      <p:cBhvr>
                                        <p:cTn id="206" dur="1000"/>
                                        <p:tgtEl>
                                          <p:spTgt spid="1190"/>
                                        </p:tgtEl>
                                      </p:cBhvr>
                                    </p:animEffect>
                                  </p:childTnLst>
                                </p:cTn>
                              </p:par>
                              <p:par>
                                <p:cTn id="207" presetID="31" presetClass="entr" presetSubtype="0" fill="hold" nodeType="withEffect">
                                  <p:stCondLst>
                                    <p:cond delay="0"/>
                                  </p:stCondLst>
                                  <p:childTnLst>
                                    <p:set>
                                      <p:cBhvr>
                                        <p:cTn id="208" dur="1" fill="hold">
                                          <p:stCondLst>
                                            <p:cond delay="0"/>
                                          </p:stCondLst>
                                        </p:cTn>
                                        <p:tgtEl>
                                          <p:spTgt spid="1184"/>
                                        </p:tgtEl>
                                        <p:attrNameLst>
                                          <p:attrName>style.visibility</p:attrName>
                                        </p:attrNameLst>
                                      </p:cBhvr>
                                      <p:to>
                                        <p:strVal val="visible"/>
                                      </p:to>
                                    </p:set>
                                    <p:anim calcmode="lin" valueType="num">
                                      <p:cBhvr>
                                        <p:cTn id="209" dur="1000" fill="hold"/>
                                        <p:tgtEl>
                                          <p:spTgt spid="1184"/>
                                        </p:tgtEl>
                                        <p:attrNameLst>
                                          <p:attrName>ppt_w</p:attrName>
                                        </p:attrNameLst>
                                      </p:cBhvr>
                                      <p:tavLst>
                                        <p:tav tm="0">
                                          <p:val>
                                            <p:fltVal val="0"/>
                                          </p:val>
                                        </p:tav>
                                        <p:tav tm="100000">
                                          <p:val>
                                            <p:strVal val="#ppt_w"/>
                                          </p:val>
                                        </p:tav>
                                      </p:tavLst>
                                    </p:anim>
                                    <p:anim calcmode="lin" valueType="num">
                                      <p:cBhvr>
                                        <p:cTn id="210" dur="1000" fill="hold"/>
                                        <p:tgtEl>
                                          <p:spTgt spid="1184"/>
                                        </p:tgtEl>
                                        <p:attrNameLst>
                                          <p:attrName>ppt_h</p:attrName>
                                        </p:attrNameLst>
                                      </p:cBhvr>
                                      <p:tavLst>
                                        <p:tav tm="0">
                                          <p:val>
                                            <p:fltVal val="0"/>
                                          </p:val>
                                        </p:tav>
                                        <p:tav tm="100000">
                                          <p:val>
                                            <p:strVal val="#ppt_h"/>
                                          </p:val>
                                        </p:tav>
                                      </p:tavLst>
                                    </p:anim>
                                    <p:anim calcmode="lin" valueType="num">
                                      <p:cBhvr>
                                        <p:cTn id="211" dur="1000" fill="hold"/>
                                        <p:tgtEl>
                                          <p:spTgt spid="1184"/>
                                        </p:tgtEl>
                                        <p:attrNameLst>
                                          <p:attrName>style.rotation</p:attrName>
                                        </p:attrNameLst>
                                      </p:cBhvr>
                                      <p:tavLst>
                                        <p:tav tm="0">
                                          <p:val>
                                            <p:fltVal val="90"/>
                                          </p:val>
                                        </p:tav>
                                        <p:tav tm="100000">
                                          <p:val>
                                            <p:fltVal val="0"/>
                                          </p:val>
                                        </p:tav>
                                      </p:tavLst>
                                    </p:anim>
                                    <p:animEffect transition="in" filter="fade">
                                      <p:cBhvr>
                                        <p:cTn id="212" dur="1000"/>
                                        <p:tgtEl>
                                          <p:spTgt spid="1184"/>
                                        </p:tgtEl>
                                      </p:cBhvr>
                                    </p:animEffect>
                                  </p:childTnLst>
                                </p:cTn>
                              </p:par>
                              <p:par>
                                <p:cTn id="213" presetID="31" presetClass="entr" presetSubtype="0" fill="hold" nodeType="withEffect">
                                  <p:stCondLst>
                                    <p:cond delay="0"/>
                                  </p:stCondLst>
                                  <p:childTnLst>
                                    <p:set>
                                      <p:cBhvr>
                                        <p:cTn id="214" dur="1" fill="hold">
                                          <p:stCondLst>
                                            <p:cond delay="0"/>
                                          </p:stCondLst>
                                        </p:cTn>
                                        <p:tgtEl>
                                          <p:spTgt spid="222"/>
                                        </p:tgtEl>
                                        <p:attrNameLst>
                                          <p:attrName>style.visibility</p:attrName>
                                        </p:attrNameLst>
                                      </p:cBhvr>
                                      <p:to>
                                        <p:strVal val="visible"/>
                                      </p:to>
                                    </p:set>
                                    <p:anim calcmode="lin" valueType="num">
                                      <p:cBhvr>
                                        <p:cTn id="215" dur="1000" fill="hold"/>
                                        <p:tgtEl>
                                          <p:spTgt spid="222"/>
                                        </p:tgtEl>
                                        <p:attrNameLst>
                                          <p:attrName>ppt_w</p:attrName>
                                        </p:attrNameLst>
                                      </p:cBhvr>
                                      <p:tavLst>
                                        <p:tav tm="0">
                                          <p:val>
                                            <p:fltVal val="0"/>
                                          </p:val>
                                        </p:tav>
                                        <p:tav tm="100000">
                                          <p:val>
                                            <p:strVal val="#ppt_w"/>
                                          </p:val>
                                        </p:tav>
                                      </p:tavLst>
                                    </p:anim>
                                    <p:anim calcmode="lin" valueType="num">
                                      <p:cBhvr>
                                        <p:cTn id="216" dur="1000" fill="hold"/>
                                        <p:tgtEl>
                                          <p:spTgt spid="222"/>
                                        </p:tgtEl>
                                        <p:attrNameLst>
                                          <p:attrName>ppt_h</p:attrName>
                                        </p:attrNameLst>
                                      </p:cBhvr>
                                      <p:tavLst>
                                        <p:tav tm="0">
                                          <p:val>
                                            <p:fltVal val="0"/>
                                          </p:val>
                                        </p:tav>
                                        <p:tav tm="100000">
                                          <p:val>
                                            <p:strVal val="#ppt_h"/>
                                          </p:val>
                                        </p:tav>
                                      </p:tavLst>
                                    </p:anim>
                                    <p:anim calcmode="lin" valueType="num">
                                      <p:cBhvr>
                                        <p:cTn id="217" dur="1000" fill="hold"/>
                                        <p:tgtEl>
                                          <p:spTgt spid="222"/>
                                        </p:tgtEl>
                                        <p:attrNameLst>
                                          <p:attrName>style.rotation</p:attrName>
                                        </p:attrNameLst>
                                      </p:cBhvr>
                                      <p:tavLst>
                                        <p:tav tm="0">
                                          <p:val>
                                            <p:fltVal val="90"/>
                                          </p:val>
                                        </p:tav>
                                        <p:tav tm="100000">
                                          <p:val>
                                            <p:fltVal val="0"/>
                                          </p:val>
                                        </p:tav>
                                      </p:tavLst>
                                    </p:anim>
                                    <p:animEffect transition="in" filter="fade">
                                      <p:cBhvr>
                                        <p:cTn id="218" dur="1000"/>
                                        <p:tgtEl>
                                          <p:spTgt spid="222"/>
                                        </p:tgtEl>
                                      </p:cBhvr>
                                    </p:animEffect>
                                  </p:childTnLst>
                                </p:cTn>
                              </p:par>
                              <p:par>
                                <p:cTn id="219" presetID="31" presetClass="entr" presetSubtype="0" fill="hold" nodeType="withEffect">
                                  <p:stCondLst>
                                    <p:cond delay="0"/>
                                  </p:stCondLst>
                                  <p:childTnLst>
                                    <p:set>
                                      <p:cBhvr>
                                        <p:cTn id="220" dur="1" fill="hold">
                                          <p:stCondLst>
                                            <p:cond delay="0"/>
                                          </p:stCondLst>
                                        </p:cTn>
                                        <p:tgtEl>
                                          <p:spTgt spid="220"/>
                                        </p:tgtEl>
                                        <p:attrNameLst>
                                          <p:attrName>style.visibility</p:attrName>
                                        </p:attrNameLst>
                                      </p:cBhvr>
                                      <p:to>
                                        <p:strVal val="visible"/>
                                      </p:to>
                                    </p:set>
                                    <p:anim calcmode="lin" valueType="num">
                                      <p:cBhvr>
                                        <p:cTn id="221" dur="1000" fill="hold"/>
                                        <p:tgtEl>
                                          <p:spTgt spid="220"/>
                                        </p:tgtEl>
                                        <p:attrNameLst>
                                          <p:attrName>ppt_w</p:attrName>
                                        </p:attrNameLst>
                                      </p:cBhvr>
                                      <p:tavLst>
                                        <p:tav tm="0">
                                          <p:val>
                                            <p:fltVal val="0"/>
                                          </p:val>
                                        </p:tav>
                                        <p:tav tm="100000">
                                          <p:val>
                                            <p:strVal val="#ppt_w"/>
                                          </p:val>
                                        </p:tav>
                                      </p:tavLst>
                                    </p:anim>
                                    <p:anim calcmode="lin" valueType="num">
                                      <p:cBhvr>
                                        <p:cTn id="222" dur="1000" fill="hold"/>
                                        <p:tgtEl>
                                          <p:spTgt spid="220"/>
                                        </p:tgtEl>
                                        <p:attrNameLst>
                                          <p:attrName>ppt_h</p:attrName>
                                        </p:attrNameLst>
                                      </p:cBhvr>
                                      <p:tavLst>
                                        <p:tav tm="0">
                                          <p:val>
                                            <p:fltVal val="0"/>
                                          </p:val>
                                        </p:tav>
                                        <p:tav tm="100000">
                                          <p:val>
                                            <p:strVal val="#ppt_h"/>
                                          </p:val>
                                        </p:tav>
                                      </p:tavLst>
                                    </p:anim>
                                    <p:anim calcmode="lin" valueType="num">
                                      <p:cBhvr>
                                        <p:cTn id="223" dur="1000" fill="hold"/>
                                        <p:tgtEl>
                                          <p:spTgt spid="220"/>
                                        </p:tgtEl>
                                        <p:attrNameLst>
                                          <p:attrName>style.rotation</p:attrName>
                                        </p:attrNameLst>
                                      </p:cBhvr>
                                      <p:tavLst>
                                        <p:tav tm="0">
                                          <p:val>
                                            <p:fltVal val="90"/>
                                          </p:val>
                                        </p:tav>
                                        <p:tav tm="100000">
                                          <p:val>
                                            <p:fltVal val="0"/>
                                          </p:val>
                                        </p:tav>
                                      </p:tavLst>
                                    </p:anim>
                                    <p:animEffect transition="in" filter="fade">
                                      <p:cBhvr>
                                        <p:cTn id="224" dur="1000"/>
                                        <p:tgtEl>
                                          <p:spTgt spid="220"/>
                                        </p:tgtEl>
                                      </p:cBhvr>
                                    </p:animEffect>
                                  </p:childTnLst>
                                </p:cTn>
                              </p:par>
                              <p:par>
                                <p:cTn id="225" presetID="31" presetClass="entr" presetSubtype="0" fill="hold" nodeType="withEffect">
                                  <p:stCondLst>
                                    <p:cond delay="0"/>
                                  </p:stCondLst>
                                  <p:childTnLst>
                                    <p:set>
                                      <p:cBhvr>
                                        <p:cTn id="226" dur="1" fill="hold">
                                          <p:stCondLst>
                                            <p:cond delay="0"/>
                                          </p:stCondLst>
                                        </p:cTn>
                                        <p:tgtEl>
                                          <p:spTgt spid="219"/>
                                        </p:tgtEl>
                                        <p:attrNameLst>
                                          <p:attrName>style.visibility</p:attrName>
                                        </p:attrNameLst>
                                      </p:cBhvr>
                                      <p:to>
                                        <p:strVal val="visible"/>
                                      </p:to>
                                    </p:set>
                                    <p:anim calcmode="lin" valueType="num">
                                      <p:cBhvr>
                                        <p:cTn id="227" dur="1000" fill="hold"/>
                                        <p:tgtEl>
                                          <p:spTgt spid="219"/>
                                        </p:tgtEl>
                                        <p:attrNameLst>
                                          <p:attrName>ppt_w</p:attrName>
                                        </p:attrNameLst>
                                      </p:cBhvr>
                                      <p:tavLst>
                                        <p:tav tm="0">
                                          <p:val>
                                            <p:fltVal val="0"/>
                                          </p:val>
                                        </p:tav>
                                        <p:tav tm="100000">
                                          <p:val>
                                            <p:strVal val="#ppt_w"/>
                                          </p:val>
                                        </p:tav>
                                      </p:tavLst>
                                    </p:anim>
                                    <p:anim calcmode="lin" valueType="num">
                                      <p:cBhvr>
                                        <p:cTn id="228" dur="1000" fill="hold"/>
                                        <p:tgtEl>
                                          <p:spTgt spid="219"/>
                                        </p:tgtEl>
                                        <p:attrNameLst>
                                          <p:attrName>ppt_h</p:attrName>
                                        </p:attrNameLst>
                                      </p:cBhvr>
                                      <p:tavLst>
                                        <p:tav tm="0">
                                          <p:val>
                                            <p:fltVal val="0"/>
                                          </p:val>
                                        </p:tav>
                                        <p:tav tm="100000">
                                          <p:val>
                                            <p:strVal val="#ppt_h"/>
                                          </p:val>
                                        </p:tav>
                                      </p:tavLst>
                                    </p:anim>
                                    <p:anim calcmode="lin" valueType="num">
                                      <p:cBhvr>
                                        <p:cTn id="229" dur="1000" fill="hold"/>
                                        <p:tgtEl>
                                          <p:spTgt spid="219"/>
                                        </p:tgtEl>
                                        <p:attrNameLst>
                                          <p:attrName>style.rotation</p:attrName>
                                        </p:attrNameLst>
                                      </p:cBhvr>
                                      <p:tavLst>
                                        <p:tav tm="0">
                                          <p:val>
                                            <p:fltVal val="90"/>
                                          </p:val>
                                        </p:tav>
                                        <p:tav tm="100000">
                                          <p:val>
                                            <p:fltVal val="0"/>
                                          </p:val>
                                        </p:tav>
                                      </p:tavLst>
                                    </p:anim>
                                    <p:animEffect transition="in" filter="fade">
                                      <p:cBhvr>
                                        <p:cTn id="230" dur="1000"/>
                                        <p:tgtEl>
                                          <p:spTgt spid="219"/>
                                        </p:tgtEl>
                                      </p:cBhvr>
                                    </p:animEffect>
                                  </p:childTnLst>
                                </p:cTn>
                              </p:par>
                              <p:par>
                                <p:cTn id="231" presetID="31" presetClass="entr" presetSubtype="0" fill="hold" nodeType="withEffect">
                                  <p:stCondLst>
                                    <p:cond delay="0"/>
                                  </p:stCondLst>
                                  <p:childTnLst>
                                    <p:set>
                                      <p:cBhvr>
                                        <p:cTn id="232" dur="1" fill="hold">
                                          <p:stCondLst>
                                            <p:cond delay="0"/>
                                          </p:stCondLst>
                                        </p:cTn>
                                        <p:tgtEl>
                                          <p:spTgt spid="221"/>
                                        </p:tgtEl>
                                        <p:attrNameLst>
                                          <p:attrName>style.visibility</p:attrName>
                                        </p:attrNameLst>
                                      </p:cBhvr>
                                      <p:to>
                                        <p:strVal val="visible"/>
                                      </p:to>
                                    </p:set>
                                    <p:anim calcmode="lin" valueType="num">
                                      <p:cBhvr>
                                        <p:cTn id="233" dur="1000" fill="hold"/>
                                        <p:tgtEl>
                                          <p:spTgt spid="221"/>
                                        </p:tgtEl>
                                        <p:attrNameLst>
                                          <p:attrName>ppt_w</p:attrName>
                                        </p:attrNameLst>
                                      </p:cBhvr>
                                      <p:tavLst>
                                        <p:tav tm="0">
                                          <p:val>
                                            <p:fltVal val="0"/>
                                          </p:val>
                                        </p:tav>
                                        <p:tav tm="100000">
                                          <p:val>
                                            <p:strVal val="#ppt_w"/>
                                          </p:val>
                                        </p:tav>
                                      </p:tavLst>
                                    </p:anim>
                                    <p:anim calcmode="lin" valueType="num">
                                      <p:cBhvr>
                                        <p:cTn id="234" dur="1000" fill="hold"/>
                                        <p:tgtEl>
                                          <p:spTgt spid="221"/>
                                        </p:tgtEl>
                                        <p:attrNameLst>
                                          <p:attrName>ppt_h</p:attrName>
                                        </p:attrNameLst>
                                      </p:cBhvr>
                                      <p:tavLst>
                                        <p:tav tm="0">
                                          <p:val>
                                            <p:fltVal val="0"/>
                                          </p:val>
                                        </p:tav>
                                        <p:tav tm="100000">
                                          <p:val>
                                            <p:strVal val="#ppt_h"/>
                                          </p:val>
                                        </p:tav>
                                      </p:tavLst>
                                    </p:anim>
                                    <p:anim calcmode="lin" valueType="num">
                                      <p:cBhvr>
                                        <p:cTn id="235" dur="1000" fill="hold"/>
                                        <p:tgtEl>
                                          <p:spTgt spid="221"/>
                                        </p:tgtEl>
                                        <p:attrNameLst>
                                          <p:attrName>style.rotation</p:attrName>
                                        </p:attrNameLst>
                                      </p:cBhvr>
                                      <p:tavLst>
                                        <p:tav tm="0">
                                          <p:val>
                                            <p:fltVal val="90"/>
                                          </p:val>
                                        </p:tav>
                                        <p:tav tm="100000">
                                          <p:val>
                                            <p:fltVal val="0"/>
                                          </p:val>
                                        </p:tav>
                                      </p:tavLst>
                                    </p:anim>
                                    <p:animEffect transition="in" filter="fade">
                                      <p:cBhvr>
                                        <p:cTn id="236" dur="1000"/>
                                        <p:tgtEl>
                                          <p:spTgt spid="221"/>
                                        </p:tgtEl>
                                      </p:cBhvr>
                                    </p:animEffect>
                                  </p:childTnLst>
                                </p:cTn>
                              </p:par>
                              <p:par>
                                <p:cTn id="237" presetID="31" presetClass="entr" presetSubtype="0" fill="hold" nodeType="withEffect">
                                  <p:stCondLst>
                                    <p:cond delay="0"/>
                                  </p:stCondLst>
                                  <p:childTnLst>
                                    <p:set>
                                      <p:cBhvr>
                                        <p:cTn id="238" dur="1" fill="hold">
                                          <p:stCondLst>
                                            <p:cond delay="0"/>
                                          </p:stCondLst>
                                        </p:cTn>
                                        <p:tgtEl>
                                          <p:spTgt spid="100"/>
                                        </p:tgtEl>
                                        <p:attrNameLst>
                                          <p:attrName>style.visibility</p:attrName>
                                        </p:attrNameLst>
                                      </p:cBhvr>
                                      <p:to>
                                        <p:strVal val="visible"/>
                                      </p:to>
                                    </p:set>
                                    <p:anim calcmode="lin" valueType="num">
                                      <p:cBhvr>
                                        <p:cTn id="239" dur="1000" fill="hold"/>
                                        <p:tgtEl>
                                          <p:spTgt spid="100"/>
                                        </p:tgtEl>
                                        <p:attrNameLst>
                                          <p:attrName>ppt_w</p:attrName>
                                        </p:attrNameLst>
                                      </p:cBhvr>
                                      <p:tavLst>
                                        <p:tav tm="0">
                                          <p:val>
                                            <p:fltVal val="0"/>
                                          </p:val>
                                        </p:tav>
                                        <p:tav tm="100000">
                                          <p:val>
                                            <p:strVal val="#ppt_w"/>
                                          </p:val>
                                        </p:tav>
                                      </p:tavLst>
                                    </p:anim>
                                    <p:anim calcmode="lin" valueType="num">
                                      <p:cBhvr>
                                        <p:cTn id="240" dur="1000" fill="hold"/>
                                        <p:tgtEl>
                                          <p:spTgt spid="100"/>
                                        </p:tgtEl>
                                        <p:attrNameLst>
                                          <p:attrName>ppt_h</p:attrName>
                                        </p:attrNameLst>
                                      </p:cBhvr>
                                      <p:tavLst>
                                        <p:tav tm="0">
                                          <p:val>
                                            <p:fltVal val="0"/>
                                          </p:val>
                                        </p:tav>
                                        <p:tav tm="100000">
                                          <p:val>
                                            <p:strVal val="#ppt_h"/>
                                          </p:val>
                                        </p:tav>
                                      </p:tavLst>
                                    </p:anim>
                                    <p:anim calcmode="lin" valueType="num">
                                      <p:cBhvr>
                                        <p:cTn id="241" dur="1000" fill="hold"/>
                                        <p:tgtEl>
                                          <p:spTgt spid="100"/>
                                        </p:tgtEl>
                                        <p:attrNameLst>
                                          <p:attrName>style.rotation</p:attrName>
                                        </p:attrNameLst>
                                      </p:cBhvr>
                                      <p:tavLst>
                                        <p:tav tm="0">
                                          <p:val>
                                            <p:fltVal val="90"/>
                                          </p:val>
                                        </p:tav>
                                        <p:tav tm="100000">
                                          <p:val>
                                            <p:fltVal val="0"/>
                                          </p:val>
                                        </p:tav>
                                      </p:tavLst>
                                    </p:anim>
                                    <p:animEffect transition="in" filter="fade">
                                      <p:cBhvr>
                                        <p:cTn id="242" dur="1000"/>
                                        <p:tgtEl>
                                          <p:spTgt spid="100"/>
                                        </p:tgtEl>
                                      </p:cBhvr>
                                    </p:animEffect>
                                  </p:childTnLst>
                                </p:cTn>
                              </p:par>
                              <p:par>
                                <p:cTn id="243" presetID="31" presetClass="entr" presetSubtype="0" fill="hold" grpId="0" nodeType="withEffect">
                                  <p:stCondLst>
                                    <p:cond delay="0"/>
                                  </p:stCondLst>
                                  <p:childTnLst>
                                    <p:set>
                                      <p:cBhvr>
                                        <p:cTn id="244" dur="1" fill="hold">
                                          <p:stCondLst>
                                            <p:cond delay="0"/>
                                          </p:stCondLst>
                                        </p:cTn>
                                        <p:tgtEl>
                                          <p:spTgt spid="215"/>
                                        </p:tgtEl>
                                        <p:attrNameLst>
                                          <p:attrName>style.visibility</p:attrName>
                                        </p:attrNameLst>
                                      </p:cBhvr>
                                      <p:to>
                                        <p:strVal val="visible"/>
                                      </p:to>
                                    </p:set>
                                    <p:anim calcmode="lin" valueType="num">
                                      <p:cBhvr>
                                        <p:cTn id="245" dur="1000" fill="hold"/>
                                        <p:tgtEl>
                                          <p:spTgt spid="215"/>
                                        </p:tgtEl>
                                        <p:attrNameLst>
                                          <p:attrName>ppt_w</p:attrName>
                                        </p:attrNameLst>
                                      </p:cBhvr>
                                      <p:tavLst>
                                        <p:tav tm="0">
                                          <p:val>
                                            <p:fltVal val="0"/>
                                          </p:val>
                                        </p:tav>
                                        <p:tav tm="100000">
                                          <p:val>
                                            <p:strVal val="#ppt_w"/>
                                          </p:val>
                                        </p:tav>
                                      </p:tavLst>
                                    </p:anim>
                                    <p:anim calcmode="lin" valueType="num">
                                      <p:cBhvr>
                                        <p:cTn id="246" dur="1000" fill="hold"/>
                                        <p:tgtEl>
                                          <p:spTgt spid="215"/>
                                        </p:tgtEl>
                                        <p:attrNameLst>
                                          <p:attrName>ppt_h</p:attrName>
                                        </p:attrNameLst>
                                      </p:cBhvr>
                                      <p:tavLst>
                                        <p:tav tm="0">
                                          <p:val>
                                            <p:fltVal val="0"/>
                                          </p:val>
                                        </p:tav>
                                        <p:tav tm="100000">
                                          <p:val>
                                            <p:strVal val="#ppt_h"/>
                                          </p:val>
                                        </p:tav>
                                      </p:tavLst>
                                    </p:anim>
                                    <p:anim calcmode="lin" valueType="num">
                                      <p:cBhvr>
                                        <p:cTn id="247" dur="1000" fill="hold"/>
                                        <p:tgtEl>
                                          <p:spTgt spid="215"/>
                                        </p:tgtEl>
                                        <p:attrNameLst>
                                          <p:attrName>style.rotation</p:attrName>
                                        </p:attrNameLst>
                                      </p:cBhvr>
                                      <p:tavLst>
                                        <p:tav tm="0">
                                          <p:val>
                                            <p:fltVal val="90"/>
                                          </p:val>
                                        </p:tav>
                                        <p:tav tm="100000">
                                          <p:val>
                                            <p:fltVal val="0"/>
                                          </p:val>
                                        </p:tav>
                                      </p:tavLst>
                                    </p:anim>
                                    <p:animEffect transition="in" filter="fade">
                                      <p:cBhvr>
                                        <p:cTn id="248" dur="1000"/>
                                        <p:tgtEl>
                                          <p:spTgt spid="215"/>
                                        </p:tgtEl>
                                      </p:cBhvr>
                                    </p:animEffect>
                                  </p:childTnLst>
                                </p:cTn>
                              </p:par>
                              <p:par>
                                <p:cTn id="249" presetID="31" presetClass="entr" presetSubtype="0" fill="hold" grpId="0" nodeType="withEffect">
                                  <p:stCondLst>
                                    <p:cond delay="0"/>
                                  </p:stCondLst>
                                  <p:childTnLst>
                                    <p:set>
                                      <p:cBhvr>
                                        <p:cTn id="250" dur="1" fill="hold">
                                          <p:stCondLst>
                                            <p:cond delay="0"/>
                                          </p:stCondLst>
                                        </p:cTn>
                                        <p:tgtEl>
                                          <p:spTgt spid="214"/>
                                        </p:tgtEl>
                                        <p:attrNameLst>
                                          <p:attrName>style.visibility</p:attrName>
                                        </p:attrNameLst>
                                      </p:cBhvr>
                                      <p:to>
                                        <p:strVal val="visible"/>
                                      </p:to>
                                    </p:set>
                                    <p:anim calcmode="lin" valueType="num">
                                      <p:cBhvr>
                                        <p:cTn id="251" dur="1000" fill="hold"/>
                                        <p:tgtEl>
                                          <p:spTgt spid="214"/>
                                        </p:tgtEl>
                                        <p:attrNameLst>
                                          <p:attrName>ppt_w</p:attrName>
                                        </p:attrNameLst>
                                      </p:cBhvr>
                                      <p:tavLst>
                                        <p:tav tm="0">
                                          <p:val>
                                            <p:fltVal val="0"/>
                                          </p:val>
                                        </p:tav>
                                        <p:tav tm="100000">
                                          <p:val>
                                            <p:strVal val="#ppt_w"/>
                                          </p:val>
                                        </p:tav>
                                      </p:tavLst>
                                    </p:anim>
                                    <p:anim calcmode="lin" valueType="num">
                                      <p:cBhvr>
                                        <p:cTn id="252" dur="1000" fill="hold"/>
                                        <p:tgtEl>
                                          <p:spTgt spid="214"/>
                                        </p:tgtEl>
                                        <p:attrNameLst>
                                          <p:attrName>ppt_h</p:attrName>
                                        </p:attrNameLst>
                                      </p:cBhvr>
                                      <p:tavLst>
                                        <p:tav tm="0">
                                          <p:val>
                                            <p:fltVal val="0"/>
                                          </p:val>
                                        </p:tav>
                                        <p:tav tm="100000">
                                          <p:val>
                                            <p:strVal val="#ppt_h"/>
                                          </p:val>
                                        </p:tav>
                                      </p:tavLst>
                                    </p:anim>
                                    <p:anim calcmode="lin" valueType="num">
                                      <p:cBhvr>
                                        <p:cTn id="253" dur="1000" fill="hold"/>
                                        <p:tgtEl>
                                          <p:spTgt spid="214"/>
                                        </p:tgtEl>
                                        <p:attrNameLst>
                                          <p:attrName>style.rotation</p:attrName>
                                        </p:attrNameLst>
                                      </p:cBhvr>
                                      <p:tavLst>
                                        <p:tav tm="0">
                                          <p:val>
                                            <p:fltVal val="90"/>
                                          </p:val>
                                        </p:tav>
                                        <p:tav tm="100000">
                                          <p:val>
                                            <p:fltVal val="0"/>
                                          </p:val>
                                        </p:tav>
                                      </p:tavLst>
                                    </p:anim>
                                    <p:animEffect transition="in" filter="fade">
                                      <p:cBhvr>
                                        <p:cTn id="254" dur="1000"/>
                                        <p:tgtEl>
                                          <p:spTgt spid="214"/>
                                        </p:tgtEl>
                                      </p:cBhvr>
                                    </p:animEffect>
                                  </p:childTnLst>
                                </p:cTn>
                              </p:par>
                              <p:par>
                                <p:cTn id="255" presetID="31" presetClass="entr" presetSubtype="0" fill="hold" grpId="0" nodeType="withEffect">
                                  <p:stCondLst>
                                    <p:cond delay="0"/>
                                  </p:stCondLst>
                                  <p:childTnLst>
                                    <p:set>
                                      <p:cBhvr>
                                        <p:cTn id="256" dur="1" fill="hold">
                                          <p:stCondLst>
                                            <p:cond delay="0"/>
                                          </p:stCondLst>
                                        </p:cTn>
                                        <p:tgtEl>
                                          <p:spTgt spid="141"/>
                                        </p:tgtEl>
                                        <p:attrNameLst>
                                          <p:attrName>style.visibility</p:attrName>
                                        </p:attrNameLst>
                                      </p:cBhvr>
                                      <p:to>
                                        <p:strVal val="visible"/>
                                      </p:to>
                                    </p:set>
                                    <p:anim calcmode="lin" valueType="num">
                                      <p:cBhvr>
                                        <p:cTn id="257" dur="1000" fill="hold"/>
                                        <p:tgtEl>
                                          <p:spTgt spid="141"/>
                                        </p:tgtEl>
                                        <p:attrNameLst>
                                          <p:attrName>ppt_w</p:attrName>
                                        </p:attrNameLst>
                                      </p:cBhvr>
                                      <p:tavLst>
                                        <p:tav tm="0">
                                          <p:val>
                                            <p:fltVal val="0"/>
                                          </p:val>
                                        </p:tav>
                                        <p:tav tm="100000">
                                          <p:val>
                                            <p:strVal val="#ppt_w"/>
                                          </p:val>
                                        </p:tav>
                                      </p:tavLst>
                                    </p:anim>
                                    <p:anim calcmode="lin" valueType="num">
                                      <p:cBhvr>
                                        <p:cTn id="258" dur="1000" fill="hold"/>
                                        <p:tgtEl>
                                          <p:spTgt spid="141"/>
                                        </p:tgtEl>
                                        <p:attrNameLst>
                                          <p:attrName>ppt_h</p:attrName>
                                        </p:attrNameLst>
                                      </p:cBhvr>
                                      <p:tavLst>
                                        <p:tav tm="0">
                                          <p:val>
                                            <p:fltVal val="0"/>
                                          </p:val>
                                        </p:tav>
                                        <p:tav tm="100000">
                                          <p:val>
                                            <p:strVal val="#ppt_h"/>
                                          </p:val>
                                        </p:tav>
                                      </p:tavLst>
                                    </p:anim>
                                    <p:anim calcmode="lin" valueType="num">
                                      <p:cBhvr>
                                        <p:cTn id="259" dur="1000" fill="hold"/>
                                        <p:tgtEl>
                                          <p:spTgt spid="141"/>
                                        </p:tgtEl>
                                        <p:attrNameLst>
                                          <p:attrName>style.rotation</p:attrName>
                                        </p:attrNameLst>
                                      </p:cBhvr>
                                      <p:tavLst>
                                        <p:tav tm="0">
                                          <p:val>
                                            <p:fltVal val="90"/>
                                          </p:val>
                                        </p:tav>
                                        <p:tav tm="100000">
                                          <p:val>
                                            <p:fltVal val="0"/>
                                          </p:val>
                                        </p:tav>
                                      </p:tavLst>
                                    </p:anim>
                                    <p:animEffect transition="in" filter="fade">
                                      <p:cBhvr>
                                        <p:cTn id="260" dur="1000"/>
                                        <p:tgtEl>
                                          <p:spTgt spid="141"/>
                                        </p:tgtEl>
                                      </p:cBhvr>
                                    </p:animEffect>
                                  </p:childTnLst>
                                </p:cTn>
                              </p:par>
                              <p:par>
                                <p:cTn id="261" presetID="31" presetClass="entr" presetSubtype="0" fill="hold" grpId="0" nodeType="withEffect">
                                  <p:stCondLst>
                                    <p:cond delay="0"/>
                                  </p:stCondLst>
                                  <p:childTnLst>
                                    <p:set>
                                      <p:cBhvr>
                                        <p:cTn id="262" dur="1" fill="hold">
                                          <p:stCondLst>
                                            <p:cond delay="0"/>
                                          </p:stCondLst>
                                        </p:cTn>
                                        <p:tgtEl>
                                          <p:spTgt spid="142"/>
                                        </p:tgtEl>
                                        <p:attrNameLst>
                                          <p:attrName>style.visibility</p:attrName>
                                        </p:attrNameLst>
                                      </p:cBhvr>
                                      <p:to>
                                        <p:strVal val="visible"/>
                                      </p:to>
                                    </p:set>
                                    <p:anim calcmode="lin" valueType="num">
                                      <p:cBhvr>
                                        <p:cTn id="263" dur="1000" fill="hold"/>
                                        <p:tgtEl>
                                          <p:spTgt spid="142"/>
                                        </p:tgtEl>
                                        <p:attrNameLst>
                                          <p:attrName>ppt_w</p:attrName>
                                        </p:attrNameLst>
                                      </p:cBhvr>
                                      <p:tavLst>
                                        <p:tav tm="0">
                                          <p:val>
                                            <p:fltVal val="0"/>
                                          </p:val>
                                        </p:tav>
                                        <p:tav tm="100000">
                                          <p:val>
                                            <p:strVal val="#ppt_w"/>
                                          </p:val>
                                        </p:tav>
                                      </p:tavLst>
                                    </p:anim>
                                    <p:anim calcmode="lin" valueType="num">
                                      <p:cBhvr>
                                        <p:cTn id="264" dur="1000" fill="hold"/>
                                        <p:tgtEl>
                                          <p:spTgt spid="142"/>
                                        </p:tgtEl>
                                        <p:attrNameLst>
                                          <p:attrName>ppt_h</p:attrName>
                                        </p:attrNameLst>
                                      </p:cBhvr>
                                      <p:tavLst>
                                        <p:tav tm="0">
                                          <p:val>
                                            <p:fltVal val="0"/>
                                          </p:val>
                                        </p:tav>
                                        <p:tav tm="100000">
                                          <p:val>
                                            <p:strVal val="#ppt_h"/>
                                          </p:val>
                                        </p:tav>
                                      </p:tavLst>
                                    </p:anim>
                                    <p:anim calcmode="lin" valueType="num">
                                      <p:cBhvr>
                                        <p:cTn id="265" dur="1000" fill="hold"/>
                                        <p:tgtEl>
                                          <p:spTgt spid="142"/>
                                        </p:tgtEl>
                                        <p:attrNameLst>
                                          <p:attrName>style.rotation</p:attrName>
                                        </p:attrNameLst>
                                      </p:cBhvr>
                                      <p:tavLst>
                                        <p:tav tm="0">
                                          <p:val>
                                            <p:fltVal val="90"/>
                                          </p:val>
                                        </p:tav>
                                        <p:tav tm="100000">
                                          <p:val>
                                            <p:fltVal val="0"/>
                                          </p:val>
                                        </p:tav>
                                      </p:tavLst>
                                    </p:anim>
                                    <p:animEffect transition="in" filter="fade">
                                      <p:cBhvr>
                                        <p:cTn id="266" dur="1000"/>
                                        <p:tgtEl>
                                          <p:spTgt spid="142"/>
                                        </p:tgtEl>
                                      </p:cBhvr>
                                    </p:animEffect>
                                  </p:childTnLst>
                                </p:cTn>
                              </p:par>
                              <p:par>
                                <p:cTn id="267" presetID="31" presetClass="entr" presetSubtype="0" fill="hold" grpId="0" nodeType="withEffect">
                                  <p:stCondLst>
                                    <p:cond delay="0"/>
                                  </p:stCondLst>
                                  <p:childTnLst>
                                    <p:set>
                                      <p:cBhvr>
                                        <p:cTn id="268" dur="1" fill="hold">
                                          <p:stCondLst>
                                            <p:cond delay="0"/>
                                          </p:stCondLst>
                                        </p:cTn>
                                        <p:tgtEl>
                                          <p:spTgt spid="1208"/>
                                        </p:tgtEl>
                                        <p:attrNameLst>
                                          <p:attrName>style.visibility</p:attrName>
                                        </p:attrNameLst>
                                      </p:cBhvr>
                                      <p:to>
                                        <p:strVal val="visible"/>
                                      </p:to>
                                    </p:set>
                                    <p:anim calcmode="lin" valueType="num">
                                      <p:cBhvr>
                                        <p:cTn id="269" dur="1000" fill="hold"/>
                                        <p:tgtEl>
                                          <p:spTgt spid="1208"/>
                                        </p:tgtEl>
                                        <p:attrNameLst>
                                          <p:attrName>ppt_w</p:attrName>
                                        </p:attrNameLst>
                                      </p:cBhvr>
                                      <p:tavLst>
                                        <p:tav tm="0">
                                          <p:val>
                                            <p:fltVal val="0"/>
                                          </p:val>
                                        </p:tav>
                                        <p:tav tm="100000">
                                          <p:val>
                                            <p:strVal val="#ppt_w"/>
                                          </p:val>
                                        </p:tav>
                                      </p:tavLst>
                                    </p:anim>
                                    <p:anim calcmode="lin" valueType="num">
                                      <p:cBhvr>
                                        <p:cTn id="270" dur="1000" fill="hold"/>
                                        <p:tgtEl>
                                          <p:spTgt spid="1208"/>
                                        </p:tgtEl>
                                        <p:attrNameLst>
                                          <p:attrName>ppt_h</p:attrName>
                                        </p:attrNameLst>
                                      </p:cBhvr>
                                      <p:tavLst>
                                        <p:tav tm="0">
                                          <p:val>
                                            <p:fltVal val="0"/>
                                          </p:val>
                                        </p:tav>
                                        <p:tav tm="100000">
                                          <p:val>
                                            <p:strVal val="#ppt_h"/>
                                          </p:val>
                                        </p:tav>
                                      </p:tavLst>
                                    </p:anim>
                                    <p:anim calcmode="lin" valueType="num">
                                      <p:cBhvr>
                                        <p:cTn id="271" dur="1000" fill="hold"/>
                                        <p:tgtEl>
                                          <p:spTgt spid="1208"/>
                                        </p:tgtEl>
                                        <p:attrNameLst>
                                          <p:attrName>style.rotation</p:attrName>
                                        </p:attrNameLst>
                                      </p:cBhvr>
                                      <p:tavLst>
                                        <p:tav tm="0">
                                          <p:val>
                                            <p:fltVal val="90"/>
                                          </p:val>
                                        </p:tav>
                                        <p:tav tm="100000">
                                          <p:val>
                                            <p:fltVal val="0"/>
                                          </p:val>
                                        </p:tav>
                                      </p:tavLst>
                                    </p:anim>
                                    <p:animEffect transition="in" filter="fade">
                                      <p:cBhvr>
                                        <p:cTn id="272" dur="1000"/>
                                        <p:tgtEl>
                                          <p:spTgt spid="1208"/>
                                        </p:tgtEl>
                                      </p:cBhvr>
                                    </p:animEffect>
                                  </p:childTnLst>
                                </p:cTn>
                              </p:par>
                            </p:childTnLst>
                          </p:cTn>
                        </p:par>
                        <p:par>
                          <p:cTn id="273" fill="hold">
                            <p:stCondLst>
                              <p:cond delay="1000"/>
                            </p:stCondLst>
                            <p:childTnLst>
                              <p:par>
                                <p:cTn id="274" presetID="16" presetClass="entr" presetSubtype="42" fill="hold" grpId="0" nodeType="afterEffect">
                                  <p:stCondLst>
                                    <p:cond delay="0"/>
                                  </p:stCondLst>
                                  <p:childTnLst>
                                    <p:set>
                                      <p:cBhvr>
                                        <p:cTn id="275" dur="1" fill="hold">
                                          <p:stCondLst>
                                            <p:cond delay="0"/>
                                          </p:stCondLst>
                                        </p:cTn>
                                        <p:tgtEl>
                                          <p:spTgt spid="5"/>
                                        </p:tgtEl>
                                        <p:attrNameLst>
                                          <p:attrName>style.visibility</p:attrName>
                                        </p:attrNameLst>
                                      </p:cBhvr>
                                      <p:to>
                                        <p:strVal val="visible"/>
                                      </p:to>
                                    </p:set>
                                    <p:animEffect transition="in" filter="barn(outHorizontal)">
                                      <p:cBhvr>
                                        <p:cTn id="2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5" grpId="0" animBg="1"/>
      <p:bldP spid="214" grpId="0"/>
      <p:bldP spid="215" grpId="0"/>
      <p:bldP spid="312" grpId="0" animBg="1"/>
      <p:bldP spid="313" grpId="0" animBg="1"/>
      <p:bldP spid="315" grpId="0" animBg="1"/>
      <p:bldP spid="316" grpId="0" animBg="1"/>
      <p:bldP spid="317"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31" grpId="0" animBg="1"/>
      <p:bldP spid="332" grpId="0" animBg="1"/>
      <p:bldP spid="334" grpId="0" animBg="1"/>
      <p:bldP spid="335" grpId="0" animBg="1"/>
      <p:bldP spid="336" grpId="0" animBg="1"/>
      <p:bldP spid="337" grpId="0" animBg="1"/>
      <p:bldP spid="338" grpId="0" animBg="1"/>
      <p:bldP spid="351" grpId="0" animBg="1"/>
      <p:bldP spid="355" grpId="0" animBg="1"/>
      <p:bldP spid="350" grpId="0" animBg="1"/>
      <p:bldP spid="344" grpId="0" animBg="1"/>
      <p:bldP spid="345" grpId="0" animBg="1"/>
      <p:bldP spid="629" grpId="0" animBg="1"/>
      <p:bldP spid="7" grpId="0" animBg="1"/>
      <p:bldP spid="7" grpId="1" animBg="1"/>
      <p:bldP spid="339" grpId="0" animBg="1"/>
      <p:bldP spid="626" grpId="0" animBg="1"/>
      <p:bldP spid="141" grpId="0"/>
      <p:bldP spid="142" grpId="0"/>
      <p:bldP spid="1208" grpId="0"/>
      <p:bldP spid="1207" grpId="0"/>
      <p:bldP spid="12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p:cNvGrpSpPr/>
          <p:nvPr/>
        </p:nvGrpSpPr>
        <p:grpSpPr>
          <a:xfrm>
            <a:off x="6689878" y="4093801"/>
            <a:ext cx="1191413" cy="1343873"/>
            <a:chOff x="6473061" y="2878850"/>
            <a:chExt cx="659190" cy="846689"/>
          </a:xfrm>
        </p:grpSpPr>
        <p:sp>
          <p:nvSpPr>
            <p:cNvPr id="49" name="Freeform 742"/>
            <p:cNvSpPr>
              <a:spLocks/>
            </p:cNvSpPr>
            <p:nvPr/>
          </p:nvSpPr>
          <p:spPr bwMode="auto">
            <a:xfrm>
              <a:off x="6551553" y="3160536"/>
              <a:ext cx="540979" cy="56500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50" name="Freeform 743"/>
            <p:cNvSpPr>
              <a:spLocks/>
            </p:cNvSpPr>
            <p:nvPr/>
          </p:nvSpPr>
          <p:spPr bwMode="auto">
            <a:xfrm>
              <a:off x="6773177" y="3508982"/>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51" name="Freeform 744"/>
            <p:cNvSpPr>
              <a:spLocks/>
            </p:cNvSpPr>
            <p:nvPr/>
          </p:nvSpPr>
          <p:spPr bwMode="auto">
            <a:xfrm>
              <a:off x="6717001" y="3506540"/>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745"/>
            <p:cNvSpPr>
              <a:spLocks/>
            </p:cNvSpPr>
            <p:nvPr/>
          </p:nvSpPr>
          <p:spPr bwMode="auto">
            <a:xfrm>
              <a:off x="6820118" y="3534220"/>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46"/>
            <p:cNvSpPr>
              <a:spLocks/>
            </p:cNvSpPr>
            <p:nvPr/>
          </p:nvSpPr>
          <p:spPr bwMode="auto">
            <a:xfrm>
              <a:off x="6667752" y="3522822"/>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747"/>
            <p:cNvSpPr>
              <a:spLocks/>
            </p:cNvSpPr>
            <p:nvPr/>
          </p:nvSpPr>
          <p:spPr bwMode="auto">
            <a:xfrm>
              <a:off x="6473061" y="2878850"/>
              <a:ext cx="238554" cy="327278"/>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68" name="Freeform 750"/>
            <p:cNvSpPr>
              <a:spLocks/>
            </p:cNvSpPr>
            <p:nvPr/>
          </p:nvSpPr>
          <p:spPr bwMode="auto">
            <a:xfrm>
              <a:off x="6635431" y="2915485"/>
              <a:ext cx="56945" cy="75713"/>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751"/>
            <p:cNvSpPr>
              <a:spLocks/>
            </p:cNvSpPr>
            <p:nvPr/>
          </p:nvSpPr>
          <p:spPr bwMode="auto">
            <a:xfrm>
              <a:off x="6610806" y="2940723"/>
              <a:ext cx="73875" cy="1408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97" name="グループ化 96"/>
            <p:cNvGrpSpPr/>
            <p:nvPr/>
          </p:nvGrpSpPr>
          <p:grpSpPr>
            <a:xfrm>
              <a:off x="6600700" y="3039538"/>
              <a:ext cx="531551" cy="530347"/>
              <a:chOff x="10397964" y="1691419"/>
              <a:chExt cx="715318" cy="622062"/>
            </a:xfrm>
          </p:grpSpPr>
          <p:sp>
            <p:nvSpPr>
              <p:cNvPr id="98"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00"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103" name="グループ化 102"/>
              <p:cNvGrpSpPr/>
              <p:nvPr/>
            </p:nvGrpSpPr>
            <p:grpSpPr>
              <a:xfrm>
                <a:off x="10397964" y="1691419"/>
                <a:ext cx="715318" cy="622062"/>
                <a:chOff x="10225882" y="1682483"/>
                <a:chExt cx="715318" cy="622062"/>
              </a:xfrm>
            </p:grpSpPr>
            <p:sp>
              <p:nvSpPr>
                <p:cNvPr id="105"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06"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07"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08"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sp>
        <p:nvSpPr>
          <p:cNvPr id="3075" name="Text Box 132"/>
          <p:cNvSpPr txBox="1">
            <a:spLocks noChangeArrowheads="1"/>
          </p:cNvSpPr>
          <p:nvPr/>
        </p:nvSpPr>
        <p:spPr bwMode="auto">
          <a:xfrm>
            <a:off x="509072" y="2292112"/>
            <a:ext cx="25507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28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&lt;</a:t>
            </a:r>
            <a:r>
              <a:rPr lang="ja-JP" altLang="en-US" sz="28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サブテーマ</a:t>
            </a:r>
            <a:r>
              <a:rPr lang="en-US" altLang="ja-JP" sz="28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&gt;</a:t>
            </a:r>
            <a:endParaRPr lang="ja-JP" altLang="en-US" sz="2800" dirty="0">
              <a:effectLst>
                <a:outerShdw blurRad="38100" dist="38100" dir="2700000" algn="tl">
                  <a:srgbClr val="000000">
                    <a:alpha val="43137"/>
                  </a:srgbClr>
                </a:outerShdw>
              </a:effectLst>
              <a:latin typeface="HG創英角ﾎﾟｯﾌﾟ体" pitchFamily="49" charset="-128"/>
              <a:ea typeface="HG創英角ﾎﾟｯﾌﾟ体" pitchFamily="49" charset="-128"/>
            </a:endParaRPr>
          </a:p>
        </p:txBody>
      </p:sp>
      <p:pic>
        <p:nvPicPr>
          <p:cNvPr id="3076" name="Picture 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4225925"/>
            <a:ext cx="55562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30"/>
          <p:cNvSpPr txBox="1">
            <a:spLocks noChangeArrowheads="1"/>
          </p:cNvSpPr>
          <p:nvPr/>
        </p:nvSpPr>
        <p:spPr bwMode="auto">
          <a:xfrm>
            <a:off x="5416830" y="5374609"/>
            <a:ext cx="33051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r" eaLnBrk="1" hangingPunct="1"/>
            <a:r>
              <a:rPr lang="ja-JP" altLang="en-US" i="1" dirty="0">
                <a:latin typeface="HGP創英角ﾎﾟｯﾌﾟ体" pitchFamily="50" charset="-128"/>
              </a:rPr>
              <a:t>ＡＧＶサークル</a:t>
            </a:r>
          </a:p>
          <a:p>
            <a:pPr algn="r" eaLnBrk="1" hangingPunct="1"/>
            <a:r>
              <a:rPr lang="ja-JP" altLang="en-US" i="1" dirty="0">
                <a:latin typeface="HGP創英角ﾎﾟｯﾌﾟ体" pitchFamily="50" charset="-128"/>
              </a:rPr>
              <a:t>発表者：春夏　秋男</a:t>
            </a:r>
            <a:endParaRPr lang="en-US" altLang="ja-JP" i="1" dirty="0">
              <a:latin typeface="HGP創英角ﾎﾟｯﾌﾟ体" pitchFamily="50" charset="-128"/>
            </a:endParaRPr>
          </a:p>
          <a:p>
            <a:pPr algn="r" eaLnBrk="1" hangingPunct="1"/>
            <a:r>
              <a:rPr lang="ja-JP" altLang="en-US" i="1" dirty="0">
                <a:latin typeface="HGP創英角ﾎﾟｯﾌﾟ体" pitchFamily="50" charset="-128"/>
              </a:rPr>
              <a:t>モータ製造〇部〇工場</a:t>
            </a:r>
          </a:p>
          <a:p>
            <a:pPr algn="r" eaLnBrk="1" hangingPunct="1"/>
            <a:r>
              <a:rPr lang="ja-JP" altLang="en-US" i="1" dirty="0">
                <a:latin typeface="HGP創英角ﾎﾟｯﾌﾟ体" pitchFamily="50" charset="-128"/>
              </a:rPr>
              <a:t>生産〇課〇係〇班</a:t>
            </a:r>
          </a:p>
        </p:txBody>
      </p:sp>
      <p:sp>
        <p:nvSpPr>
          <p:cNvPr id="3078" name="WordArt 397"/>
          <p:cNvSpPr>
            <a:spLocks noChangeArrowheads="1" noChangeShapeType="1" noTextEdit="1"/>
          </p:cNvSpPr>
          <p:nvPr/>
        </p:nvSpPr>
        <p:spPr bwMode="auto">
          <a:xfrm>
            <a:off x="395288" y="764406"/>
            <a:ext cx="8361362" cy="1512887"/>
          </a:xfrm>
          <a:prstGeom prst="rect">
            <a:avLst/>
          </a:prstGeom>
        </p:spPr>
        <p:txBody>
          <a:bodyPr wrap="none" fromWordArt="1">
            <a:prstTxWarp prst="textPlain">
              <a:avLst>
                <a:gd name="adj" fmla="val 50000"/>
              </a:avLst>
            </a:prstTxWarp>
          </a:bodyPr>
          <a:lstStyle/>
          <a:p>
            <a:pPr>
              <a:defRPr/>
            </a:pPr>
            <a:r>
              <a:rPr lang="ja-JP" altLang="en-US" sz="3600" i="1" kern="10" dirty="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rPr>
              <a:t>誰でも安全で楽に作業できる環境を目指して</a:t>
            </a:r>
            <a:r>
              <a:rPr lang="en-US" altLang="ja-JP" sz="3600" i="1" kern="10" dirty="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rPr>
              <a:t>!!</a:t>
            </a:r>
            <a:endParaRPr lang="ja-JP" altLang="en-US" sz="3600" i="1" kern="10" dirty="0">
              <a:ln w="9525">
                <a:solidFill>
                  <a:srgbClr val="000000"/>
                </a:solidFill>
                <a:round/>
                <a:headEnd/>
                <a:tailEnd/>
              </a:ln>
              <a:solidFill>
                <a:srgbClr val="FF0000"/>
              </a:solidFill>
              <a:effectLst>
                <a:outerShdw dist="35921" dir="2700000" algn="ctr" rotWithShape="0">
                  <a:srgbClr val="808080"/>
                </a:outerShdw>
              </a:effectLst>
              <a:latin typeface="HGP創英角ﾎﾟｯﾌﾟ体"/>
              <a:ea typeface="HGP創英角ﾎﾟｯﾌﾟ体"/>
            </a:endParaRPr>
          </a:p>
        </p:txBody>
      </p:sp>
      <p:sp>
        <p:nvSpPr>
          <p:cNvPr id="3081" name="WordArt 397"/>
          <p:cNvSpPr>
            <a:spLocks noChangeArrowheads="1" noChangeShapeType="1" noTextEdit="1"/>
          </p:cNvSpPr>
          <p:nvPr/>
        </p:nvSpPr>
        <p:spPr bwMode="auto">
          <a:xfrm>
            <a:off x="401638" y="2811011"/>
            <a:ext cx="8361362" cy="1152525"/>
          </a:xfrm>
          <a:prstGeom prst="rect">
            <a:avLst/>
          </a:prstGeom>
        </p:spPr>
        <p:txBody>
          <a:bodyPr wrap="none" fromWordArt="1">
            <a:prstTxWarp prst="textPlain">
              <a:avLst>
                <a:gd name="adj" fmla="val 50000"/>
              </a:avLst>
            </a:prstTxWarp>
          </a:bodyPr>
          <a:lstStyle/>
          <a:p>
            <a:r>
              <a:rPr lang="ja-JP" altLang="en-US" sz="3600" i="1" kern="10" dirty="0">
                <a:ln w="9525">
                  <a:solidFill>
                    <a:srgbClr val="000000"/>
                  </a:solidFill>
                  <a:round/>
                  <a:headEnd/>
                  <a:tailEnd/>
                </a:ln>
                <a:solidFill>
                  <a:srgbClr val="0000FF"/>
                </a:solidFill>
                <a:effectLst>
                  <a:outerShdw dist="35921" dir="2700000" algn="ctr" rotWithShape="0">
                    <a:srgbClr val="808080"/>
                  </a:outerShdw>
                </a:effectLst>
                <a:latin typeface="HGP創英角ﾎﾟｯﾌﾟ体"/>
                <a:ea typeface="HGP創英角ﾎﾟｯﾌﾟ体"/>
              </a:rPr>
              <a:t>外観チェック作業の負荷軽減</a:t>
            </a:r>
          </a:p>
        </p:txBody>
      </p:sp>
      <p:grpSp>
        <p:nvGrpSpPr>
          <p:cNvPr id="72" name="Group 538"/>
          <p:cNvGrpSpPr>
            <a:grpSpLocks/>
          </p:cNvGrpSpPr>
          <p:nvPr/>
        </p:nvGrpSpPr>
        <p:grpSpPr bwMode="auto">
          <a:xfrm flipH="1">
            <a:off x="7549280" y="4356094"/>
            <a:ext cx="1401825" cy="1081580"/>
            <a:chOff x="3504" y="3168"/>
            <a:chExt cx="760" cy="937"/>
          </a:xfrm>
        </p:grpSpPr>
        <p:sp>
          <p:nvSpPr>
            <p:cNvPr id="73" name="Freeform 539"/>
            <p:cNvSpPr>
              <a:spLocks/>
            </p:cNvSpPr>
            <p:nvPr/>
          </p:nvSpPr>
          <p:spPr bwMode="auto">
            <a:xfrm>
              <a:off x="3552" y="3168"/>
              <a:ext cx="522" cy="317"/>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74" name="Freeform 540"/>
            <p:cNvSpPr>
              <a:spLocks/>
            </p:cNvSpPr>
            <p:nvPr/>
          </p:nvSpPr>
          <p:spPr bwMode="auto">
            <a:xfrm>
              <a:off x="3604" y="3288"/>
              <a:ext cx="428" cy="459"/>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5" name="Freeform 541"/>
            <p:cNvSpPr>
              <a:spLocks/>
            </p:cNvSpPr>
            <p:nvPr/>
          </p:nvSpPr>
          <p:spPr bwMode="auto">
            <a:xfrm>
              <a:off x="3627" y="3473"/>
              <a:ext cx="44" cy="89"/>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 name="Freeform 542"/>
            <p:cNvSpPr>
              <a:spLocks/>
            </p:cNvSpPr>
            <p:nvPr/>
          </p:nvSpPr>
          <p:spPr bwMode="auto">
            <a:xfrm>
              <a:off x="3763" y="3518"/>
              <a:ext cx="233" cy="21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77" name="Oval 543"/>
            <p:cNvSpPr>
              <a:spLocks noChangeArrowheads="1"/>
            </p:cNvSpPr>
            <p:nvPr/>
          </p:nvSpPr>
          <p:spPr bwMode="auto">
            <a:xfrm>
              <a:off x="3867" y="3461"/>
              <a:ext cx="1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8" name="Oval 544"/>
            <p:cNvSpPr>
              <a:spLocks noChangeArrowheads="1"/>
            </p:cNvSpPr>
            <p:nvPr/>
          </p:nvSpPr>
          <p:spPr bwMode="auto">
            <a:xfrm>
              <a:off x="3951" y="3470"/>
              <a:ext cx="21" cy="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9" name="Freeform 545"/>
            <p:cNvSpPr>
              <a:spLocks/>
            </p:cNvSpPr>
            <p:nvPr/>
          </p:nvSpPr>
          <p:spPr bwMode="auto">
            <a:xfrm>
              <a:off x="4022" y="3415"/>
              <a:ext cx="62" cy="132"/>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80" name="Freeform 546"/>
            <p:cNvSpPr>
              <a:spLocks/>
            </p:cNvSpPr>
            <p:nvPr/>
          </p:nvSpPr>
          <p:spPr bwMode="auto">
            <a:xfrm>
              <a:off x="3735" y="3275"/>
              <a:ext cx="164" cy="139"/>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81" name="Freeform 547"/>
            <p:cNvSpPr>
              <a:spLocks/>
            </p:cNvSpPr>
            <p:nvPr/>
          </p:nvSpPr>
          <p:spPr bwMode="auto">
            <a:xfrm>
              <a:off x="3940" y="3299"/>
              <a:ext cx="125" cy="111"/>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82" name="Freeform 548"/>
            <p:cNvSpPr>
              <a:spLocks/>
            </p:cNvSpPr>
            <p:nvPr/>
          </p:nvSpPr>
          <p:spPr bwMode="auto">
            <a:xfrm>
              <a:off x="3504" y="3669"/>
              <a:ext cx="658" cy="436"/>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83" name="Freeform 549"/>
            <p:cNvSpPr>
              <a:spLocks/>
            </p:cNvSpPr>
            <p:nvPr/>
          </p:nvSpPr>
          <p:spPr bwMode="auto">
            <a:xfrm>
              <a:off x="3860" y="3731"/>
              <a:ext cx="59" cy="81"/>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84" name="Freeform 550"/>
            <p:cNvSpPr>
              <a:spLocks/>
            </p:cNvSpPr>
            <p:nvPr/>
          </p:nvSpPr>
          <p:spPr bwMode="auto">
            <a:xfrm>
              <a:off x="3786" y="3726"/>
              <a:ext cx="119" cy="86"/>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5" name="Freeform 551"/>
            <p:cNvSpPr>
              <a:spLocks/>
            </p:cNvSpPr>
            <p:nvPr/>
          </p:nvSpPr>
          <p:spPr bwMode="auto">
            <a:xfrm>
              <a:off x="3915" y="3736"/>
              <a:ext cx="40" cy="63"/>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6" name="Freeform 552"/>
            <p:cNvSpPr>
              <a:spLocks/>
            </p:cNvSpPr>
            <p:nvPr/>
          </p:nvSpPr>
          <p:spPr bwMode="auto">
            <a:xfrm>
              <a:off x="4008" y="3756"/>
              <a:ext cx="31" cy="26"/>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7" name="Freeform 553"/>
            <p:cNvSpPr>
              <a:spLocks/>
            </p:cNvSpPr>
            <p:nvPr/>
          </p:nvSpPr>
          <p:spPr bwMode="auto">
            <a:xfrm>
              <a:off x="3988" y="3872"/>
              <a:ext cx="20" cy="65"/>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8" name="Freeform 554"/>
            <p:cNvSpPr>
              <a:spLocks/>
            </p:cNvSpPr>
            <p:nvPr/>
          </p:nvSpPr>
          <p:spPr bwMode="auto">
            <a:xfrm>
              <a:off x="3633" y="3786"/>
              <a:ext cx="66" cy="96"/>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Freeform 555"/>
            <p:cNvSpPr>
              <a:spLocks/>
            </p:cNvSpPr>
            <p:nvPr/>
          </p:nvSpPr>
          <p:spPr bwMode="auto">
            <a:xfrm>
              <a:off x="3651" y="3865"/>
              <a:ext cx="70" cy="37"/>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0" name="Freeform 556"/>
            <p:cNvSpPr>
              <a:spLocks/>
            </p:cNvSpPr>
            <p:nvPr/>
          </p:nvSpPr>
          <p:spPr bwMode="auto">
            <a:xfrm>
              <a:off x="3604" y="4001"/>
              <a:ext cx="187" cy="100"/>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1" name="Freeform 557"/>
            <p:cNvSpPr>
              <a:spLocks/>
            </p:cNvSpPr>
            <p:nvPr/>
          </p:nvSpPr>
          <p:spPr bwMode="auto">
            <a:xfrm>
              <a:off x="3675" y="3786"/>
              <a:ext cx="250" cy="224"/>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92" name="Freeform 558"/>
            <p:cNvSpPr>
              <a:spLocks/>
            </p:cNvSpPr>
            <p:nvPr/>
          </p:nvSpPr>
          <p:spPr bwMode="auto">
            <a:xfrm>
              <a:off x="3711" y="3837"/>
              <a:ext cx="103" cy="68"/>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3" name="Freeform 559"/>
            <p:cNvSpPr>
              <a:spLocks/>
            </p:cNvSpPr>
            <p:nvPr/>
          </p:nvSpPr>
          <p:spPr bwMode="auto">
            <a:xfrm>
              <a:off x="3833" y="3920"/>
              <a:ext cx="56" cy="12"/>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560"/>
            <p:cNvSpPr>
              <a:spLocks/>
            </p:cNvSpPr>
            <p:nvPr/>
          </p:nvSpPr>
          <p:spPr bwMode="auto">
            <a:xfrm>
              <a:off x="4031" y="3636"/>
              <a:ext cx="233" cy="202"/>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95" name="Freeform 561"/>
            <p:cNvSpPr>
              <a:spLocks/>
            </p:cNvSpPr>
            <p:nvPr/>
          </p:nvSpPr>
          <p:spPr bwMode="auto">
            <a:xfrm>
              <a:off x="4067" y="3740"/>
              <a:ext cx="53" cy="42"/>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562"/>
            <p:cNvSpPr>
              <a:spLocks/>
            </p:cNvSpPr>
            <p:nvPr/>
          </p:nvSpPr>
          <p:spPr bwMode="auto">
            <a:xfrm>
              <a:off x="4147" y="3690"/>
              <a:ext cx="41" cy="25"/>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7"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a:t>
            </a:r>
          </a:p>
        </p:txBody>
      </p:sp>
      <p:sp>
        <p:nvSpPr>
          <p:cNvPr id="58" name="テキスト ボックス 57"/>
          <p:cNvSpPr txBox="1"/>
          <p:nvPr/>
        </p:nvSpPr>
        <p:spPr>
          <a:xfrm>
            <a:off x="8336318" y="35332"/>
            <a:ext cx="700178" cy="369332"/>
          </a:xfrm>
          <a:prstGeom prst="rect">
            <a:avLst/>
          </a:prstGeom>
          <a:noFill/>
        </p:spPr>
        <p:txBody>
          <a:bodyPr wrap="square" rtlCol="0">
            <a:spAutoFit/>
          </a:bodyPr>
          <a:lstStyle/>
          <a:p>
            <a:r>
              <a:rPr lang="en-US" altLang="ja-JP" dirty="0"/>
              <a:t>2</a:t>
            </a:r>
            <a:r>
              <a:rPr kumimoji="1" lang="en-US" altLang="ja-JP" dirty="0"/>
              <a:t>/21</a:t>
            </a:r>
            <a:endParaRPr kumimoji="1" lang="ja-JP" altLang="en-US" dirty="0"/>
          </a:p>
        </p:txBody>
      </p:sp>
    </p:spTree>
    <p:extLst>
      <p:ext uri="{BB962C8B-B14F-4D97-AF65-F5344CB8AC3E}">
        <p14:creationId xmlns:p14="http://schemas.microsoft.com/office/powerpoint/2010/main" val="13794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1+#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1"/>
                                        </p:tgtEl>
                                        <p:attrNameLst>
                                          <p:attrName>style.visibility</p:attrName>
                                        </p:attrNameLst>
                                      </p:cBhvr>
                                      <p:to>
                                        <p:strVal val="visible"/>
                                      </p:to>
                                    </p:set>
                                    <p:anim calcmode="lin" valueType="num">
                                      <p:cBhvr additive="base">
                                        <p:cTn id="13" dur="500" fill="hold"/>
                                        <p:tgtEl>
                                          <p:spTgt spid="3081"/>
                                        </p:tgtEl>
                                        <p:attrNameLst>
                                          <p:attrName>ppt_x</p:attrName>
                                        </p:attrNameLst>
                                      </p:cBhvr>
                                      <p:tavLst>
                                        <p:tav tm="0">
                                          <p:val>
                                            <p:strVal val="0-#ppt_w/2"/>
                                          </p:val>
                                        </p:tav>
                                        <p:tav tm="100000">
                                          <p:val>
                                            <p:strVal val="#ppt_x"/>
                                          </p:val>
                                        </p:tav>
                                      </p:tavLst>
                                    </p:anim>
                                    <p:anim calcmode="lin" valueType="num">
                                      <p:cBhvr additive="base">
                                        <p:cTn id="14"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221" y="959242"/>
            <a:ext cx="4130167" cy="137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528" y="2570947"/>
            <a:ext cx="3481645" cy="104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626" y="4433475"/>
            <a:ext cx="1440160" cy="13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36" name="テキスト ボックス 35"/>
          <p:cNvSpPr txBox="1"/>
          <p:nvPr/>
        </p:nvSpPr>
        <p:spPr>
          <a:xfrm>
            <a:off x="5152474" y="618621"/>
            <a:ext cx="3884022" cy="338554"/>
          </a:xfrm>
          <a:prstGeom prst="rect">
            <a:avLst/>
          </a:prstGeom>
          <a:noFill/>
        </p:spPr>
        <p:txBody>
          <a:bodyPr wrap="square" rtlCol="0">
            <a:spAutoFit/>
          </a:bodyPr>
          <a:lstStyle/>
          <a:p>
            <a:r>
              <a:rPr lang="ja-JP" altLang="en-US" sz="1600" dirty="0"/>
              <a:t>外観チェック担当者別要素作業時間</a:t>
            </a:r>
            <a:endParaRPr kumimoji="1" lang="ja-JP" altLang="en-US" sz="1600" dirty="0"/>
          </a:p>
        </p:txBody>
      </p:sp>
      <p:sp>
        <p:nvSpPr>
          <p:cNvPr id="38" name="テキスト ボックス 37"/>
          <p:cNvSpPr txBox="1"/>
          <p:nvPr/>
        </p:nvSpPr>
        <p:spPr>
          <a:xfrm>
            <a:off x="1621761" y="647984"/>
            <a:ext cx="1784463" cy="338554"/>
          </a:xfrm>
          <a:prstGeom prst="rect">
            <a:avLst/>
          </a:prstGeom>
          <a:noFill/>
        </p:spPr>
        <p:txBody>
          <a:bodyPr wrap="none" rtlCol="0">
            <a:spAutoFit/>
          </a:bodyPr>
          <a:lstStyle/>
          <a:p>
            <a:r>
              <a:rPr lang="ja-JP" altLang="en-US" sz="1600" dirty="0"/>
              <a:t>作業負荷レベル表</a:t>
            </a:r>
            <a:endParaRPr kumimoji="1" lang="ja-JP" altLang="en-US" sz="1600" dirty="0"/>
          </a:p>
        </p:txBody>
      </p:sp>
      <p:sp>
        <p:nvSpPr>
          <p:cNvPr id="40" name="正方形/長方形 39"/>
          <p:cNvSpPr/>
          <p:nvPr/>
        </p:nvSpPr>
        <p:spPr>
          <a:xfrm>
            <a:off x="5025506" y="3692004"/>
            <a:ext cx="3650950"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男女で時間の差は少ない</a:t>
            </a:r>
            <a:endParaRPr lang="en-US" altLang="ja-JP"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55" name="AutoShape 56"/>
          <p:cNvSpPr>
            <a:spLocks noChangeArrowheads="1"/>
          </p:cNvSpPr>
          <p:nvPr/>
        </p:nvSpPr>
        <p:spPr bwMode="auto">
          <a:xfrm>
            <a:off x="395536" y="6092700"/>
            <a:ext cx="8355012"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安全と作業性にとことん拘り、目標達成する事ができた</a:t>
            </a:r>
          </a:p>
        </p:txBody>
      </p:sp>
      <p:sp>
        <p:nvSpPr>
          <p:cNvPr id="56" name="正方形/長方形 55"/>
          <p:cNvSpPr/>
          <p:nvPr/>
        </p:nvSpPr>
        <p:spPr>
          <a:xfrm>
            <a:off x="854467" y="1900791"/>
            <a:ext cx="3650950" cy="769441"/>
          </a:xfrm>
          <a:prstGeom prst="rect">
            <a:avLst/>
          </a:prstGeom>
          <a:noFill/>
          <a:ln>
            <a:noFill/>
          </a:ln>
        </p:spPr>
        <p:txBody>
          <a:bodyPr wrap="square" lIns="91440" tIns="45720" rIns="91440" bIns="45720">
            <a:spAutoFit/>
          </a:bodyPr>
          <a:lstStyle/>
          <a:p>
            <a:pPr algn="ctr"/>
            <a:r>
              <a:rPr lang="ja-JP" altLang="en-US" sz="4400" b="1" i="1" dirty="0">
                <a:ln w="12700">
                  <a:solidFill>
                    <a:schemeClr val="tx2">
                      <a:satMod val="155000"/>
                    </a:schemeClr>
                  </a:solidFill>
                  <a:prstDash val="solid"/>
                </a:ln>
                <a:effectLst>
                  <a:outerShdw blurRad="41275" dist="20320" dir="1800000" algn="tl" rotWithShape="0">
                    <a:srgbClr val="000000">
                      <a:alpha val="40000"/>
                    </a:srgbClr>
                  </a:outerShdw>
                </a:effectLst>
              </a:rPr>
              <a:t>目標達成</a:t>
            </a:r>
            <a:endParaRPr lang="en-US" altLang="ja-JP" sz="4400" b="1" i="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2048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83" y="918592"/>
            <a:ext cx="4217417" cy="306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632744" y="5693106"/>
            <a:ext cx="3650950"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作業負荷レベル　平均５</a:t>
            </a:r>
            <a:r>
              <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８</a:t>
            </a:r>
            <a:endParaRPr lang="en-US" altLang="ja-JP"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55" name="テキスト ボックス 354"/>
          <p:cNvSpPr txBox="1"/>
          <p:nvPr/>
        </p:nvSpPr>
        <p:spPr>
          <a:xfrm>
            <a:off x="1416348" y="4298751"/>
            <a:ext cx="1925527" cy="338554"/>
          </a:xfrm>
          <a:prstGeom prst="rect">
            <a:avLst/>
          </a:prstGeom>
          <a:noFill/>
        </p:spPr>
        <p:txBody>
          <a:bodyPr wrap="none" rtlCol="0">
            <a:spAutoFit/>
          </a:bodyPr>
          <a:lstStyle/>
          <a:p>
            <a:r>
              <a:rPr lang="ja-JP" altLang="en-US" sz="1600" dirty="0"/>
              <a:t>作業負荷ランク基準</a:t>
            </a:r>
            <a:endParaRPr lang="en-US" altLang="ja-JP" sz="1600" dirty="0"/>
          </a:p>
        </p:txBody>
      </p:sp>
      <p:sp>
        <p:nvSpPr>
          <p:cNvPr id="54" name="正方形/長方形 53"/>
          <p:cNvSpPr/>
          <p:nvPr/>
        </p:nvSpPr>
        <p:spPr>
          <a:xfrm>
            <a:off x="4788460" y="5705540"/>
            <a:ext cx="3650950"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平均</a:t>
            </a:r>
            <a:r>
              <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rPr>
              <a:t>2.1</a:t>
            </a: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　→　平均　</a:t>
            </a:r>
            <a:r>
              <a:rPr lang="en-US" altLang="ja-JP" b="1" dirty="0">
                <a:ln w="12700">
                  <a:solidFill>
                    <a:schemeClr val="tx2">
                      <a:satMod val="155000"/>
                    </a:schemeClr>
                  </a:solidFill>
                  <a:prstDash val="solid"/>
                </a:ln>
                <a:effectLst>
                  <a:outerShdw blurRad="41275" dist="20320" dir="1800000" algn="tl" rotWithShape="0">
                    <a:srgbClr val="000000">
                      <a:alpha val="40000"/>
                    </a:srgbClr>
                  </a:outerShdw>
                </a:effectLst>
              </a:rPr>
              <a:t>3.3</a:t>
            </a:r>
            <a:endParaRPr lang="en-US" altLang="ja-JP"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7" name="Text Box 409"/>
          <p:cNvSpPr txBox="1">
            <a:spLocks noChangeArrowheads="1"/>
          </p:cNvSpPr>
          <p:nvPr/>
        </p:nvSpPr>
        <p:spPr bwMode="auto">
          <a:xfrm>
            <a:off x="5695362" y="3981456"/>
            <a:ext cx="1612942" cy="338554"/>
          </a:xfrm>
          <a:prstGeom prst="rect">
            <a:avLst/>
          </a:prstGeom>
          <a:solidFill>
            <a:schemeClr val="bg1"/>
          </a:solidFill>
          <a:ln>
            <a:noFill/>
          </a:ln>
          <a:effectLst/>
          <a:extLs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　サークルレベル</a:t>
            </a:r>
          </a:p>
        </p:txBody>
      </p:sp>
      <p:sp>
        <p:nvSpPr>
          <p:cNvPr id="6" name="テキスト ボックス 5"/>
          <p:cNvSpPr txBox="1"/>
          <p:nvPr/>
        </p:nvSpPr>
        <p:spPr>
          <a:xfrm>
            <a:off x="6322960" y="4213177"/>
            <a:ext cx="543739" cy="307777"/>
          </a:xfrm>
          <a:prstGeom prst="rect">
            <a:avLst/>
          </a:prstGeom>
          <a:noFill/>
        </p:spPr>
        <p:txBody>
          <a:bodyPr wrap="none" rtlCol="0">
            <a:spAutoFit/>
          </a:bodyPr>
          <a:lstStyle/>
          <a:p>
            <a:r>
              <a:rPr kumimoji="1" lang="ja-JP" altLang="en-US" sz="1400" dirty="0"/>
              <a:t>知識</a:t>
            </a:r>
          </a:p>
        </p:txBody>
      </p:sp>
      <p:sp>
        <p:nvSpPr>
          <p:cNvPr id="26" name="テキスト ボックス 25"/>
          <p:cNvSpPr txBox="1"/>
          <p:nvPr/>
        </p:nvSpPr>
        <p:spPr>
          <a:xfrm>
            <a:off x="7254841" y="4804890"/>
            <a:ext cx="543739" cy="307777"/>
          </a:xfrm>
          <a:prstGeom prst="rect">
            <a:avLst/>
          </a:prstGeom>
          <a:noFill/>
        </p:spPr>
        <p:txBody>
          <a:bodyPr wrap="none" rtlCol="0">
            <a:spAutoFit/>
          </a:bodyPr>
          <a:lstStyle/>
          <a:p>
            <a:r>
              <a:rPr kumimoji="1" lang="ja-JP" altLang="en-US" sz="1400" dirty="0"/>
              <a:t>技能</a:t>
            </a:r>
          </a:p>
        </p:txBody>
      </p:sp>
      <p:sp>
        <p:nvSpPr>
          <p:cNvPr id="28" name="テキスト ボックス 27"/>
          <p:cNvSpPr txBox="1"/>
          <p:nvPr/>
        </p:nvSpPr>
        <p:spPr>
          <a:xfrm>
            <a:off x="5385359" y="5468148"/>
            <a:ext cx="723275" cy="307777"/>
          </a:xfrm>
          <a:prstGeom prst="rect">
            <a:avLst/>
          </a:prstGeom>
          <a:noFill/>
        </p:spPr>
        <p:txBody>
          <a:bodyPr wrap="none" rtlCol="0">
            <a:spAutoFit/>
          </a:bodyPr>
          <a:lstStyle/>
          <a:p>
            <a:r>
              <a:rPr lang="ja-JP" altLang="en-US" sz="1400" dirty="0"/>
              <a:t>向上心</a:t>
            </a:r>
            <a:endParaRPr kumimoji="1" lang="ja-JP" altLang="en-US" sz="1400" dirty="0"/>
          </a:p>
        </p:txBody>
      </p:sp>
      <p:sp>
        <p:nvSpPr>
          <p:cNvPr id="29" name="テキスト ボックス 28"/>
          <p:cNvSpPr txBox="1"/>
          <p:nvPr/>
        </p:nvSpPr>
        <p:spPr>
          <a:xfrm>
            <a:off x="5178544" y="4794437"/>
            <a:ext cx="760144" cy="307777"/>
          </a:xfrm>
          <a:prstGeom prst="rect">
            <a:avLst/>
          </a:prstGeom>
          <a:noFill/>
        </p:spPr>
        <p:txBody>
          <a:bodyPr wrap="none" rtlCol="0">
            <a:spAutoFit/>
          </a:bodyPr>
          <a:lstStyle/>
          <a:p>
            <a:r>
              <a:rPr lang="en-US" altLang="ja-JP" sz="1400" dirty="0"/>
              <a:t>QC</a:t>
            </a:r>
            <a:r>
              <a:rPr lang="ja-JP" altLang="en-US" sz="1400" dirty="0"/>
              <a:t>手法</a:t>
            </a:r>
            <a:endParaRPr kumimoji="1" lang="ja-JP" altLang="en-US" sz="1400" dirty="0"/>
          </a:p>
        </p:txBody>
      </p:sp>
      <p:sp>
        <p:nvSpPr>
          <p:cNvPr id="30" name="テキスト ボックス 29"/>
          <p:cNvSpPr txBox="1"/>
          <p:nvPr/>
        </p:nvSpPr>
        <p:spPr>
          <a:xfrm>
            <a:off x="7071839" y="5486436"/>
            <a:ext cx="1181734" cy="307777"/>
          </a:xfrm>
          <a:prstGeom prst="rect">
            <a:avLst/>
          </a:prstGeom>
          <a:noFill/>
        </p:spPr>
        <p:txBody>
          <a:bodyPr wrap="none" rtlCol="0">
            <a:spAutoFit/>
          </a:bodyPr>
          <a:lstStyle/>
          <a:p>
            <a:r>
              <a:rPr lang="ja-JP" altLang="en-US" sz="1400" dirty="0"/>
              <a:t>チームワーク</a:t>
            </a:r>
            <a:endParaRPr kumimoji="1" lang="ja-JP" altLang="en-US" sz="1400" dirty="0"/>
          </a:p>
        </p:txBody>
      </p:sp>
      <p:grpSp>
        <p:nvGrpSpPr>
          <p:cNvPr id="13" name="グループ化 12"/>
          <p:cNvGrpSpPr/>
          <p:nvPr/>
        </p:nvGrpSpPr>
        <p:grpSpPr>
          <a:xfrm>
            <a:off x="7884368" y="4836260"/>
            <a:ext cx="831771" cy="523220"/>
            <a:chOff x="8028384" y="4653136"/>
            <a:chExt cx="831771" cy="523220"/>
          </a:xfrm>
        </p:grpSpPr>
        <p:cxnSp>
          <p:nvCxnSpPr>
            <p:cNvPr id="8" name="直線コネクタ 7"/>
            <p:cNvCxnSpPr/>
            <p:nvPr/>
          </p:nvCxnSpPr>
          <p:spPr>
            <a:xfrm>
              <a:off x="8083446" y="4823674"/>
              <a:ext cx="288032"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084723" y="5029724"/>
              <a:ext cx="28803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316416" y="4653136"/>
              <a:ext cx="543739" cy="523220"/>
            </a:xfrm>
            <a:prstGeom prst="rect">
              <a:avLst/>
            </a:prstGeom>
            <a:noFill/>
          </p:spPr>
          <p:txBody>
            <a:bodyPr wrap="none" rtlCol="0">
              <a:spAutoFit/>
            </a:bodyPr>
            <a:lstStyle/>
            <a:p>
              <a:r>
                <a:rPr kumimoji="1" lang="ja-JP" altLang="en-US" sz="1400" dirty="0"/>
                <a:t>前回</a:t>
              </a:r>
              <a:endParaRPr kumimoji="1" lang="en-US" altLang="ja-JP" sz="1400" dirty="0"/>
            </a:p>
            <a:p>
              <a:r>
                <a:rPr lang="ja-JP" altLang="en-US" sz="1400" dirty="0"/>
                <a:t>今回</a:t>
              </a:r>
              <a:endParaRPr kumimoji="1" lang="ja-JP" altLang="en-US" sz="1400" dirty="0"/>
            </a:p>
          </p:txBody>
        </p:sp>
        <p:sp>
          <p:nvSpPr>
            <p:cNvPr id="12" name="正方形/長方形 11"/>
            <p:cNvSpPr/>
            <p:nvPr/>
          </p:nvSpPr>
          <p:spPr>
            <a:xfrm>
              <a:off x="8028384" y="4683617"/>
              <a:ext cx="792088" cy="48316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6260122" y="4428922"/>
            <a:ext cx="400110" cy="520335"/>
          </a:xfrm>
          <a:prstGeom prst="rect">
            <a:avLst/>
          </a:prstGeom>
          <a:noFill/>
        </p:spPr>
        <p:txBody>
          <a:bodyPr vert="eaVert" wrap="none" rtlCol="0">
            <a:spAutoFit/>
          </a:bodyPr>
          <a:lstStyle/>
          <a:p>
            <a:r>
              <a:rPr lang="ja-JP" altLang="en-US" sz="1400" b="1" dirty="0"/>
              <a:t>５４３</a:t>
            </a:r>
            <a:endParaRPr kumimoji="1" lang="ja-JP" altLang="en-US" sz="1400" b="1" dirty="0"/>
          </a:p>
        </p:txBody>
      </p:sp>
      <p:sp>
        <p:nvSpPr>
          <p:cNvPr id="5" name="円/楕円 4"/>
          <p:cNvSpPr/>
          <p:nvPr/>
        </p:nvSpPr>
        <p:spPr>
          <a:xfrm>
            <a:off x="4145075" y="3541007"/>
            <a:ext cx="498933" cy="4942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754767" y="3480322"/>
            <a:ext cx="290464" cy="276999"/>
          </a:xfrm>
          <a:prstGeom prst="rect">
            <a:avLst/>
          </a:prstGeom>
          <a:noFill/>
        </p:spPr>
        <p:txBody>
          <a:bodyPr wrap="none" rtlCol="0">
            <a:spAutoFit/>
          </a:bodyPr>
          <a:lstStyle/>
          <a:p>
            <a:r>
              <a:rPr lang="ja-JP" altLang="en-US" sz="1200" dirty="0"/>
              <a:t>０</a:t>
            </a:r>
            <a:endParaRPr kumimoji="1" lang="ja-JP" altLang="en-US" sz="1200" dirty="0"/>
          </a:p>
        </p:txBody>
      </p:sp>
      <p:sp>
        <p:nvSpPr>
          <p:cNvPr id="45" name="テキスト ボックス 44"/>
          <p:cNvSpPr txBox="1"/>
          <p:nvPr/>
        </p:nvSpPr>
        <p:spPr>
          <a:xfrm>
            <a:off x="4644008" y="3239871"/>
            <a:ext cx="396262" cy="276999"/>
          </a:xfrm>
          <a:prstGeom prst="rect">
            <a:avLst/>
          </a:prstGeom>
          <a:noFill/>
        </p:spPr>
        <p:txBody>
          <a:bodyPr wrap="none" rtlCol="0">
            <a:spAutoFit/>
          </a:bodyPr>
          <a:lstStyle/>
          <a:p>
            <a:r>
              <a:rPr lang="ja-JP" altLang="en-US" sz="1200" dirty="0"/>
              <a:t>１５</a:t>
            </a:r>
            <a:endParaRPr kumimoji="1" lang="ja-JP" altLang="en-US" sz="1200" dirty="0"/>
          </a:p>
        </p:txBody>
      </p:sp>
      <p:sp>
        <p:nvSpPr>
          <p:cNvPr id="50" name="テキスト ボックス 49"/>
          <p:cNvSpPr txBox="1"/>
          <p:nvPr/>
        </p:nvSpPr>
        <p:spPr>
          <a:xfrm>
            <a:off x="4644008" y="2860150"/>
            <a:ext cx="396262" cy="276999"/>
          </a:xfrm>
          <a:prstGeom prst="rect">
            <a:avLst/>
          </a:prstGeom>
          <a:noFill/>
        </p:spPr>
        <p:txBody>
          <a:bodyPr wrap="none" rtlCol="0">
            <a:spAutoFit/>
          </a:bodyPr>
          <a:lstStyle/>
          <a:p>
            <a:r>
              <a:rPr lang="ja-JP" altLang="en-US" sz="1200" dirty="0"/>
              <a:t>１７</a:t>
            </a:r>
            <a:endParaRPr kumimoji="1" lang="ja-JP" altLang="en-US" sz="1200" dirty="0"/>
          </a:p>
        </p:txBody>
      </p:sp>
      <p:cxnSp>
        <p:nvCxnSpPr>
          <p:cNvPr id="43" name="直線コネクタ 42"/>
          <p:cNvCxnSpPr/>
          <p:nvPr/>
        </p:nvCxnSpPr>
        <p:spPr>
          <a:xfrm flipV="1">
            <a:off x="5020891" y="3011862"/>
            <a:ext cx="3429381" cy="35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88205" y="2756101"/>
            <a:ext cx="800219" cy="276999"/>
          </a:xfrm>
          <a:prstGeom prst="rect">
            <a:avLst/>
          </a:prstGeom>
          <a:noFill/>
        </p:spPr>
        <p:txBody>
          <a:bodyPr wrap="none" rtlCol="0">
            <a:spAutoFit/>
          </a:bodyPr>
          <a:lstStyle/>
          <a:p>
            <a:r>
              <a:rPr kumimoji="1" lang="ja-JP" altLang="en-US" sz="1200" dirty="0">
                <a:solidFill>
                  <a:srgbClr val="FF0000"/>
                </a:solidFill>
              </a:rPr>
              <a:t>標準時間</a:t>
            </a:r>
          </a:p>
        </p:txBody>
      </p:sp>
      <p:sp>
        <p:nvSpPr>
          <p:cNvPr id="53" name="テキスト ボックス 52"/>
          <p:cNvSpPr txBox="1"/>
          <p:nvPr/>
        </p:nvSpPr>
        <p:spPr>
          <a:xfrm>
            <a:off x="6012536" y="2321155"/>
            <a:ext cx="1261884" cy="307777"/>
          </a:xfrm>
          <a:prstGeom prst="rect">
            <a:avLst/>
          </a:prstGeom>
          <a:noFill/>
        </p:spPr>
        <p:txBody>
          <a:bodyPr wrap="none" rtlCol="0">
            <a:spAutoFit/>
          </a:bodyPr>
          <a:lstStyle/>
          <a:p>
            <a:r>
              <a:rPr kumimoji="1" lang="ja-JP" altLang="en-US" sz="1400" dirty="0"/>
              <a:t>作業時間推移</a:t>
            </a:r>
          </a:p>
        </p:txBody>
      </p:sp>
      <p:sp>
        <p:nvSpPr>
          <p:cNvPr id="57" name="テキスト ボックス 56"/>
          <p:cNvSpPr txBox="1"/>
          <p:nvPr/>
        </p:nvSpPr>
        <p:spPr>
          <a:xfrm>
            <a:off x="5062437" y="3550894"/>
            <a:ext cx="396262" cy="276999"/>
          </a:xfrm>
          <a:prstGeom prst="rect">
            <a:avLst/>
          </a:prstGeom>
          <a:noFill/>
        </p:spPr>
        <p:txBody>
          <a:bodyPr wrap="none" rtlCol="0">
            <a:spAutoFit/>
          </a:bodyPr>
          <a:lstStyle/>
          <a:p>
            <a:r>
              <a:rPr kumimoji="1" lang="ja-JP" altLang="en-US" sz="1200" dirty="0"/>
              <a:t>３０</a:t>
            </a:r>
          </a:p>
        </p:txBody>
      </p:sp>
      <p:sp>
        <p:nvSpPr>
          <p:cNvPr id="58" name="テキスト ボックス 57"/>
          <p:cNvSpPr txBox="1"/>
          <p:nvPr/>
        </p:nvSpPr>
        <p:spPr>
          <a:xfrm>
            <a:off x="5486998" y="3550894"/>
            <a:ext cx="396262" cy="276999"/>
          </a:xfrm>
          <a:prstGeom prst="rect">
            <a:avLst/>
          </a:prstGeom>
          <a:noFill/>
        </p:spPr>
        <p:txBody>
          <a:bodyPr wrap="none" rtlCol="0">
            <a:spAutoFit/>
          </a:bodyPr>
          <a:lstStyle/>
          <a:p>
            <a:r>
              <a:rPr lang="ja-JP" altLang="en-US" sz="1200" dirty="0"/>
              <a:t>６</a:t>
            </a:r>
            <a:r>
              <a:rPr kumimoji="1" lang="ja-JP" altLang="en-US" sz="1200" dirty="0"/>
              <a:t>０</a:t>
            </a:r>
          </a:p>
        </p:txBody>
      </p:sp>
      <p:sp>
        <p:nvSpPr>
          <p:cNvPr id="59" name="テキスト ボックス 58"/>
          <p:cNvSpPr txBox="1"/>
          <p:nvPr/>
        </p:nvSpPr>
        <p:spPr>
          <a:xfrm>
            <a:off x="5932347" y="3553924"/>
            <a:ext cx="396262" cy="276999"/>
          </a:xfrm>
          <a:prstGeom prst="rect">
            <a:avLst/>
          </a:prstGeom>
          <a:noFill/>
        </p:spPr>
        <p:txBody>
          <a:bodyPr wrap="none" rtlCol="0">
            <a:spAutoFit/>
          </a:bodyPr>
          <a:lstStyle/>
          <a:p>
            <a:r>
              <a:rPr lang="ja-JP" altLang="en-US" sz="1200" dirty="0"/>
              <a:t>９</a:t>
            </a:r>
            <a:r>
              <a:rPr kumimoji="1" lang="ja-JP" altLang="en-US" sz="1200" dirty="0"/>
              <a:t>０</a:t>
            </a:r>
          </a:p>
        </p:txBody>
      </p:sp>
      <p:sp>
        <p:nvSpPr>
          <p:cNvPr id="60" name="テキスト ボックス 59"/>
          <p:cNvSpPr txBox="1"/>
          <p:nvPr/>
        </p:nvSpPr>
        <p:spPr>
          <a:xfrm>
            <a:off x="6328196" y="3550894"/>
            <a:ext cx="502061" cy="276999"/>
          </a:xfrm>
          <a:prstGeom prst="rect">
            <a:avLst/>
          </a:prstGeom>
          <a:noFill/>
        </p:spPr>
        <p:txBody>
          <a:bodyPr wrap="none" rtlCol="0">
            <a:spAutoFit/>
          </a:bodyPr>
          <a:lstStyle/>
          <a:p>
            <a:r>
              <a:rPr lang="ja-JP" altLang="en-US" sz="1200" dirty="0"/>
              <a:t>１２</a:t>
            </a:r>
            <a:r>
              <a:rPr kumimoji="1" lang="ja-JP" altLang="en-US" sz="1200" dirty="0"/>
              <a:t>０</a:t>
            </a:r>
          </a:p>
        </p:txBody>
      </p:sp>
      <p:sp>
        <p:nvSpPr>
          <p:cNvPr id="61" name="テキスト ボックス 60"/>
          <p:cNvSpPr txBox="1"/>
          <p:nvPr/>
        </p:nvSpPr>
        <p:spPr>
          <a:xfrm>
            <a:off x="6760634" y="3560558"/>
            <a:ext cx="502061" cy="276999"/>
          </a:xfrm>
          <a:prstGeom prst="rect">
            <a:avLst/>
          </a:prstGeom>
          <a:noFill/>
        </p:spPr>
        <p:txBody>
          <a:bodyPr wrap="none" rtlCol="0">
            <a:spAutoFit/>
          </a:bodyPr>
          <a:lstStyle/>
          <a:p>
            <a:r>
              <a:rPr lang="ja-JP" altLang="en-US" sz="1200" dirty="0"/>
              <a:t>１５</a:t>
            </a:r>
            <a:r>
              <a:rPr kumimoji="1" lang="ja-JP" altLang="en-US" sz="1200" dirty="0"/>
              <a:t>０</a:t>
            </a:r>
          </a:p>
        </p:txBody>
      </p:sp>
      <p:sp>
        <p:nvSpPr>
          <p:cNvPr id="62" name="テキスト ボックス 61"/>
          <p:cNvSpPr txBox="1"/>
          <p:nvPr/>
        </p:nvSpPr>
        <p:spPr>
          <a:xfrm>
            <a:off x="7194273" y="3562694"/>
            <a:ext cx="502061" cy="276999"/>
          </a:xfrm>
          <a:prstGeom prst="rect">
            <a:avLst/>
          </a:prstGeom>
          <a:noFill/>
        </p:spPr>
        <p:txBody>
          <a:bodyPr wrap="none" rtlCol="0">
            <a:spAutoFit/>
          </a:bodyPr>
          <a:lstStyle/>
          <a:p>
            <a:r>
              <a:rPr kumimoji="1" lang="ja-JP" altLang="en-US" sz="1200" dirty="0"/>
              <a:t>１８０</a:t>
            </a:r>
          </a:p>
        </p:txBody>
      </p:sp>
      <p:sp>
        <p:nvSpPr>
          <p:cNvPr id="63" name="テキスト ボックス 62"/>
          <p:cNvSpPr txBox="1"/>
          <p:nvPr/>
        </p:nvSpPr>
        <p:spPr>
          <a:xfrm>
            <a:off x="7641150" y="3560558"/>
            <a:ext cx="502061" cy="276999"/>
          </a:xfrm>
          <a:prstGeom prst="rect">
            <a:avLst/>
          </a:prstGeom>
          <a:noFill/>
        </p:spPr>
        <p:txBody>
          <a:bodyPr wrap="none" rtlCol="0">
            <a:spAutoFit/>
          </a:bodyPr>
          <a:lstStyle/>
          <a:p>
            <a:r>
              <a:rPr lang="ja-JP" altLang="en-US" sz="1200" dirty="0"/>
              <a:t>２１</a:t>
            </a:r>
            <a:r>
              <a:rPr kumimoji="1" lang="ja-JP" altLang="en-US" sz="1200" dirty="0"/>
              <a:t>０</a:t>
            </a:r>
          </a:p>
        </p:txBody>
      </p:sp>
      <p:sp>
        <p:nvSpPr>
          <p:cNvPr id="64" name="テキスト ボックス 63"/>
          <p:cNvSpPr txBox="1"/>
          <p:nvPr/>
        </p:nvSpPr>
        <p:spPr>
          <a:xfrm>
            <a:off x="8059421" y="3560486"/>
            <a:ext cx="502061" cy="276999"/>
          </a:xfrm>
          <a:prstGeom prst="rect">
            <a:avLst/>
          </a:prstGeom>
          <a:noFill/>
        </p:spPr>
        <p:txBody>
          <a:bodyPr wrap="none" rtlCol="0">
            <a:spAutoFit/>
          </a:bodyPr>
          <a:lstStyle/>
          <a:p>
            <a:r>
              <a:rPr lang="ja-JP" altLang="en-US" sz="1200" dirty="0"/>
              <a:t>２４</a:t>
            </a:r>
            <a:r>
              <a:rPr kumimoji="1" lang="ja-JP" altLang="en-US" sz="1200" dirty="0"/>
              <a:t>０</a:t>
            </a:r>
          </a:p>
        </p:txBody>
      </p:sp>
      <p:sp>
        <p:nvSpPr>
          <p:cNvPr id="65" name="テキスト ボックス 64"/>
          <p:cNvSpPr txBox="1"/>
          <p:nvPr/>
        </p:nvSpPr>
        <p:spPr>
          <a:xfrm>
            <a:off x="8395486" y="3562247"/>
            <a:ext cx="530915" cy="230832"/>
          </a:xfrm>
          <a:prstGeom prst="rect">
            <a:avLst/>
          </a:prstGeom>
          <a:noFill/>
        </p:spPr>
        <p:txBody>
          <a:bodyPr wrap="none" rtlCol="0">
            <a:spAutoFit/>
          </a:bodyPr>
          <a:lstStyle/>
          <a:p>
            <a:r>
              <a:rPr kumimoji="1" lang="ja-JP" altLang="en-US" sz="900" dirty="0"/>
              <a:t>（回数）</a:t>
            </a:r>
          </a:p>
        </p:txBody>
      </p:sp>
      <p:sp>
        <p:nvSpPr>
          <p:cNvPr id="66" name="テキスト ボックス 65"/>
          <p:cNvSpPr txBox="1"/>
          <p:nvPr/>
        </p:nvSpPr>
        <p:spPr>
          <a:xfrm>
            <a:off x="4799637" y="2371980"/>
            <a:ext cx="492443" cy="276999"/>
          </a:xfrm>
          <a:prstGeom prst="rect">
            <a:avLst/>
          </a:prstGeom>
          <a:noFill/>
        </p:spPr>
        <p:txBody>
          <a:bodyPr wrap="none" rtlCol="0">
            <a:spAutoFit/>
          </a:bodyPr>
          <a:lstStyle/>
          <a:p>
            <a:r>
              <a:rPr kumimoji="1" lang="ja-JP" altLang="en-US" sz="1200" dirty="0"/>
              <a:t>（秒）</a:t>
            </a:r>
          </a:p>
        </p:txBody>
      </p:sp>
      <p:sp>
        <p:nvSpPr>
          <p:cNvPr id="67" name="テキスト ボックス 66"/>
          <p:cNvSpPr txBox="1"/>
          <p:nvPr/>
        </p:nvSpPr>
        <p:spPr>
          <a:xfrm>
            <a:off x="8351338" y="2870866"/>
            <a:ext cx="492443" cy="276999"/>
          </a:xfrm>
          <a:prstGeom prst="rect">
            <a:avLst/>
          </a:prstGeom>
          <a:noFill/>
        </p:spPr>
        <p:txBody>
          <a:bodyPr wrap="none" rtlCol="0">
            <a:spAutoFit/>
          </a:bodyPr>
          <a:lstStyle/>
          <a:p>
            <a:r>
              <a:rPr kumimoji="1" lang="ja-JP" altLang="en-US" sz="1200" dirty="0"/>
              <a:t>女性</a:t>
            </a:r>
          </a:p>
        </p:txBody>
      </p:sp>
      <p:sp>
        <p:nvSpPr>
          <p:cNvPr id="68" name="テキスト ボックス 67"/>
          <p:cNvSpPr txBox="1"/>
          <p:nvPr/>
        </p:nvSpPr>
        <p:spPr>
          <a:xfrm>
            <a:off x="8350663" y="3076810"/>
            <a:ext cx="492443" cy="276999"/>
          </a:xfrm>
          <a:prstGeom prst="rect">
            <a:avLst/>
          </a:prstGeom>
          <a:noFill/>
        </p:spPr>
        <p:txBody>
          <a:bodyPr wrap="none" rtlCol="0">
            <a:spAutoFit/>
          </a:bodyPr>
          <a:lstStyle/>
          <a:p>
            <a:r>
              <a:rPr lang="ja-JP" altLang="en-US" sz="1200" dirty="0"/>
              <a:t>男性</a:t>
            </a:r>
            <a:endParaRPr kumimoji="1" lang="ja-JP" altLang="en-US" sz="1200" dirty="0"/>
          </a:p>
        </p:txBody>
      </p:sp>
      <p:pic>
        <p:nvPicPr>
          <p:cNvPr id="266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587302"/>
            <a:ext cx="4183633" cy="110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395536" y="3957479"/>
            <a:ext cx="3888157" cy="307777"/>
          </a:xfrm>
          <a:prstGeom prst="rect">
            <a:avLst/>
          </a:prstGeom>
          <a:noFill/>
        </p:spPr>
        <p:txBody>
          <a:bodyPr wrap="square" rtlCol="0">
            <a:spAutoFit/>
          </a:bodyPr>
          <a:lstStyle/>
          <a:p>
            <a:r>
              <a:rPr lang="en-US" altLang="ja-JP" sz="1400" dirty="0"/>
              <a:t>※</a:t>
            </a:r>
            <a:r>
              <a:rPr lang="ja-JP" altLang="en-US" sz="1400" dirty="0"/>
              <a:t>作業負荷ランク　Ａ：１～３　Ｂ：４～８　Ｃ：９以上</a:t>
            </a:r>
            <a:endParaRPr kumimoji="1" lang="ja-JP" altLang="en-US" sz="1400" dirty="0"/>
          </a:p>
        </p:txBody>
      </p:sp>
      <p:sp>
        <p:nvSpPr>
          <p:cNvPr id="69" name="テキスト ボックス 68"/>
          <p:cNvSpPr txBox="1"/>
          <p:nvPr/>
        </p:nvSpPr>
        <p:spPr>
          <a:xfrm>
            <a:off x="7540055" y="364942"/>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18.7.22</a:t>
            </a:r>
            <a:endParaRPr kumimoji="1" lang="ja-JP" altLang="en-US" sz="1200" dirty="0"/>
          </a:p>
        </p:txBody>
      </p:sp>
      <p:sp>
        <p:nvSpPr>
          <p:cNvPr id="70" name="Rectangle 219"/>
          <p:cNvSpPr>
            <a:spLocks noChangeArrowheads="1"/>
          </p:cNvSpPr>
          <p:nvPr/>
        </p:nvSpPr>
        <p:spPr bwMode="auto">
          <a:xfrm>
            <a:off x="8374779" y="309578"/>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4" name="正方形/長方形 3"/>
          <p:cNvSpPr/>
          <p:nvPr/>
        </p:nvSpPr>
        <p:spPr>
          <a:xfrm>
            <a:off x="4694869" y="1634920"/>
            <a:ext cx="4106540" cy="275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6260122" y="4835767"/>
            <a:ext cx="400110" cy="377667"/>
          </a:xfrm>
          <a:prstGeom prst="rect">
            <a:avLst/>
          </a:prstGeom>
          <a:noFill/>
        </p:spPr>
        <p:txBody>
          <a:bodyPr vert="eaVert" wrap="none" rtlCol="0">
            <a:spAutoFit/>
          </a:bodyPr>
          <a:lstStyle/>
          <a:p>
            <a:r>
              <a:rPr lang="ja-JP" altLang="en-US" sz="1400" b="1" dirty="0"/>
              <a:t>２１</a:t>
            </a:r>
            <a:endParaRPr kumimoji="1" lang="ja-JP" altLang="en-US" sz="1400" b="1" dirty="0"/>
          </a:p>
        </p:txBody>
      </p:sp>
      <p:sp>
        <p:nvSpPr>
          <p:cNvPr id="74" name="テキスト ボックス 73"/>
          <p:cNvSpPr txBox="1"/>
          <p:nvPr/>
        </p:nvSpPr>
        <p:spPr>
          <a:xfrm>
            <a:off x="4644008" y="3036380"/>
            <a:ext cx="396262" cy="276999"/>
          </a:xfrm>
          <a:prstGeom prst="rect">
            <a:avLst/>
          </a:prstGeom>
          <a:noFill/>
        </p:spPr>
        <p:txBody>
          <a:bodyPr wrap="none" rtlCol="0">
            <a:spAutoFit/>
          </a:bodyPr>
          <a:lstStyle/>
          <a:p>
            <a:r>
              <a:rPr lang="ja-JP" altLang="en-US" sz="1200" dirty="0"/>
              <a:t>１６</a:t>
            </a:r>
            <a:endParaRPr kumimoji="1" lang="ja-JP" altLang="en-US" sz="1200" dirty="0"/>
          </a:p>
        </p:txBody>
      </p:sp>
      <p:sp>
        <p:nvSpPr>
          <p:cNvPr id="75" name="テキスト ボックス 74"/>
          <p:cNvSpPr txBox="1"/>
          <p:nvPr/>
        </p:nvSpPr>
        <p:spPr>
          <a:xfrm>
            <a:off x="4644008" y="2459104"/>
            <a:ext cx="396262" cy="276999"/>
          </a:xfrm>
          <a:prstGeom prst="rect">
            <a:avLst/>
          </a:prstGeom>
          <a:noFill/>
        </p:spPr>
        <p:txBody>
          <a:bodyPr wrap="none" rtlCol="0">
            <a:spAutoFit/>
          </a:bodyPr>
          <a:lstStyle/>
          <a:p>
            <a:r>
              <a:rPr lang="ja-JP" altLang="en-US" sz="1200" dirty="0"/>
              <a:t>１９</a:t>
            </a:r>
            <a:endParaRPr kumimoji="1" lang="ja-JP" altLang="en-US" sz="1200" dirty="0"/>
          </a:p>
        </p:txBody>
      </p:sp>
      <p:sp>
        <p:nvSpPr>
          <p:cNvPr id="71" name="テキスト ボックス 70"/>
          <p:cNvSpPr txBox="1"/>
          <p:nvPr/>
        </p:nvSpPr>
        <p:spPr>
          <a:xfrm>
            <a:off x="4644008" y="2665353"/>
            <a:ext cx="396262" cy="276999"/>
          </a:xfrm>
          <a:prstGeom prst="rect">
            <a:avLst/>
          </a:prstGeom>
          <a:noFill/>
        </p:spPr>
        <p:txBody>
          <a:bodyPr wrap="none" rtlCol="0">
            <a:spAutoFit/>
          </a:bodyPr>
          <a:lstStyle/>
          <a:p>
            <a:r>
              <a:rPr lang="ja-JP" altLang="en-US" sz="1200" dirty="0"/>
              <a:t>１８</a:t>
            </a:r>
            <a:endParaRPr kumimoji="1" lang="ja-JP" altLang="en-US" sz="1200" dirty="0"/>
          </a:p>
        </p:txBody>
      </p:sp>
      <p:sp>
        <p:nvSpPr>
          <p:cNvPr id="72" name="テキスト ボックス 71"/>
          <p:cNvSpPr txBox="1"/>
          <p:nvPr/>
        </p:nvSpPr>
        <p:spPr>
          <a:xfrm>
            <a:off x="4704572" y="3394413"/>
            <a:ext cx="369332" cy="307776"/>
          </a:xfrm>
          <a:prstGeom prst="rect">
            <a:avLst/>
          </a:prstGeom>
          <a:noFill/>
        </p:spPr>
        <p:txBody>
          <a:bodyPr vert="eaVert" wrap="square" rtlCol="0">
            <a:spAutoFit/>
          </a:bodyPr>
          <a:lstStyle/>
          <a:p>
            <a:r>
              <a:rPr kumimoji="1" lang="ja-JP" altLang="en-US" sz="1200" dirty="0"/>
              <a:t>・・</a:t>
            </a:r>
          </a:p>
        </p:txBody>
      </p:sp>
      <p:sp>
        <p:nvSpPr>
          <p:cNvPr id="76" name="Rectangle 5"/>
          <p:cNvSpPr>
            <a:spLocks noChangeArrowheads="1"/>
          </p:cNvSpPr>
          <p:nvPr/>
        </p:nvSpPr>
        <p:spPr bwMode="auto">
          <a:xfrm>
            <a:off x="326918" y="132156"/>
            <a:ext cx="3236970"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２１</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効果の確認</a:t>
            </a:r>
          </a:p>
        </p:txBody>
      </p:sp>
      <p:sp>
        <p:nvSpPr>
          <p:cNvPr id="78" name="テキスト ボックス 77"/>
          <p:cNvSpPr txBox="1"/>
          <p:nvPr/>
        </p:nvSpPr>
        <p:spPr>
          <a:xfrm>
            <a:off x="8230345" y="35332"/>
            <a:ext cx="851871" cy="369332"/>
          </a:xfrm>
          <a:prstGeom prst="rect">
            <a:avLst/>
          </a:prstGeom>
          <a:noFill/>
        </p:spPr>
        <p:txBody>
          <a:bodyPr wrap="square" rtlCol="0">
            <a:spAutoFit/>
          </a:bodyPr>
          <a:lstStyle/>
          <a:p>
            <a:r>
              <a:rPr lang="en-US" altLang="ja-JP" dirty="0"/>
              <a:t>2</a:t>
            </a:r>
            <a:r>
              <a:rPr kumimoji="1" lang="en-US" altLang="ja-JP" dirty="0"/>
              <a:t>0/21</a:t>
            </a:r>
            <a:endParaRPr kumimoji="1" lang="ja-JP" altLang="en-US" dirty="0"/>
          </a:p>
        </p:txBody>
      </p:sp>
    </p:spTree>
    <p:extLst>
      <p:ext uri="{BB962C8B-B14F-4D97-AF65-F5344CB8AC3E}">
        <p14:creationId xmlns:p14="http://schemas.microsoft.com/office/powerpoint/2010/main" val="18785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outHorizont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0825" y="334963"/>
            <a:ext cx="8610600"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 name="AutoShape 2"/>
          <p:cNvSpPr>
            <a:spLocks noChangeArrowheads="1"/>
          </p:cNvSpPr>
          <p:nvPr/>
        </p:nvSpPr>
        <p:spPr bwMode="auto">
          <a:xfrm>
            <a:off x="272994" y="3717032"/>
            <a:ext cx="4305300"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8" name="AutoShape 2"/>
          <p:cNvSpPr>
            <a:spLocks noChangeArrowheads="1"/>
          </p:cNvSpPr>
          <p:nvPr/>
        </p:nvSpPr>
        <p:spPr bwMode="auto">
          <a:xfrm>
            <a:off x="4730694" y="3717032"/>
            <a:ext cx="4130731" cy="2950021"/>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 name="テキスト ボックス 3"/>
          <p:cNvSpPr txBox="1"/>
          <p:nvPr/>
        </p:nvSpPr>
        <p:spPr>
          <a:xfrm>
            <a:off x="323528" y="4077072"/>
            <a:ext cx="4320413" cy="923330"/>
          </a:xfrm>
          <a:prstGeom prst="rect">
            <a:avLst/>
          </a:prstGeom>
          <a:noFill/>
        </p:spPr>
        <p:txBody>
          <a:bodyPr wrap="none" rtlCol="0">
            <a:spAutoFit/>
          </a:bodyPr>
          <a:lstStyle/>
          <a:p>
            <a:r>
              <a:rPr kumimoji="1" lang="ja-JP" altLang="en-US" dirty="0"/>
              <a:t>・メンバーの変化により今まで見えなかった</a:t>
            </a:r>
            <a:endParaRPr kumimoji="1" lang="en-US" altLang="ja-JP" dirty="0"/>
          </a:p>
          <a:p>
            <a:r>
              <a:rPr lang="ja-JP" altLang="en-US" dirty="0"/>
              <a:t>問題点を見つけ出し解決する事が出来て</a:t>
            </a:r>
            <a:endParaRPr lang="en-US" altLang="ja-JP" dirty="0"/>
          </a:p>
          <a:p>
            <a:r>
              <a:rPr lang="ja-JP" altLang="en-US" dirty="0"/>
              <a:t>良かった。</a:t>
            </a:r>
            <a:endParaRPr kumimoji="1" lang="ja-JP" altLang="en-US" dirty="0"/>
          </a:p>
        </p:txBody>
      </p:sp>
      <p:sp>
        <p:nvSpPr>
          <p:cNvPr id="76" name="テキスト ボックス 75"/>
          <p:cNvSpPr txBox="1"/>
          <p:nvPr/>
        </p:nvSpPr>
        <p:spPr>
          <a:xfrm>
            <a:off x="300395" y="5746030"/>
            <a:ext cx="4108817" cy="923330"/>
          </a:xfrm>
          <a:prstGeom prst="rect">
            <a:avLst/>
          </a:prstGeom>
          <a:noFill/>
        </p:spPr>
        <p:txBody>
          <a:bodyPr wrap="none" rtlCol="0">
            <a:spAutoFit/>
          </a:bodyPr>
          <a:lstStyle/>
          <a:p>
            <a:r>
              <a:rPr kumimoji="1" lang="ja-JP" altLang="en-US" dirty="0"/>
              <a:t>・今後もメンバーの困りごとを吸い上げ</a:t>
            </a:r>
            <a:endParaRPr kumimoji="1" lang="en-US" altLang="ja-JP" dirty="0"/>
          </a:p>
          <a:p>
            <a:r>
              <a:rPr kumimoji="1" lang="ja-JP" altLang="en-US" dirty="0"/>
              <a:t>改善を</a:t>
            </a:r>
            <a:r>
              <a:rPr lang="ja-JP" altLang="en-US" dirty="0"/>
              <a:t>進め誰でも安全で楽に作業できる</a:t>
            </a:r>
            <a:endParaRPr lang="en-US" altLang="ja-JP" dirty="0"/>
          </a:p>
          <a:p>
            <a:r>
              <a:rPr kumimoji="1" lang="ja-JP" altLang="en-US" dirty="0"/>
              <a:t>環境を作り上げていく。</a:t>
            </a:r>
            <a:endParaRPr kumimoji="1" lang="en-US" altLang="ja-JP" dirty="0"/>
          </a:p>
        </p:txBody>
      </p:sp>
      <p:sp>
        <p:nvSpPr>
          <p:cNvPr id="65" name="テキスト ボックス 64"/>
          <p:cNvSpPr txBox="1"/>
          <p:nvPr/>
        </p:nvSpPr>
        <p:spPr>
          <a:xfrm>
            <a:off x="323528" y="5040317"/>
            <a:ext cx="4249881" cy="646331"/>
          </a:xfrm>
          <a:prstGeom prst="rect">
            <a:avLst/>
          </a:prstGeom>
          <a:noFill/>
        </p:spPr>
        <p:txBody>
          <a:bodyPr wrap="none" rtlCol="0">
            <a:spAutoFit/>
          </a:bodyPr>
          <a:lstStyle/>
          <a:p>
            <a:r>
              <a:rPr kumimoji="1" lang="ja-JP" altLang="en-US" dirty="0"/>
              <a:t>・からくりについて学ぶことが出来、今後の</a:t>
            </a:r>
            <a:endParaRPr kumimoji="1" lang="en-US" altLang="ja-JP" dirty="0"/>
          </a:p>
          <a:p>
            <a:r>
              <a:rPr lang="ja-JP" altLang="en-US" dirty="0"/>
              <a:t>改善に活かしていきたい。</a:t>
            </a:r>
            <a:endParaRPr kumimoji="1" lang="en-US" altLang="ja-JP" dirty="0"/>
          </a:p>
        </p:txBody>
      </p:sp>
      <p:grpSp>
        <p:nvGrpSpPr>
          <p:cNvPr id="68" name="グループ化 67"/>
          <p:cNvGrpSpPr/>
          <p:nvPr/>
        </p:nvGrpSpPr>
        <p:grpSpPr>
          <a:xfrm rot="494591">
            <a:off x="7524750" y="4286984"/>
            <a:ext cx="1209683" cy="1066257"/>
            <a:chOff x="2827112" y="4572483"/>
            <a:chExt cx="1344400" cy="1362125"/>
          </a:xfrm>
        </p:grpSpPr>
        <p:grpSp>
          <p:nvGrpSpPr>
            <p:cNvPr id="69" name="グループ化 68"/>
            <p:cNvGrpSpPr/>
            <p:nvPr/>
          </p:nvGrpSpPr>
          <p:grpSpPr>
            <a:xfrm flipH="1">
              <a:off x="2827112" y="5161798"/>
              <a:ext cx="1344400" cy="772810"/>
              <a:chOff x="662758" y="4048703"/>
              <a:chExt cx="1344400" cy="772810"/>
            </a:xfrm>
          </p:grpSpPr>
          <p:sp>
            <p:nvSpPr>
              <p:cNvPr id="86" name="Freeform 195"/>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a:p>
            </p:txBody>
          </p:sp>
          <p:sp>
            <p:nvSpPr>
              <p:cNvPr id="87" name="Freeform 197"/>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199"/>
              <p:cNvSpPr>
                <a:spLocks/>
              </p:cNvSpPr>
              <p:nvPr/>
            </p:nvSpPr>
            <p:spPr bwMode="auto">
              <a:xfrm flipH="1">
                <a:off x="662758" y="4109235"/>
                <a:ext cx="1152149" cy="712278"/>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210"/>
              <p:cNvSpPr>
                <a:spLocks/>
              </p:cNvSpPr>
              <p:nvPr/>
            </p:nvSpPr>
            <p:spPr bwMode="auto">
              <a:xfrm flipH="1">
                <a:off x="1151507" y="4235272"/>
                <a:ext cx="158404" cy="73798"/>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90" name="Freeform 213"/>
              <p:cNvSpPr>
                <a:spLocks/>
              </p:cNvSpPr>
              <p:nvPr/>
            </p:nvSpPr>
            <p:spPr bwMode="auto">
              <a:xfrm flipH="1">
                <a:off x="1305850" y="4254344"/>
                <a:ext cx="98833" cy="52239"/>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 name="Freeform 214"/>
              <p:cNvSpPr>
                <a:spLocks/>
              </p:cNvSpPr>
              <p:nvPr/>
            </p:nvSpPr>
            <p:spPr bwMode="auto">
              <a:xfrm flipH="1">
                <a:off x="1102768" y="4229468"/>
                <a:ext cx="143511" cy="112770"/>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215"/>
              <p:cNvSpPr>
                <a:spLocks/>
              </p:cNvSpPr>
              <p:nvPr/>
            </p:nvSpPr>
            <p:spPr bwMode="auto">
              <a:xfrm flipH="1">
                <a:off x="1710659" y="4048703"/>
                <a:ext cx="296499" cy="148426"/>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93" name="Freeform 216"/>
              <p:cNvSpPr>
                <a:spLocks/>
              </p:cNvSpPr>
              <p:nvPr/>
            </p:nvSpPr>
            <p:spPr bwMode="auto">
              <a:xfrm flipH="1">
                <a:off x="1789184" y="4081871"/>
                <a:ext cx="134034" cy="120233"/>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217"/>
              <p:cNvSpPr>
                <a:spLocks/>
              </p:cNvSpPr>
              <p:nvPr/>
            </p:nvSpPr>
            <p:spPr bwMode="auto">
              <a:xfrm flipH="1">
                <a:off x="1874478" y="4098454"/>
                <a:ext cx="63632" cy="16584"/>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218"/>
              <p:cNvSpPr>
                <a:spLocks/>
              </p:cNvSpPr>
              <p:nvPr/>
            </p:nvSpPr>
            <p:spPr bwMode="auto">
              <a:xfrm flipH="1">
                <a:off x="1809492" y="4163961"/>
                <a:ext cx="29785" cy="33168"/>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70" name="グループ化 69"/>
            <p:cNvGrpSpPr/>
            <p:nvPr/>
          </p:nvGrpSpPr>
          <p:grpSpPr>
            <a:xfrm rot="245351">
              <a:off x="3222212" y="4572483"/>
              <a:ext cx="939887" cy="843979"/>
              <a:chOff x="7348099" y="1288875"/>
              <a:chExt cx="1037085" cy="944037"/>
            </a:xfrm>
          </p:grpSpPr>
          <p:grpSp>
            <p:nvGrpSpPr>
              <p:cNvPr id="72" name="グループ化 71"/>
              <p:cNvGrpSpPr/>
              <p:nvPr/>
            </p:nvGrpSpPr>
            <p:grpSpPr>
              <a:xfrm>
                <a:off x="7438921" y="1422185"/>
                <a:ext cx="748379" cy="810727"/>
                <a:chOff x="10721363" y="466040"/>
                <a:chExt cx="659498" cy="669672"/>
              </a:xfrm>
            </p:grpSpPr>
            <p:sp>
              <p:nvSpPr>
                <p:cNvPr id="82"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83"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84"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73"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grpSp>
            <p:nvGrpSpPr>
              <p:cNvPr id="77" name="グループ化 76"/>
              <p:cNvGrpSpPr/>
              <p:nvPr/>
            </p:nvGrpSpPr>
            <p:grpSpPr>
              <a:xfrm>
                <a:off x="7348099" y="1288875"/>
                <a:ext cx="1037085" cy="490225"/>
                <a:chOff x="6718234" y="592273"/>
                <a:chExt cx="1037085" cy="490225"/>
              </a:xfrm>
            </p:grpSpPr>
            <p:sp>
              <p:nvSpPr>
                <p:cNvPr id="78"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テキスト ボックス 80"/>
                <p:cNvSpPr txBox="1"/>
                <p:nvPr/>
              </p:nvSpPr>
              <p:spPr>
                <a:xfrm>
                  <a:off x="6826404" y="592273"/>
                  <a:ext cx="928915" cy="367357"/>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grpSp>
      <p:sp>
        <p:nvSpPr>
          <p:cNvPr id="13" name="角丸四角形吹き出し 12"/>
          <p:cNvSpPr/>
          <p:nvPr/>
        </p:nvSpPr>
        <p:spPr>
          <a:xfrm>
            <a:off x="7406981" y="4077072"/>
            <a:ext cx="1413491" cy="352258"/>
          </a:xfrm>
          <a:prstGeom prst="wedgeRoundRectCallout">
            <a:avLst>
              <a:gd name="adj1" fmla="val -8608"/>
              <a:gd name="adj2" fmla="val 876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93726" y="4085616"/>
            <a:ext cx="1401346" cy="338554"/>
          </a:xfrm>
          <a:prstGeom prst="rect">
            <a:avLst/>
          </a:prstGeom>
          <a:noFill/>
        </p:spPr>
        <p:txBody>
          <a:bodyPr wrap="none" rtlCol="0">
            <a:spAutoFit/>
          </a:bodyPr>
          <a:lstStyle/>
          <a:p>
            <a:r>
              <a:rPr lang="ja-JP" altLang="en-US" sz="1600" b="1" dirty="0"/>
              <a:t>ステップアップ</a:t>
            </a:r>
            <a:endParaRPr kumimoji="1" lang="ja-JP" altLang="en-US" sz="1400" b="1" dirty="0"/>
          </a:p>
        </p:txBody>
      </p:sp>
      <p:sp>
        <p:nvSpPr>
          <p:cNvPr id="44" name="正方形/長方形 43"/>
          <p:cNvSpPr/>
          <p:nvPr/>
        </p:nvSpPr>
        <p:spPr>
          <a:xfrm>
            <a:off x="4330433" y="5082511"/>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目指すべき姿への挑戦</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6" name="テキスト ボックス 45"/>
          <p:cNvSpPr txBox="1"/>
          <p:nvPr/>
        </p:nvSpPr>
        <p:spPr>
          <a:xfrm>
            <a:off x="8025468" y="306913"/>
            <a:ext cx="795411" cy="276999"/>
          </a:xfrm>
          <a:prstGeom prst="rect">
            <a:avLst/>
          </a:prstGeom>
          <a:noFill/>
        </p:spPr>
        <p:txBody>
          <a:bodyPr wrap="none" rtlCol="0">
            <a:spAutoFit/>
          </a:bodyPr>
          <a:lstStyle/>
          <a:p>
            <a:r>
              <a:rPr kumimoji="1" lang="ja-JP" altLang="en-US" sz="1200" dirty="0"/>
              <a:t>　</a:t>
            </a:r>
            <a:r>
              <a:rPr kumimoji="1" lang="en-US" altLang="ja-JP" sz="1200" dirty="0"/>
              <a:t>‘</a:t>
            </a:r>
            <a:r>
              <a:rPr lang="en-US" altLang="ja-JP" sz="1200" dirty="0"/>
              <a:t>18.7.26</a:t>
            </a:r>
            <a:endParaRPr kumimoji="1" lang="ja-JP" altLang="en-US" sz="1200" dirty="0"/>
          </a:p>
        </p:txBody>
      </p:sp>
      <p:sp>
        <p:nvSpPr>
          <p:cNvPr id="47" name="Rectangle 219"/>
          <p:cNvSpPr>
            <a:spLocks noChangeArrowheads="1"/>
          </p:cNvSpPr>
          <p:nvPr/>
        </p:nvSpPr>
        <p:spPr bwMode="auto">
          <a:xfrm>
            <a:off x="8290873" y="434975"/>
            <a:ext cx="491716"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194" y="4056819"/>
            <a:ext cx="2599532" cy="11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4864731" y="5612440"/>
            <a:ext cx="3672000" cy="1046930"/>
            <a:chOff x="9396536" y="1022587"/>
            <a:chExt cx="3672000" cy="1980000"/>
          </a:xfrm>
        </p:grpSpPr>
        <p:sp>
          <p:nvSpPr>
            <p:cNvPr id="48" name="AutoShape 15"/>
            <p:cNvSpPr>
              <a:spLocks noChangeArrowheads="1"/>
            </p:cNvSpPr>
            <p:nvPr/>
          </p:nvSpPr>
          <p:spPr bwMode="auto">
            <a:xfrm>
              <a:off x="9396536" y="1022587"/>
              <a:ext cx="3672000" cy="1980000"/>
            </a:xfrm>
            <a:prstGeom prst="flowChartDocumen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dirty="0"/>
            </a:p>
          </p:txBody>
        </p:sp>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553" y="1085651"/>
              <a:ext cx="3456383" cy="144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 name="Rectangle 219"/>
          <p:cNvSpPr>
            <a:spLocks noChangeArrowheads="1"/>
          </p:cNvSpPr>
          <p:nvPr/>
        </p:nvSpPr>
        <p:spPr bwMode="auto">
          <a:xfrm>
            <a:off x="6172220" y="5620382"/>
            <a:ext cx="647700" cy="360362"/>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 dirty="0"/>
              <a:t>内藤・鈴木</a:t>
            </a:r>
          </a:p>
          <a:p>
            <a:r>
              <a:rPr lang="ja-JP" altLang="en-US" sz="400" dirty="0"/>
              <a:t>原田・中村</a:t>
            </a:r>
          </a:p>
        </p:txBody>
      </p:sp>
      <p:sp>
        <p:nvSpPr>
          <p:cNvPr id="53" name="Rectangle 219"/>
          <p:cNvSpPr>
            <a:spLocks noChangeArrowheads="1"/>
          </p:cNvSpPr>
          <p:nvPr/>
        </p:nvSpPr>
        <p:spPr bwMode="auto">
          <a:xfrm>
            <a:off x="6176231" y="5781388"/>
            <a:ext cx="647700"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400" dirty="0"/>
              <a:t>原田・白井</a:t>
            </a:r>
          </a:p>
          <a:p>
            <a:r>
              <a:rPr lang="ja-JP" altLang="en-US" sz="400" dirty="0"/>
              <a:t>中村・木村</a:t>
            </a:r>
          </a:p>
        </p:txBody>
      </p:sp>
      <p:sp>
        <p:nvSpPr>
          <p:cNvPr id="54" name="Rectangle 220"/>
          <p:cNvSpPr>
            <a:spLocks noChangeArrowheads="1"/>
          </p:cNvSpPr>
          <p:nvPr/>
        </p:nvSpPr>
        <p:spPr bwMode="auto">
          <a:xfrm>
            <a:off x="6264399" y="6033929"/>
            <a:ext cx="323825" cy="18640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 dirty="0"/>
              <a:t>全員</a:t>
            </a:r>
            <a:endParaRPr lang="en-US" altLang="ja-JP" sz="400" dirty="0"/>
          </a:p>
        </p:txBody>
      </p:sp>
      <p:sp>
        <p:nvSpPr>
          <p:cNvPr id="55" name="Rectangle 220"/>
          <p:cNvSpPr>
            <a:spLocks noChangeArrowheads="1"/>
          </p:cNvSpPr>
          <p:nvPr/>
        </p:nvSpPr>
        <p:spPr bwMode="auto">
          <a:xfrm>
            <a:off x="6264399" y="6186374"/>
            <a:ext cx="323825" cy="193977"/>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400" dirty="0"/>
              <a:t>全員</a:t>
            </a:r>
            <a:endParaRPr lang="en-US" altLang="ja-JP" sz="400" dirty="0"/>
          </a:p>
        </p:txBody>
      </p:sp>
      <p:sp>
        <p:nvSpPr>
          <p:cNvPr id="56" name="Oval 176"/>
          <p:cNvSpPr>
            <a:spLocks noChangeArrowheads="1"/>
          </p:cNvSpPr>
          <p:nvPr/>
        </p:nvSpPr>
        <p:spPr bwMode="auto">
          <a:xfrm>
            <a:off x="6830009" y="5821165"/>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57" name="Line 232"/>
          <p:cNvSpPr>
            <a:spLocks noChangeShapeType="1"/>
          </p:cNvSpPr>
          <p:nvPr/>
        </p:nvSpPr>
        <p:spPr bwMode="auto">
          <a:xfrm flipV="1">
            <a:off x="6714296" y="5810471"/>
            <a:ext cx="181586"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Line 233"/>
          <p:cNvSpPr>
            <a:spLocks noChangeShapeType="1"/>
          </p:cNvSpPr>
          <p:nvPr/>
        </p:nvSpPr>
        <p:spPr bwMode="auto">
          <a:xfrm>
            <a:off x="6685982" y="5877778"/>
            <a:ext cx="13794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Line 12"/>
          <p:cNvSpPr>
            <a:spLocks noChangeShapeType="1"/>
          </p:cNvSpPr>
          <p:nvPr/>
        </p:nvSpPr>
        <p:spPr bwMode="auto">
          <a:xfrm>
            <a:off x="7208940" y="5520778"/>
            <a:ext cx="402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p>
        </p:txBody>
      </p:sp>
      <p:sp>
        <p:nvSpPr>
          <p:cNvPr id="60" name="Line 13"/>
          <p:cNvSpPr>
            <a:spLocks noChangeShapeType="1"/>
          </p:cNvSpPr>
          <p:nvPr/>
        </p:nvSpPr>
        <p:spPr bwMode="auto">
          <a:xfrm>
            <a:off x="7916460" y="5525851"/>
            <a:ext cx="394010"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900"/>
          </a:p>
        </p:txBody>
      </p:sp>
      <p:sp>
        <p:nvSpPr>
          <p:cNvPr id="61" name="Text Box 14"/>
          <p:cNvSpPr txBox="1">
            <a:spLocks noChangeArrowheads="1"/>
          </p:cNvSpPr>
          <p:nvPr/>
        </p:nvSpPr>
        <p:spPr bwMode="auto">
          <a:xfrm>
            <a:off x="8244408" y="5373216"/>
            <a:ext cx="762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計画</a:t>
            </a:r>
          </a:p>
        </p:txBody>
      </p:sp>
      <p:sp>
        <p:nvSpPr>
          <p:cNvPr id="62" name="Text Box 15"/>
          <p:cNvSpPr txBox="1">
            <a:spLocks noChangeArrowheads="1"/>
          </p:cNvSpPr>
          <p:nvPr/>
        </p:nvSpPr>
        <p:spPr bwMode="auto">
          <a:xfrm>
            <a:off x="7571608" y="5373216"/>
            <a:ext cx="6133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Times New Roman" pitchFamily="18" charset="0"/>
              </a:rPr>
              <a:t>実施</a:t>
            </a:r>
          </a:p>
        </p:txBody>
      </p:sp>
      <p:sp>
        <p:nvSpPr>
          <p:cNvPr id="64" name="Line 232"/>
          <p:cNvSpPr>
            <a:spLocks noChangeShapeType="1"/>
          </p:cNvSpPr>
          <p:nvPr/>
        </p:nvSpPr>
        <p:spPr bwMode="auto">
          <a:xfrm flipV="1">
            <a:off x="6948264" y="5971653"/>
            <a:ext cx="28803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6" name="Line 233"/>
          <p:cNvSpPr>
            <a:spLocks noChangeShapeType="1"/>
          </p:cNvSpPr>
          <p:nvPr/>
        </p:nvSpPr>
        <p:spPr bwMode="auto">
          <a:xfrm>
            <a:off x="6825283" y="6034179"/>
            <a:ext cx="32272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7" name="Line 232"/>
          <p:cNvSpPr>
            <a:spLocks noChangeShapeType="1"/>
          </p:cNvSpPr>
          <p:nvPr/>
        </p:nvSpPr>
        <p:spPr bwMode="auto">
          <a:xfrm flipV="1">
            <a:off x="7236296" y="6133746"/>
            <a:ext cx="26707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 name="Line 233"/>
          <p:cNvSpPr>
            <a:spLocks noChangeShapeType="1"/>
          </p:cNvSpPr>
          <p:nvPr/>
        </p:nvSpPr>
        <p:spPr bwMode="auto">
          <a:xfrm>
            <a:off x="7129709" y="6189084"/>
            <a:ext cx="24800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 name="Oval 176"/>
          <p:cNvSpPr>
            <a:spLocks noChangeArrowheads="1"/>
          </p:cNvSpPr>
          <p:nvPr/>
        </p:nvSpPr>
        <p:spPr bwMode="auto">
          <a:xfrm>
            <a:off x="7139782" y="5987694"/>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99" name="Oval 176"/>
          <p:cNvSpPr>
            <a:spLocks noChangeArrowheads="1"/>
          </p:cNvSpPr>
          <p:nvPr/>
        </p:nvSpPr>
        <p:spPr bwMode="auto">
          <a:xfrm>
            <a:off x="7392227" y="6171303"/>
            <a:ext cx="123249" cy="117229"/>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400" dirty="0">
                <a:solidFill>
                  <a:srgbClr val="FF0000"/>
                </a:solidFill>
                <a:latin typeface="Times New Roman" pitchFamily="18" charset="0"/>
                <a:ea typeface="ＭＳ Ｐゴシック" charset="-128"/>
              </a:rPr>
              <a:t>完</a:t>
            </a:r>
          </a:p>
        </p:txBody>
      </p:sp>
      <p:sp>
        <p:nvSpPr>
          <p:cNvPr id="100" name="Line 232"/>
          <p:cNvSpPr>
            <a:spLocks noChangeShapeType="1"/>
          </p:cNvSpPr>
          <p:nvPr/>
        </p:nvSpPr>
        <p:spPr bwMode="auto">
          <a:xfrm flipV="1">
            <a:off x="7578872" y="6282543"/>
            <a:ext cx="26707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テキスト ボックス 9"/>
          <p:cNvSpPr txBox="1"/>
          <p:nvPr/>
        </p:nvSpPr>
        <p:spPr>
          <a:xfrm>
            <a:off x="5148064" y="5419254"/>
            <a:ext cx="1927131" cy="276999"/>
          </a:xfrm>
          <a:prstGeom prst="rect">
            <a:avLst/>
          </a:prstGeom>
          <a:solidFill>
            <a:srgbClr val="CCFFFF"/>
          </a:solidFill>
          <a:ln>
            <a:solidFill>
              <a:schemeClr val="tx1"/>
            </a:solidFill>
          </a:ln>
        </p:spPr>
        <p:txBody>
          <a:bodyPr wrap="none" rtlCol="0">
            <a:spAutoFit/>
          </a:bodyPr>
          <a:lstStyle/>
          <a:p>
            <a:r>
              <a:rPr kumimoji="1" lang="ja-JP" altLang="en-US" sz="1200" dirty="0"/>
              <a:t>完成品出荷作業のリフタ化</a:t>
            </a:r>
          </a:p>
        </p:txBody>
      </p:sp>
      <p:sp>
        <p:nvSpPr>
          <p:cNvPr id="45" name="正方形/長方形 44"/>
          <p:cNvSpPr/>
          <p:nvPr/>
        </p:nvSpPr>
        <p:spPr>
          <a:xfrm>
            <a:off x="6065434" y="5858108"/>
            <a:ext cx="2312104" cy="52322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現在活動中</a:t>
            </a:r>
            <a:r>
              <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38" y="734492"/>
            <a:ext cx="8472434" cy="252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２２</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歯止め</a:t>
            </a:r>
          </a:p>
        </p:txBody>
      </p:sp>
      <p:sp>
        <p:nvSpPr>
          <p:cNvPr id="101" name="Rectangle 5"/>
          <p:cNvSpPr>
            <a:spLocks noChangeArrowheads="1"/>
          </p:cNvSpPr>
          <p:nvPr/>
        </p:nvSpPr>
        <p:spPr bwMode="auto">
          <a:xfrm>
            <a:off x="318355" y="3512304"/>
            <a:ext cx="42377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２３</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活動での良かった点</a:t>
            </a:r>
          </a:p>
        </p:txBody>
      </p:sp>
      <p:sp>
        <p:nvSpPr>
          <p:cNvPr id="102" name="Rectangle 5"/>
          <p:cNvSpPr>
            <a:spLocks noChangeArrowheads="1"/>
          </p:cNvSpPr>
          <p:nvPr/>
        </p:nvSpPr>
        <p:spPr bwMode="auto">
          <a:xfrm>
            <a:off x="4768248" y="3512304"/>
            <a:ext cx="365492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２４</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今後の進め方</a:t>
            </a:r>
          </a:p>
        </p:txBody>
      </p:sp>
      <p:sp>
        <p:nvSpPr>
          <p:cNvPr id="103" name="テキスト ボックス 102"/>
          <p:cNvSpPr txBox="1"/>
          <p:nvPr/>
        </p:nvSpPr>
        <p:spPr>
          <a:xfrm>
            <a:off x="8230345" y="35332"/>
            <a:ext cx="851871" cy="369332"/>
          </a:xfrm>
          <a:prstGeom prst="rect">
            <a:avLst/>
          </a:prstGeom>
          <a:noFill/>
        </p:spPr>
        <p:txBody>
          <a:bodyPr wrap="square" rtlCol="0">
            <a:spAutoFit/>
          </a:bodyPr>
          <a:lstStyle/>
          <a:p>
            <a:r>
              <a:rPr lang="en-US" altLang="ja-JP" dirty="0"/>
              <a:t>21</a:t>
            </a:r>
            <a:r>
              <a:rPr kumimoji="1" lang="en-US" altLang="ja-JP" dirty="0"/>
              <a:t>/21</a:t>
            </a:r>
            <a:endParaRPr kumimoji="1" lang="ja-JP" altLang="en-US" dirty="0"/>
          </a:p>
        </p:txBody>
      </p:sp>
    </p:spTree>
    <p:extLst>
      <p:ext uri="{BB962C8B-B14F-4D97-AF65-F5344CB8AC3E}">
        <p14:creationId xmlns:p14="http://schemas.microsoft.com/office/powerpoint/2010/main" val="73025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346" y="3408056"/>
            <a:ext cx="1781245" cy="16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Oval 934"/>
          <p:cNvSpPr>
            <a:spLocks noChangeArrowheads="1"/>
          </p:cNvSpPr>
          <p:nvPr/>
        </p:nvSpPr>
        <p:spPr bwMode="auto">
          <a:xfrm>
            <a:off x="428929" y="1167929"/>
            <a:ext cx="4748583" cy="4805886"/>
          </a:xfrm>
          <a:prstGeom prst="ellipse">
            <a:avLst/>
          </a:prstGeom>
          <a:noFill/>
          <a:ln w="8890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sz="1600" dirty="0"/>
          </a:p>
        </p:txBody>
      </p:sp>
      <p:sp>
        <p:nvSpPr>
          <p:cNvPr id="4101" name="AutoShape 2"/>
          <p:cNvSpPr>
            <a:spLocks noChangeArrowheads="1"/>
          </p:cNvSpPr>
          <p:nvPr/>
        </p:nvSpPr>
        <p:spPr bwMode="auto">
          <a:xfrm>
            <a:off x="295275"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103" name="WordArt 508"/>
          <p:cNvSpPr>
            <a:spLocks noChangeArrowheads="1" noChangeShapeType="1" noTextEdit="1"/>
          </p:cNvSpPr>
          <p:nvPr/>
        </p:nvSpPr>
        <p:spPr bwMode="auto">
          <a:xfrm>
            <a:off x="865816" y="688503"/>
            <a:ext cx="7486650" cy="693683"/>
          </a:xfrm>
          <a:prstGeom prst="rect">
            <a:avLst/>
          </a:prstGeom>
        </p:spPr>
        <p:txBody>
          <a:bodyPr wrap="none" fromWordArt="1">
            <a:prstTxWarp prst="textPlain">
              <a:avLst>
                <a:gd name="adj" fmla="val 50000"/>
              </a:avLst>
            </a:prstTxWarp>
          </a:bodyPr>
          <a:lstStyle/>
          <a:p>
            <a:r>
              <a:rPr lang="ja-JP"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GP創英角ﾎﾟｯﾌﾟ体"/>
                <a:ea typeface="HGP創英角ﾎﾟｯﾌﾟ体"/>
              </a:rPr>
              <a:t>ＡＧＶサークル</a:t>
            </a:r>
          </a:p>
        </p:txBody>
      </p:sp>
      <p:grpSp>
        <p:nvGrpSpPr>
          <p:cNvPr id="4104" name="Group 538"/>
          <p:cNvGrpSpPr>
            <a:grpSpLocks/>
          </p:cNvGrpSpPr>
          <p:nvPr/>
        </p:nvGrpSpPr>
        <p:grpSpPr bwMode="auto">
          <a:xfrm>
            <a:off x="1691680" y="2699233"/>
            <a:ext cx="1375775" cy="1233823"/>
            <a:chOff x="3504" y="3168"/>
            <a:chExt cx="760" cy="937"/>
          </a:xfrm>
        </p:grpSpPr>
        <p:sp>
          <p:nvSpPr>
            <p:cNvPr id="4306" name="Freeform 539"/>
            <p:cNvSpPr>
              <a:spLocks/>
            </p:cNvSpPr>
            <p:nvPr/>
          </p:nvSpPr>
          <p:spPr bwMode="auto">
            <a:xfrm>
              <a:off x="3552" y="3168"/>
              <a:ext cx="522" cy="317"/>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07" name="Freeform 540"/>
            <p:cNvSpPr>
              <a:spLocks/>
            </p:cNvSpPr>
            <p:nvPr/>
          </p:nvSpPr>
          <p:spPr bwMode="auto">
            <a:xfrm>
              <a:off x="3604" y="3288"/>
              <a:ext cx="428" cy="459"/>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08" name="Freeform 541"/>
            <p:cNvSpPr>
              <a:spLocks/>
            </p:cNvSpPr>
            <p:nvPr/>
          </p:nvSpPr>
          <p:spPr bwMode="auto">
            <a:xfrm>
              <a:off x="3627" y="3473"/>
              <a:ext cx="44" cy="89"/>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9" name="Freeform 542"/>
            <p:cNvSpPr>
              <a:spLocks/>
            </p:cNvSpPr>
            <p:nvPr/>
          </p:nvSpPr>
          <p:spPr bwMode="auto">
            <a:xfrm>
              <a:off x="3763" y="3518"/>
              <a:ext cx="233" cy="21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310" name="Oval 543"/>
            <p:cNvSpPr>
              <a:spLocks noChangeArrowheads="1"/>
            </p:cNvSpPr>
            <p:nvPr/>
          </p:nvSpPr>
          <p:spPr bwMode="auto">
            <a:xfrm>
              <a:off x="3867" y="3461"/>
              <a:ext cx="1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1" name="Oval 544"/>
            <p:cNvSpPr>
              <a:spLocks noChangeArrowheads="1"/>
            </p:cNvSpPr>
            <p:nvPr/>
          </p:nvSpPr>
          <p:spPr bwMode="auto">
            <a:xfrm>
              <a:off x="3951" y="3470"/>
              <a:ext cx="21" cy="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2" name="Freeform 545"/>
            <p:cNvSpPr>
              <a:spLocks/>
            </p:cNvSpPr>
            <p:nvPr/>
          </p:nvSpPr>
          <p:spPr bwMode="auto">
            <a:xfrm>
              <a:off x="4022" y="3415"/>
              <a:ext cx="62" cy="132"/>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3" name="Freeform 546"/>
            <p:cNvSpPr>
              <a:spLocks/>
            </p:cNvSpPr>
            <p:nvPr/>
          </p:nvSpPr>
          <p:spPr bwMode="auto">
            <a:xfrm>
              <a:off x="3735" y="3275"/>
              <a:ext cx="164" cy="139"/>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4" name="Freeform 547"/>
            <p:cNvSpPr>
              <a:spLocks/>
            </p:cNvSpPr>
            <p:nvPr/>
          </p:nvSpPr>
          <p:spPr bwMode="auto">
            <a:xfrm>
              <a:off x="3940" y="3299"/>
              <a:ext cx="125" cy="111"/>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5" name="Freeform 548"/>
            <p:cNvSpPr>
              <a:spLocks/>
            </p:cNvSpPr>
            <p:nvPr/>
          </p:nvSpPr>
          <p:spPr bwMode="auto">
            <a:xfrm>
              <a:off x="3504" y="3669"/>
              <a:ext cx="658" cy="436"/>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316" name="Freeform 549"/>
            <p:cNvSpPr>
              <a:spLocks/>
            </p:cNvSpPr>
            <p:nvPr/>
          </p:nvSpPr>
          <p:spPr bwMode="auto">
            <a:xfrm>
              <a:off x="3860" y="3731"/>
              <a:ext cx="59" cy="81"/>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7" name="Freeform 550"/>
            <p:cNvSpPr>
              <a:spLocks/>
            </p:cNvSpPr>
            <p:nvPr/>
          </p:nvSpPr>
          <p:spPr bwMode="auto">
            <a:xfrm>
              <a:off x="3786" y="3726"/>
              <a:ext cx="119" cy="86"/>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8" name="Freeform 551"/>
            <p:cNvSpPr>
              <a:spLocks/>
            </p:cNvSpPr>
            <p:nvPr/>
          </p:nvSpPr>
          <p:spPr bwMode="auto">
            <a:xfrm>
              <a:off x="3915" y="3736"/>
              <a:ext cx="40" cy="63"/>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9" name="Freeform 552"/>
            <p:cNvSpPr>
              <a:spLocks/>
            </p:cNvSpPr>
            <p:nvPr/>
          </p:nvSpPr>
          <p:spPr bwMode="auto">
            <a:xfrm>
              <a:off x="4008" y="3756"/>
              <a:ext cx="31" cy="26"/>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0" name="Freeform 553"/>
            <p:cNvSpPr>
              <a:spLocks/>
            </p:cNvSpPr>
            <p:nvPr/>
          </p:nvSpPr>
          <p:spPr bwMode="auto">
            <a:xfrm>
              <a:off x="3988" y="3872"/>
              <a:ext cx="20" cy="65"/>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1" name="Freeform 554"/>
            <p:cNvSpPr>
              <a:spLocks/>
            </p:cNvSpPr>
            <p:nvPr/>
          </p:nvSpPr>
          <p:spPr bwMode="auto">
            <a:xfrm>
              <a:off x="3633" y="3786"/>
              <a:ext cx="66" cy="96"/>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2" name="Freeform 555"/>
            <p:cNvSpPr>
              <a:spLocks/>
            </p:cNvSpPr>
            <p:nvPr/>
          </p:nvSpPr>
          <p:spPr bwMode="auto">
            <a:xfrm>
              <a:off x="3651" y="3865"/>
              <a:ext cx="70" cy="37"/>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3" name="Freeform 556"/>
            <p:cNvSpPr>
              <a:spLocks/>
            </p:cNvSpPr>
            <p:nvPr/>
          </p:nvSpPr>
          <p:spPr bwMode="auto">
            <a:xfrm>
              <a:off x="3604" y="4001"/>
              <a:ext cx="187" cy="100"/>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4" name="Freeform 557"/>
            <p:cNvSpPr>
              <a:spLocks/>
            </p:cNvSpPr>
            <p:nvPr/>
          </p:nvSpPr>
          <p:spPr bwMode="auto">
            <a:xfrm>
              <a:off x="3675" y="3786"/>
              <a:ext cx="250" cy="224"/>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5" name="Freeform 558"/>
            <p:cNvSpPr>
              <a:spLocks/>
            </p:cNvSpPr>
            <p:nvPr/>
          </p:nvSpPr>
          <p:spPr bwMode="auto">
            <a:xfrm>
              <a:off x="3711" y="3837"/>
              <a:ext cx="103" cy="68"/>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6" name="Freeform 559"/>
            <p:cNvSpPr>
              <a:spLocks/>
            </p:cNvSpPr>
            <p:nvPr/>
          </p:nvSpPr>
          <p:spPr bwMode="auto">
            <a:xfrm>
              <a:off x="3833" y="3920"/>
              <a:ext cx="56" cy="12"/>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7" name="Freeform 560"/>
            <p:cNvSpPr>
              <a:spLocks/>
            </p:cNvSpPr>
            <p:nvPr/>
          </p:nvSpPr>
          <p:spPr bwMode="auto">
            <a:xfrm>
              <a:off x="4031" y="3636"/>
              <a:ext cx="233" cy="202"/>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8" name="Freeform 561"/>
            <p:cNvSpPr>
              <a:spLocks/>
            </p:cNvSpPr>
            <p:nvPr/>
          </p:nvSpPr>
          <p:spPr bwMode="auto">
            <a:xfrm>
              <a:off x="4067" y="3740"/>
              <a:ext cx="53" cy="42"/>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9" name="Freeform 562"/>
            <p:cNvSpPr>
              <a:spLocks/>
            </p:cNvSpPr>
            <p:nvPr/>
          </p:nvSpPr>
          <p:spPr bwMode="auto">
            <a:xfrm>
              <a:off x="4147" y="3690"/>
              <a:ext cx="41" cy="25"/>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 name="グループ化 1"/>
          <p:cNvGrpSpPr/>
          <p:nvPr/>
        </p:nvGrpSpPr>
        <p:grpSpPr>
          <a:xfrm>
            <a:off x="235345" y="3573016"/>
            <a:ext cx="1006477" cy="964225"/>
            <a:chOff x="10449475" y="4957794"/>
            <a:chExt cx="1006477" cy="964225"/>
          </a:xfrm>
        </p:grpSpPr>
        <p:sp>
          <p:nvSpPr>
            <p:cNvPr id="4289" name="Freeform 564"/>
            <p:cNvSpPr>
              <a:spLocks/>
            </p:cNvSpPr>
            <p:nvPr/>
          </p:nvSpPr>
          <p:spPr bwMode="auto">
            <a:xfrm flipH="1">
              <a:off x="10449475" y="4957794"/>
              <a:ext cx="1006477" cy="496134"/>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4290" name="Freeform 565"/>
            <p:cNvSpPr>
              <a:spLocks/>
            </p:cNvSpPr>
            <p:nvPr/>
          </p:nvSpPr>
          <p:spPr bwMode="auto">
            <a:xfrm flipH="1">
              <a:off x="10544064" y="5158499"/>
              <a:ext cx="835036" cy="550229"/>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291" name="Freeform 566"/>
            <p:cNvSpPr>
              <a:spLocks/>
            </p:cNvSpPr>
            <p:nvPr/>
          </p:nvSpPr>
          <p:spPr bwMode="auto">
            <a:xfrm flipH="1">
              <a:off x="10620917" y="5467616"/>
              <a:ext cx="31037" cy="69551"/>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2" name="Freeform 567"/>
            <p:cNvSpPr>
              <a:spLocks/>
            </p:cNvSpPr>
            <p:nvPr/>
          </p:nvSpPr>
          <p:spPr bwMode="auto">
            <a:xfrm flipH="1">
              <a:off x="10841130" y="5371790"/>
              <a:ext cx="140404" cy="95826"/>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3" name="Freeform 568"/>
            <p:cNvSpPr>
              <a:spLocks/>
            </p:cNvSpPr>
            <p:nvPr/>
          </p:nvSpPr>
          <p:spPr bwMode="auto">
            <a:xfrm flipH="1">
              <a:off x="10681513" y="53764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4" name="Line 569"/>
            <p:cNvSpPr>
              <a:spLocks noChangeShapeType="1"/>
            </p:cNvSpPr>
            <p:nvPr/>
          </p:nvSpPr>
          <p:spPr bwMode="auto">
            <a:xfrm flipH="1" flipV="1">
              <a:off x="10981535" y="5415066"/>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5" name="Line 570"/>
            <p:cNvSpPr>
              <a:spLocks noChangeShapeType="1"/>
            </p:cNvSpPr>
            <p:nvPr/>
          </p:nvSpPr>
          <p:spPr bwMode="auto">
            <a:xfrm flipH="1" flipV="1">
              <a:off x="10787924" y="5407338"/>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6" name="Line 571"/>
            <p:cNvSpPr>
              <a:spLocks noChangeShapeType="1"/>
            </p:cNvSpPr>
            <p:nvPr/>
          </p:nvSpPr>
          <p:spPr bwMode="auto">
            <a:xfrm flipH="1">
              <a:off x="10651954" y="5407338"/>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7" name="Freeform 572"/>
            <p:cNvSpPr>
              <a:spLocks/>
            </p:cNvSpPr>
            <p:nvPr/>
          </p:nvSpPr>
          <p:spPr bwMode="auto">
            <a:xfrm flipH="1">
              <a:off x="11201748" y="5458343"/>
              <a:ext cx="90154" cy="85007"/>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8" name="Freeform 573"/>
            <p:cNvSpPr>
              <a:spLocks/>
            </p:cNvSpPr>
            <p:nvPr/>
          </p:nvSpPr>
          <p:spPr bwMode="auto">
            <a:xfrm flipH="1">
              <a:off x="10739152" y="5543350"/>
              <a:ext cx="320713"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9" name="Freeform 574"/>
            <p:cNvSpPr>
              <a:spLocks/>
            </p:cNvSpPr>
            <p:nvPr/>
          </p:nvSpPr>
          <p:spPr bwMode="auto">
            <a:xfrm flipH="1">
              <a:off x="10993358" y="5626812"/>
              <a:ext cx="156662" cy="143740"/>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300" name="Freeform 575"/>
            <p:cNvSpPr>
              <a:spLocks/>
            </p:cNvSpPr>
            <p:nvPr/>
          </p:nvSpPr>
          <p:spPr bwMode="auto">
            <a:xfrm flipH="1">
              <a:off x="10776101" y="5670088"/>
              <a:ext cx="672463" cy="251931"/>
            </a:xfrm>
            <a:custGeom>
              <a:avLst/>
              <a:gdLst>
                <a:gd name="T0" fmla="*/ 22945 w 198"/>
                <a:gd name="T1" fmla="*/ 204 h 116"/>
                <a:gd name="T2" fmla="*/ 22111 w 198"/>
                <a:gd name="T3" fmla="*/ 117 h 116"/>
                <a:gd name="T4" fmla="*/ 19744 w 198"/>
                <a:gd name="T5" fmla="*/ 77 h 116"/>
                <a:gd name="T6" fmla="*/ 18260 w 198"/>
                <a:gd name="T7" fmla="*/ 356 h 116"/>
                <a:gd name="T8" fmla="*/ 12938 w 198"/>
                <a:gd name="T9" fmla="*/ 15 h 116"/>
                <a:gd name="T10" fmla="*/ 10911 w 198"/>
                <a:gd name="T11" fmla="*/ 0 h 116"/>
                <a:gd name="T12" fmla="*/ 10460 w 198"/>
                <a:gd name="T13" fmla="*/ 152 h 116"/>
                <a:gd name="T14" fmla="*/ 4748 w 198"/>
                <a:gd name="T15" fmla="*/ 892 h 116"/>
                <a:gd name="T16" fmla="*/ 29171 w 198"/>
                <a:gd name="T17" fmla="*/ 892 h 116"/>
                <a:gd name="T18" fmla="*/ 22945 w 198"/>
                <a:gd name="T19" fmla="*/ 20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16">
                  <a:moveTo>
                    <a:pt x="156" y="26"/>
                  </a:moveTo>
                  <a:cubicBezTo>
                    <a:pt x="150" y="15"/>
                    <a:pt x="150" y="15"/>
                    <a:pt x="150" y="15"/>
                  </a:cubicBezTo>
                  <a:cubicBezTo>
                    <a:pt x="144" y="14"/>
                    <a:pt x="139" y="12"/>
                    <a:pt x="134" y="10"/>
                  </a:cubicBezTo>
                  <a:cubicBezTo>
                    <a:pt x="124" y="46"/>
                    <a:pt x="124" y="46"/>
                    <a:pt x="124" y="46"/>
                  </a:cubicBezTo>
                  <a:cubicBezTo>
                    <a:pt x="88" y="2"/>
                    <a:pt x="88" y="2"/>
                    <a:pt x="88" y="2"/>
                  </a:cubicBezTo>
                  <a:cubicBezTo>
                    <a:pt x="74" y="0"/>
                    <a:pt x="74" y="0"/>
                    <a:pt x="74" y="0"/>
                  </a:cubicBezTo>
                  <a:cubicBezTo>
                    <a:pt x="71" y="20"/>
                    <a:pt x="71" y="20"/>
                    <a:pt x="71" y="20"/>
                  </a:cubicBezTo>
                  <a:cubicBezTo>
                    <a:pt x="71" y="20"/>
                    <a:pt x="0" y="44"/>
                    <a:pt x="32" y="116"/>
                  </a:cubicBezTo>
                  <a:cubicBezTo>
                    <a:pt x="198" y="116"/>
                    <a:pt x="198" y="116"/>
                    <a:pt x="198" y="116"/>
                  </a:cubicBezTo>
                  <a:cubicBezTo>
                    <a:pt x="198" y="116"/>
                    <a:pt x="190" y="59"/>
                    <a:pt x="156" y="26"/>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301" name="Freeform 576"/>
            <p:cNvSpPr>
              <a:spLocks/>
            </p:cNvSpPr>
            <p:nvPr/>
          </p:nvSpPr>
          <p:spPr bwMode="auto">
            <a:xfrm flipH="1">
              <a:off x="11058387" y="5714910"/>
              <a:ext cx="183265" cy="81916"/>
            </a:xfrm>
            <a:custGeom>
              <a:avLst/>
              <a:gdLst>
                <a:gd name="T0" fmla="*/ 7920 w 54"/>
                <a:gd name="T1" fmla="*/ 172 h 38"/>
                <a:gd name="T2" fmla="*/ 691 w 54"/>
                <a:gd name="T3" fmla="*/ 240 h 38"/>
                <a:gd name="T4" fmla="*/ 1477 w 54"/>
                <a:gd name="T5" fmla="*/ 0 h 38"/>
                <a:gd name="T6" fmla="*/ 0 60000 65536"/>
                <a:gd name="T7" fmla="*/ 0 60000 65536"/>
                <a:gd name="T8" fmla="*/ 0 60000 65536"/>
              </a:gdLst>
              <a:ahLst/>
              <a:cxnLst>
                <a:cxn ang="T6">
                  <a:pos x="T0" y="T1"/>
                </a:cxn>
                <a:cxn ang="T7">
                  <a:pos x="T2" y="T3"/>
                </a:cxn>
                <a:cxn ang="T8">
                  <a:pos x="T4" y="T5"/>
                </a:cxn>
              </a:cxnLst>
              <a:rect l="0" t="0" r="r" b="b"/>
              <a:pathLst>
                <a:path w="54" h="38">
                  <a:moveTo>
                    <a:pt x="54" y="23"/>
                  </a:moveTo>
                  <a:cubicBezTo>
                    <a:pt x="54" y="23"/>
                    <a:pt x="9" y="38"/>
                    <a:pt x="5" y="32"/>
                  </a:cubicBezTo>
                  <a:cubicBezTo>
                    <a:pt x="0" y="26"/>
                    <a:pt x="10" y="0"/>
                    <a:pt x="1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2" name="Line 577"/>
            <p:cNvSpPr>
              <a:spLocks noChangeShapeType="1"/>
            </p:cNvSpPr>
            <p:nvPr/>
          </p:nvSpPr>
          <p:spPr bwMode="auto">
            <a:xfrm flipH="1" flipV="1">
              <a:off x="10894336" y="5739640"/>
              <a:ext cx="116757" cy="1236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303" name="Freeform 578"/>
            <p:cNvSpPr>
              <a:spLocks/>
            </p:cNvSpPr>
            <p:nvPr/>
          </p:nvSpPr>
          <p:spPr bwMode="auto">
            <a:xfrm flipH="1">
              <a:off x="11260865" y="5818465"/>
              <a:ext cx="82765" cy="103554"/>
            </a:xfrm>
            <a:custGeom>
              <a:avLst/>
              <a:gdLst>
                <a:gd name="T0" fmla="*/ 3887 w 24"/>
                <a:gd name="T1" fmla="*/ 0 h 48"/>
                <a:gd name="T2" fmla="*/ 152 w 24"/>
                <a:gd name="T3" fmla="*/ 356 h 48"/>
                <a:gd name="T4" fmla="*/ 0 60000 65536"/>
                <a:gd name="T5" fmla="*/ 0 60000 65536"/>
              </a:gdLst>
              <a:ahLst/>
              <a:cxnLst>
                <a:cxn ang="T4">
                  <a:pos x="T0" y="T1"/>
                </a:cxn>
                <a:cxn ang="T5">
                  <a:pos x="T2" y="T3"/>
                </a:cxn>
              </a:cxnLst>
              <a:rect l="0" t="0" r="r" b="b"/>
              <a:pathLst>
                <a:path w="24" h="48">
                  <a:moveTo>
                    <a:pt x="24" y="0"/>
                  </a:moveTo>
                  <a:cubicBezTo>
                    <a:pt x="24" y="0"/>
                    <a:pt x="0" y="32"/>
                    <a:pt x="1" y="4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4" name="Freeform 579"/>
            <p:cNvSpPr>
              <a:spLocks/>
            </p:cNvSpPr>
            <p:nvPr/>
          </p:nvSpPr>
          <p:spPr bwMode="auto">
            <a:xfrm flipH="1">
              <a:off x="10875123" y="5401156"/>
              <a:ext cx="48772" cy="26275"/>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5" name="Freeform 580"/>
            <p:cNvSpPr>
              <a:spLocks/>
            </p:cNvSpPr>
            <p:nvPr/>
          </p:nvSpPr>
          <p:spPr bwMode="auto">
            <a:xfrm flipH="1">
              <a:off x="10711072" y="5401156"/>
              <a:ext cx="45816" cy="26275"/>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4106" name="Group 669"/>
          <p:cNvGrpSpPr>
            <a:grpSpLocks/>
          </p:cNvGrpSpPr>
          <p:nvPr/>
        </p:nvGrpSpPr>
        <p:grpSpPr bwMode="auto">
          <a:xfrm>
            <a:off x="611560" y="1340768"/>
            <a:ext cx="1150937" cy="1008062"/>
            <a:chOff x="2971" y="663"/>
            <a:chExt cx="691" cy="816"/>
          </a:xfrm>
        </p:grpSpPr>
        <p:sp>
          <p:nvSpPr>
            <p:cNvPr id="4269" name="Freeform 670"/>
            <p:cNvSpPr>
              <a:spLocks/>
            </p:cNvSpPr>
            <p:nvPr/>
          </p:nvSpPr>
          <p:spPr bwMode="auto">
            <a:xfrm>
              <a:off x="2971" y="1129"/>
              <a:ext cx="691" cy="350"/>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70" name="Freeform 671"/>
            <p:cNvSpPr>
              <a:spLocks/>
            </p:cNvSpPr>
            <p:nvPr/>
          </p:nvSpPr>
          <p:spPr bwMode="auto">
            <a:xfrm>
              <a:off x="3053" y="663"/>
              <a:ext cx="543" cy="365"/>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4271" name="Freeform 672"/>
            <p:cNvSpPr>
              <a:spLocks/>
            </p:cNvSpPr>
            <p:nvPr/>
          </p:nvSpPr>
          <p:spPr bwMode="auto">
            <a:xfrm>
              <a:off x="3070" y="796"/>
              <a:ext cx="523" cy="419"/>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2" name="Freeform 673"/>
            <p:cNvSpPr>
              <a:spLocks/>
            </p:cNvSpPr>
            <p:nvPr/>
          </p:nvSpPr>
          <p:spPr bwMode="auto">
            <a:xfrm>
              <a:off x="3504" y="1079"/>
              <a:ext cx="11" cy="38"/>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3" name="Freeform 674"/>
            <p:cNvSpPr>
              <a:spLocks/>
            </p:cNvSpPr>
            <p:nvPr/>
          </p:nvSpPr>
          <p:spPr bwMode="auto">
            <a:xfrm>
              <a:off x="3531" y="991"/>
              <a:ext cx="33" cy="83"/>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4" name="Freeform 675"/>
            <p:cNvSpPr>
              <a:spLocks/>
            </p:cNvSpPr>
            <p:nvPr/>
          </p:nvSpPr>
          <p:spPr bwMode="auto">
            <a:xfrm>
              <a:off x="3193" y="881"/>
              <a:ext cx="63" cy="51"/>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5" name="Freeform 676"/>
            <p:cNvSpPr>
              <a:spLocks/>
            </p:cNvSpPr>
            <p:nvPr/>
          </p:nvSpPr>
          <p:spPr bwMode="auto">
            <a:xfrm>
              <a:off x="3277" y="893"/>
              <a:ext cx="47" cy="37"/>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6" name="Oval 677"/>
            <p:cNvSpPr>
              <a:spLocks noChangeArrowheads="1"/>
            </p:cNvSpPr>
            <p:nvPr/>
          </p:nvSpPr>
          <p:spPr bwMode="auto">
            <a:xfrm>
              <a:off x="3238" y="949"/>
              <a:ext cx="18"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7" name="Oval 678"/>
            <p:cNvSpPr>
              <a:spLocks noChangeArrowheads="1"/>
            </p:cNvSpPr>
            <p:nvPr/>
          </p:nvSpPr>
          <p:spPr bwMode="auto">
            <a:xfrm>
              <a:off x="3272" y="949"/>
              <a:ext cx="14"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8" name="Freeform 679"/>
            <p:cNvSpPr>
              <a:spLocks/>
            </p:cNvSpPr>
            <p:nvPr/>
          </p:nvSpPr>
          <p:spPr bwMode="auto">
            <a:xfrm>
              <a:off x="3200" y="1193"/>
              <a:ext cx="105" cy="65"/>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9" name="Freeform 680"/>
            <p:cNvSpPr>
              <a:spLocks/>
            </p:cNvSpPr>
            <p:nvPr/>
          </p:nvSpPr>
          <p:spPr bwMode="auto">
            <a:xfrm>
              <a:off x="3142" y="1180"/>
              <a:ext cx="74" cy="5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0" name="Freeform 681"/>
            <p:cNvSpPr>
              <a:spLocks/>
            </p:cNvSpPr>
            <p:nvPr/>
          </p:nvSpPr>
          <p:spPr bwMode="auto">
            <a:xfrm>
              <a:off x="3286" y="1197"/>
              <a:ext cx="109" cy="55"/>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1" name="Freeform 682"/>
            <p:cNvSpPr>
              <a:spLocks/>
            </p:cNvSpPr>
            <p:nvPr/>
          </p:nvSpPr>
          <p:spPr bwMode="auto">
            <a:xfrm>
              <a:off x="3309" y="1297"/>
              <a:ext cx="65" cy="52"/>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2" name="Freeform 683"/>
            <p:cNvSpPr>
              <a:spLocks/>
            </p:cNvSpPr>
            <p:nvPr/>
          </p:nvSpPr>
          <p:spPr bwMode="auto">
            <a:xfrm>
              <a:off x="3065" y="1226"/>
              <a:ext cx="133" cy="75"/>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3" name="Freeform 684"/>
            <p:cNvSpPr>
              <a:spLocks/>
            </p:cNvSpPr>
            <p:nvPr/>
          </p:nvSpPr>
          <p:spPr bwMode="auto">
            <a:xfrm>
              <a:off x="3086" y="1271"/>
              <a:ext cx="288" cy="171"/>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4" name="Freeform 685"/>
            <p:cNvSpPr>
              <a:spLocks/>
            </p:cNvSpPr>
            <p:nvPr/>
          </p:nvSpPr>
          <p:spPr bwMode="auto">
            <a:xfrm>
              <a:off x="3446" y="1245"/>
              <a:ext cx="69" cy="21"/>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5" name="Freeform 686"/>
            <p:cNvSpPr>
              <a:spLocks/>
            </p:cNvSpPr>
            <p:nvPr/>
          </p:nvSpPr>
          <p:spPr bwMode="auto">
            <a:xfrm>
              <a:off x="3374" y="1281"/>
              <a:ext cx="163" cy="3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6" name="Freeform 687"/>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7" name="Freeform 688"/>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8" name="Freeform 689"/>
            <p:cNvSpPr>
              <a:spLocks/>
            </p:cNvSpPr>
            <p:nvPr/>
          </p:nvSpPr>
          <p:spPr bwMode="auto">
            <a:xfrm>
              <a:off x="3152" y="1023"/>
              <a:ext cx="227" cy="131"/>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grpSp>
        <p:nvGrpSpPr>
          <p:cNvPr id="4109" name="Group 850"/>
          <p:cNvGrpSpPr>
            <a:grpSpLocks/>
          </p:cNvGrpSpPr>
          <p:nvPr/>
        </p:nvGrpSpPr>
        <p:grpSpPr bwMode="auto">
          <a:xfrm flipH="1">
            <a:off x="323131" y="2348880"/>
            <a:ext cx="1152525" cy="1008062"/>
            <a:chOff x="657" y="1483"/>
            <a:chExt cx="480" cy="566"/>
          </a:xfrm>
        </p:grpSpPr>
        <p:sp>
          <p:nvSpPr>
            <p:cNvPr id="4204" name="Freeform 851"/>
            <p:cNvSpPr>
              <a:spLocks/>
            </p:cNvSpPr>
            <p:nvPr/>
          </p:nvSpPr>
          <p:spPr bwMode="auto">
            <a:xfrm flipH="1">
              <a:off x="657" y="1808"/>
              <a:ext cx="433" cy="241"/>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05" name="Line 852"/>
            <p:cNvSpPr>
              <a:spLocks noChangeShapeType="1"/>
            </p:cNvSpPr>
            <p:nvPr/>
          </p:nvSpPr>
          <p:spPr bwMode="auto">
            <a:xfrm flipH="1">
              <a:off x="725" y="1962"/>
              <a:ext cx="11" cy="8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06" name="Freeform 853"/>
            <p:cNvSpPr>
              <a:spLocks/>
            </p:cNvSpPr>
            <p:nvPr/>
          </p:nvSpPr>
          <p:spPr bwMode="auto">
            <a:xfrm flipH="1">
              <a:off x="952" y="1953"/>
              <a:ext cx="19" cy="26"/>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7" name="Freeform 854"/>
            <p:cNvSpPr>
              <a:spLocks/>
            </p:cNvSpPr>
            <p:nvPr/>
          </p:nvSpPr>
          <p:spPr bwMode="auto">
            <a:xfrm flipH="1">
              <a:off x="859" y="1886"/>
              <a:ext cx="59" cy="5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8" name="Freeform 855"/>
            <p:cNvSpPr>
              <a:spLocks/>
            </p:cNvSpPr>
            <p:nvPr/>
          </p:nvSpPr>
          <p:spPr bwMode="auto">
            <a:xfrm flipH="1">
              <a:off x="761" y="1875"/>
              <a:ext cx="60" cy="69"/>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9" name="Freeform 856"/>
            <p:cNvSpPr>
              <a:spLocks/>
            </p:cNvSpPr>
            <p:nvPr/>
          </p:nvSpPr>
          <p:spPr bwMode="auto">
            <a:xfrm flipH="1">
              <a:off x="954" y="1835"/>
              <a:ext cx="12" cy="4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0" name="Freeform 857"/>
            <p:cNvSpPr>
              <a:spLocks/>
            </p:cNvSpPr>
            <p:nvPr/>
          </p:nvSpPr>
          <p:spPr bwMode="auto">
            <a:xfrm flipH="1">
              <a:off x="806" y="1892"/>
              <a:ext cx="66" cy="6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1" name="Freeform 858"/>
            <p:cNvSpPr>
              <a:spLocks/>
            </p:cNvSpPr>
            <p:nvPr/>
          </p:nvSpPr>
          <p:spPr bwMode="auto">
            <a:xfrm flipH="1">
              <a:off x="667" y="1483"/>
              <a:ext cx="369" cy="283"/>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4212" name="Freeform 859"/>
            <p:cNvSpPr>
              <a:spLocks/>
            </p:cNvSpPr>
            <p:nvPr/>
          </p:nvSpPr>
          <p:spPr bwMode="auto">
            <a:xfrm flipH="1">
              <a:off x="714" y="1540"/>
              <a:ext cx="269" cy="36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4213" name="Freeform 860"/>
            <p:cNvSpPr>
              <a:spLocks/>
            </p:cNvSpPr>
            <p:nvPr/>
          </p:nvSpPr>
          <p:spPr bwMode="auto">
            <a:xfrm flipH="1">
              <a:off x="682" y="1648"/>
              <a:ext cx="50" cy="110"/>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4" name="Freeform 861"/>
            <p:cNvSpPr>
              <a:spLocks/>
            </p:cNvSpPr>
            <p:nvPr/>
          </p:nvSpPr>
          <p:spPr bwMode="auto">
            <a:xfrm flipH="1">
              <a:off x="974" y="1654"/>
              <a:ext cx="51" cy="10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5" name="Freeform 862"/>
            <p:cNvSpPr>
              <a:spLocks/>
            </p:cNvSpPr>
            <p:nvPr/>
          </p:nvSpPr>
          <p:spPr bwMode="auto">
            <a:xfrm flipH="1">
              <a:off x="853" y="1616"/>
              <a:ext cx="73" cy="6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6" name="Line 863"/>
            <p:cNvSpPr>
              <a:spLocks noChangeShapeType="1"/>
            </p:cNvSpPr>
            <p:nvPr/>
          </p:nvSpPr>
          <p:spPr bwMode="auto">
            <a:xfrm flipH="1" flipV="1">
              <a:off x="816" y="1613"/>
              <a:ext cx="27" cy="6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17" name="Oval 864"/>
            <p:cNvSpPr>
              <a:spLocks noChangeArrowheads="1"/>
            </p:cNvSpPr>
            <p:nvPr/>
          </p:nvSpPr>
          <p:spPr bwMode="auto">
            <a:xfrm flipH="1">
              <a:off x="855" y="1648"/>
              <a:ext cx="28" cy="5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8" name="Oval 865"/>
            <p:cNvSpPr>
              <a:spLocks noChangeArrowheads="1"/>
            </p:cNvSpPr>
            <p:nvPr/>
          </p:nvSpPr>
          <p:spPr bwMode="auto">
            <a:xfrm flipH="1">
              <a:off x="812" y="1652"/>
              <a:ext cx="25" cy="5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9" name="Freeform 866"/>
            <p:cNvSpPr>
              <a:spLocks/>
            </p:cNvSpPr>
            <p:nvPr/>
          </p:nvSpPr>
          <p:spPr bwMode="auto">
            <a:xfrm flipH="1">
              <a:off x="698" y="1673"/>
              <a:ext cx="15" cy="62"/>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0" name="Freeform 867"/>
            <p:cNvSpPr>
              <a:spLocks/>
            </p:cNvSpPr>
            <p:nvPr/>
          </p:nvSpPr>
          <p:spPr bwMode="auto">
            <a:xfrm flipH="1">
              <a:off x="996" y="1690"/>
              <a:ext cx="12" cy="52"/>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1" name="Freeform 868"/>
            <p:cNvSpPr>
              <a:spLocks/>
            </p:cNvSpPr>
            <p:nvPr/>
          </p:nvSpPr>
          <p:spPr bwMode="auto">
            <a:xfrm flipH="1">
              <a:off x="971" y="1725"/>
              <a:ext cx="166" cy="16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2" name="Freeform 869"/>
            <p:cNvSpPr>
              <a:spLocks/>
            </p:cNvSpPr>
            <p:nvPr/>
          </p:nvSpPr>
          <p:spPr bwMode="auto">
            <a:xfrm flipH="1">
              <a:off x="1011" y="1694"/>
              <a:ext cx="52" cy="4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3" name="Freeform 870"/>
            <p:cNvSpPr>
              <a:spLocks/>
            </p:cNvSpPr>
            <p:nvPr/>
          </p:nvSpPr>
          <p:spPr bwMode="auto">
            <a:xfrm flipH="1">
              <a:off x="986" y="1783"/>
              <a:ext cx="14" cy="3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4" name="Freeform 871"/>
            <p:cNvSpPr>
              <a:spLocks/>
            </p:cNvSpPr>
            <p:nvPr/>
          </p:nvSpPr>
          <p:spPr bwMode="auto">
            <a:xfrm flipH="1">
              <a:off x="993" y="1804"/>
              <a:ext cx="13" cy="30"/>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5" name="Freeform 872"/>
            <p:cNvSpPr>
              <a:spLocks/>
            </p:cNvSpPr>
            <p:nvPr/>
          </p:nvSpPr>
          <p:spPr bwMode="auto">
            <a:xfrm flipH="1">
              <a:off x="1002" y="1818"/>
              <a:ext cx="9" cy="29"/>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6" name="Freeform 873"/>
            <p:cNvSpPr>
              <a:spLocks/>
            </p:cNvSpPr>
            <p:nvPr/>
          </p:nvSpPr>
          <p:spPr bwMode="auto">
            <a:xfrm flipH="1">
              <a:off x="1021" y="1823"/>
              <a:ext cx="47" cy="41"/>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7" name="Freeform 874"/>
            <p:cNvSpPr>
              <a:spLocks/>
            </p:cNvSpPr>
            <p:nvPr/>
          </p:nvSpPr>
          <p:spPr bwMode="auto">
            <a:xfrm flipH="1">
              <a:off x="1017" y="1752"/>
              <a:ext cx="35" cy="49"/>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8" name="Freeform 875"/>
            <p:cNvSpPr>
              <a:spLocks/>
            </p:cNvSpPr>
            <p:nvPr/>
          </p:nvSpPr>
          <p:spPr bwMode="auto">
            <a:xfrm flipH="1">
              <a:off x="792" y="1765"/>
              <a:ext cx="113" cy="9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sp>
        <p:nvSpPr>
          <p:cNvPr id="4110" name="Text Box 876"/>
          <p:cNvSpPr txBox="1">
            <a:spLocks noChangeArrowheads="1"/>
          </p:cNvSpPr>
          <p:nvPr/>
        </p:nvSpPr>
        <p:spPr bwMode="auto">
          <a:xfrm>
            <a:off x="1943381" y="5692502"/>
            <a:ext cx="71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谷野</a:t>
            </a:r>
          </a:p>
        </p:txBody>
      </p:sp>
      <p:sp>
        <p:nvSpPr>
          <p:cNvPr id="4111" name="Text Box 877"/>
          <p:cNvSpPr txBox="1">
            <a:spLocks noChangeArrowheads="1"/>
          </p:cNvSpPr>
          <p:nvPr/>
        </p:nvSpPr>
        <p:spPr bwMode="auto">
          <a:xfrm>
            <a:off x="4366248" y="525068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芦木</a:t>
            </a:r>
          </a:p>
        </p:txBody>
      </p:sp>
      <p:grpSp>
        <p:nvGrpSpPr>
          <p:cNvPr id="9" name="グループ化 8"/>
          <p:cNvGrpSpPr/>
          <p:nvPr/>
        </p:nvGrpSpPr>
        <p:grpSpPr>
          <a:xfrm>
            <a:off x="3923928" y="4052008"/>
            <a:ext cx="1046306" cy="1177192"/>
            <a:chOff x="-1580903" y="458990"/>
            <a:chExt cx="1229424" cy="1468675"/>
          </a:xfrm>
        </p:grpSpPr>
        <p:sp>
          <p:nvSpPr>
            <p:cNvPr id="4258" name="Freeform 742"/>
            <p:cNvSpPr>
              <a:spLocks/>
            </p:cNvSpPr>
            <p:nvPr/>
          </p:nvSpPr>
          <p:spPr bwMode="auto">
            <a:xfrm>
              <a:off x="-1497088" y="946664"/>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4259" name="Freeform 743"/>
            <p:cNvSpPr>
              <a:spLocks/>
            </p:cNvSpPr>
            <p:nvPr/>
          </p:nvSpPr>
          <p:spPr bwMode="auto">
            <a:xfrm>
              <a:off x="-1045037" y="1553075"/>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0" name="Freeform 744"/>
            <p:cNvSpPr>
              <a:spLocks/>
            </p:cNvSpPr>
            <p:nvPr/>
          </p:nvSpPr>
          <p:spPr bwMode="auto">
            <a:xfrm>
              <a:off x="-1145340" y="1548834"/>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1" name="Freeform 745"/>
            <p:cNvSpPr>
              <a:spLocks/>
            </p:cNvSpPr>
            <p:nvPr/>
          </p:nvSpPr>
          <p:spPr bwMode="auto">
            <a:xfrm>
              <a:off x="-961223" y="1596895"/>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2" name="Freeform 746"/>
            <p:cNvSpPr>
              <a:spLocks/>
            </p:cNvSpPr>
            <p:nvPr/>
          </p:nvSpPr>
          <p:spPr bwMode="auto">
            <a:xfrm>
              <a:off x="-1233277" y="1577105"/>
              <a:ext cx="75571" cy="40993"/>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3" name="Freeform 747"/>
            <p:cNvSpPr>
              <a:spLocks/>
            </p:cNvSpPr>
            <p:nvPr/>
          </p:nvSpPr>
          <p:spPr bwMode="auto">
            <a:xfrm>
              <a:off x="-1580903" y="458990"/>
              <a:ext cx="425944" cy="56824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4" name="Line 748"/>
            <p:cNvSpPr>
              <a:spLocks noChangeShapeType="1"/>
            </p:cNvSpPr>
            <p:nvPr/>
          </p:nvSpPr>
          <p:spPr bwMode="auto">
            <a:xfrm>
              <a:off x="-1469608" y="952318"/>
              <a:ext cx="0" cy="1414"/>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65" name="Freeform 749"/>
            <p:cNvSpPr>
              <a:spLocks/>
            </p:cNvSpPr>
            <p:nvPr/>
          </p:nvSpPr>
          <p:spPr bwMode="auto">
            <a:xfrm>
              <a:off x="-1378923" y="741699"/>
              <a:ext cx="97555" cy="1512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6" name="Freeform 750"/>
            <p:cNvSpPr>
              <a:spLocks/>
            </p:cNvSpPr>
            <p:nvPr/>
          </p:nvSpPr>
          <p:spPr bwMode="auto">
            <a:xfrm>
              <a:off x="-1290986" y="522600"/>
              <a:ext cx="101677" cy="131460"/>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7" name="Freeform 751"/>
            <p:cNvSpPr>
              <a:spLocks/>
            </p:cNvSpPr>
            <p:nvPr/>
          </p:nvSpPr>
          <p:spPr bwMode="auto">
            <a:xfrm>
              <a:off x="-1334954" y="566420"/>
              <a:ext cx="131905" cy="2445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8" name="Line 752"/>
            <p:cNvSpPr>
              <a:spLocks noChangeShapeType="1"/>
            </p:cNvSpPr>
            <p:nvPr/>
          </p:nvSpPr>
          <p:spPr bwMode="auto">
            <a:xfrm flipH="1">
              <a:off x="-1361061" y="727564"/>
              <a:ext cx="26106" cy="2403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51" name="Freeform 696"/>
            <p:cNvSpPr>
              <a:spLocks/>
            </p:cNvSpPr>
            <p:nvPr/>
          </p:nvSpPr>
          <p:spPr bwMode="auto">
            <a:xfrm>
              <a:off x="-1335566" y="689397"/>
              <a:ext cx="984087" cy="8403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4252" name="Freeform 697"/>
            <p:cNvSpPr>
              <a:spLocks/>
            </p:cNvSpPr>
            <p:nvPr/>
          </p:nvSpPr>
          <p:spPr bwMode="auto">
            <a:xfrm>
              <a:off x="-1205839" y="842180"/>
              <a:ext cx="680081" cy="7448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253" name="Freeform 698"/>
            <p:cNvSpPr>
              <a:spLocks/>
            </p:cNvSpPr>
            <p:nvPr/>
          </p:nvSpPr>
          <p:spPr bwMode="auto">
            <a:xfrm>
              <a:off x="-1110183" y="1149338"/>
              <a:ext cx="470422" cy="23872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254" name="Freeform 699"/>
            <p:cNvSpPr>
              <a:spLocks/>
            </p:cNvSpPr>
            <p:nvPr/>
          </p:nvSpPr>
          <p:spPr bwMode="auto">
            <a:xfrm>
              <a:off x="-1070871" y="1025202"/>
              <a:ext cx="93036" cy="60477"/>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5" name="Freeform 700"/>
            <p:cNvSpPr>
              <a:spLocks/>
            </p:cNvSpPr>
            <p:nvPr/>
          </p:nvSpPr>
          <p:spPr bwMode="auto">
            <a:xfrm>
              <a:off x="-879558" y="1010879"/>
              <a:ext cx="103519" cy="6206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6" name="Freeform 701"/>
            <p:cNvSpPr>
              <a:spLocks/>
            </p:cNvSpPr>
            <p:nvPr/>
          </p:nvSpPr>
          <p:spPr bwMode="auto">
            <a:xfrm>
              <a:off x="-866454" y="931304"/>
              <a:ext cx="116623" cy="827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7" name="Freeform 702"/>
            <p:cNvSpPr>
              <a:spLocks/>
            </p:cNvSpPr>
            <p:nvPr/>
          </p:nvSpPr>
          <p:spPr bwMode="auto">
            <a:xfrm>
              <a:off x="-1091837" y="955176"/>
              <a:ext cx="112692" cy="60477"/>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4" name="Text Box 881"/>
          <p:cNvSpPr txBox="1">
            <a:spLocks noChangeArrowheads="1"/>
          </p:cNvSpPr>
          <p:nvPr/>
        </p:nvSpPr>
        <p:spPr bwMode="auto">
          <a:xfrm>
            <a:off x="1332582" y="2348880"/>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毛利</a:t>
            </a:r>
          </a:p>
        </p:txBody>
      </p:sp>
      <p:sp>
        <p:nvSpPr>
          <p:cNvPr id="4115" name="Text Box 882"/>
          <p:cNvSpPr txBox="1">
            <a:spLocks noChangeArrowheads="1"/>
          </p:cNvSpPr>
          <p:nvPr/>
        </p:nvSpPr>
        <p:spPr bwMode="auto">
          <a:xfrm>
            <a:off x="1979712" y="3956546"/>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内藤</a:t>
            </a:r>
          </a:p>
        </p:txBody>
      </p:sp>
      <p:sp>
        <p:nvSpPr>
          <p:cNvPr id="4116" name="Text Box 885"/>
          <p:cNvSpPr txBox="1">
            <a:spLocks noChangeArrowheads="1"/>
          </p:cNvSpPr>
          <p:nvPr/>
        </p:nvSpPr>
        <p:spPr bwMode="auto">
          <a:xfrm>
            <a:off x="4716512" y="3956546"/>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佐原</a:t>
            </a:r>
          </a:p>
        </p:txBody>
      </p:sp>
      <p:sp>
        <p:nvSpPr>
          <p:cNvPr id="4119" name="Text Box 929"/>
          <p:cNvSpPr txBox="1">
            <a:spLocks noChangeArrowheads="1"/>
          </p:cNvSpPr>
          <p:nvPr/>
        </p:nvSpPr>
        <p:spPr bwMode="auto">
          <a:xfrm>
            <a:off x="5962525" y="2758554"/>
            <a:ext cx="302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dirty="0">
                <a:latin typeface="Times New Roman" pitchFamily="18" charset="0"/>
              </a:rPr>
              <a:t>サークルの実力値</a:t>
            </a:r>
          </a:p>
        </p:txBody>
      </p:sp>
      <p:grpSp>
        <p:nvGrpSpPr>
          <p:cNvPr id="3" name="グループ化 2"/>
          <p:cNvGrpSpPr/>
          <p:nvPr/>
        </p:nvGrpSpPr>
        <p:grpSpPr>
          <a:xfrm>
            <a:off x="539552" y="4797152"/>
            <a:ext cx="1150938" cy="936626"/>
            <a:chOff x="-2244444" y="5687038"/>
            <a:chExt cx="1150938" cy="936626"/>
          </a:xfrm>
        </p:grpSpPr>
        <p:sp>
          <p:nvSpPr>
            <p:cNvPr id="4160"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61"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2"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163"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4"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5"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6"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167"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8"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169"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170"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1"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2"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3"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4"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5"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6"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7"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8"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9"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4124" name="Text Box 878"/>
          <p:cNvSpPr txBox="1">
            <a:spLocks noChangeArrowheads="1"/>
          </p:cNvSpPr>
          <p:nvPr/>
        </p:nvSpPr>
        <p:spPr bwMode="auto">
          <a:xfrm>
            <a:off x="755576" y="5684738"/>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辻</a:t>
            </a:r>
          </a:p>
        </p:txBody>
      </p:sp>
      <p:sp>
        <p:nvSpPr>
          <p:cNvPr id="4125" name="Text Box 883"/>
          <p:cNvSpPr txBox="1">
            <a:spLocks noChangeArrowheads="1"/>
          </p:cNvSpPr>
          <p:nvPr/>
        </p:nvSpPr>
        <p:spPr bwMode="auto">
          <a:xfrm>
            <a:off x="2124671" y="2298358"/>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木村</a:t>
            </a:r>
          </a:p>
        </p:txBody>
      </p:sp>
      <p:sp>
        <p:nvSpPr>
          <p:cNvPr id="4126" name="Text Box 884"/>
          <p:cNvSpPr txBox="1">
            <a:spLocks noChangeArrowheads="1"/>
          </p:cNvSpPr>
          <p:nvPr/>
        </p:nvSpPr>
        <p:spPr bwMode="auto">
          <a:xfrm>
            <a:off x="539552" y="458112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鈴木</a:t>
            </a:r>
          </a:p>
        </p:txBody>
      </p:sp>
      <p:sp>
        <p:nvSpPr>
          <p:cNvPr id="4130" name="Text Box 960"/>
          <p:cNvSpPr txBox="1">
            <a:spLocks noChangeArrowheads="1"/>
          </p:cNvSpPr>
          <p:nvPr/>
        </p:nvSpPr>
        <p:spPr bwMode="auto">
          <a:xfrm>
            <a:off x="5449316" y="5084763"/>
            <a:ext cx="36718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dirty="0">
                <a:latin typeface="Times New Roman" pitchFamily="18" charset="0"/>
              </a:rPr>
              <a:t>　　　　　</a:t>
            </a:r>
            <a:r>
              <a:rPr lang="en-US" altLang="ja-JP" dirty="0">
                <a:latin typeface="Times New Roman" pitchFamily="18" charset="0"/>
              </a:rPr>
              <a:t>【</a:t>
            </a:r>
            <a:r>
              <a:rPr lang="ja-JP" altLang="en-US" dirty="0">
                <a:latin typeface="Times New Roman" pitchFamily="18" charset="0"/>
              </a:rPr>
              <a:t>スローガン</a:t>
            </a:r>
            <a:r>
              <a:rPr lang="en-US" altLang="ja-JP" dirty="0">
                <a:latin typeface="Times New Roman" pitchFamily="18" charset="0"/>
              </a:rPr>
              <a:t>】</a:t>
            </a:r>
            <a:r>
              <a:rPr lang="ja-JP" altLang="en-US" dirty="0">
                <a:latin typeface="Times New Roman" pitchFamily="18" charset="0"/>
              </a:rPr>
              <a:t>　　　　　　　　　　　　　　　　　　　　　　　　　　　　　　　　　　活動の輪を拡げ一人ひとりの　　　　　　　成長と職場の和をつなげよう！</a:t>
            </a:r>
          </a:p>
        </p:txBody>
      </p:sp>
      <p:grpSp>
        <p:nvGrpSpPr>
          <p:cNvPr id="8" name="グループ化 7"/>
          <p:cNvGrpSpPr/>
          <p:nvPr/>
        </p:nvGrpSpPr>
        <p:grpSpPr>
          <a:xfrm>
            <a:off x="3328598" y="1268760"/>
            <a:ext cx="1171394" cy="1032144"/>
            <a:chOff x="9972600" y="1701896"/>
            <a:chExt cx="1227652" cy="1377341"/>
          </a:xfrm>
        </p:grpSpPr>
        <p:sp>
          <p:nvSpPr>
            <p:cNvPr id="286" name="Freeform 696"/>
            <p:cNvSpPr>
              <a:spLocks/>
            </p:cNvSpPr>
            <p:nvPr/>
          </p:nvSpPr>
          <p:spPr bwMode="auto">
            <a:xfrm rot="21236550" flipH="1">
              <a:off x="9975675" y="1701896"/>
              <a:ext cx="915574" cy="793043"/>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39" name="Freeform 1376"/>
            <p:cNvSpPr>
              <a:spLocks/>
            </p:cNvSpPr>
            <p:nvPr/>
          </p:nvSpPr>
          <p:spPr bwMode="auto">
            <a:xfrm rot="19109818" flipH="1">
              <a:off x="10835218" y="2094193"/>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40" name="Freeform 1362"/>
            <p:cNvSpPr>
              <a:spLocks/>
            </p:cNvSpPr>
            <p:nvPr/>
          </p:nvSpPr>
          <p:spPr bwMode="auto">
            <a:xfrm rot="19109818" flipH="1">
              <a:off x="10507593" y="2449556"/>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42" name="Freeform 1373"/>
            <p:cNvSpPr>
              <a:spLocks/>
            </p:cNvSpPr>
            <p:nvPr/>
          </p:nvSpPr>
          <p:spPr bwMode="auto">
            <a:xfrm rot="19109818" flipH="1">
              <a:off x="10641785" y="2573491"/>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4" name="Freeform 1375"/>
            <p:cNvSpPr>
              <a:spLocks/>
            </p:cNvSpPr>
            <p:nvPr/>
          </p:nvSpPr>
          <p:spPr bwMode="auto">
            <a:xfrm rot="19109818" flipH="1">
              <a:off x="10886581" y="2563789"/>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Freeform 1377"/>
            <p:cNvSpPr>
              <a:spLocks/>
            </p:cNvSpPr>
            <p:nvPr/>
          </p:nvSpPr>
          <p:spPr bwMode="auto">
            <a:xfrm rot="19109818" flipH="1">
              <a:off x="11043703" y="2218435"/>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 name="Freeform 1378"/>
            <p:cNvSpPr>
              <a:spLocks/>
            </p:cNvSpPr>
            <p:nvPr/>
          </p:nvSpPr>
          <p:spPr bwMode="auto">
            <a:xfrm rot="19109818" flipH="1">
              <a:off x="10963662" y="219980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7" name="Line 1379"/>
            <p:cNvSpPr>
              <a:spLocks noChangeShapeType="1"/>
            </p:cNvSpPr>
            <p:nvPr/>
          </p:nvSpPr>
          <p:spPr bwMode="auto">
            <a:xfrm rot="19109818">
              <a:off x="11030231" y="2263902"/>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3" name="Freeform 1192"/>
            <p:cNvSpPr>
              <a:spLocks/>
            </p:cNvSpPr>
            <p:nvPr/>
          </p:nvSpPr>
          <p:spPr bwMode="auto">
            <a:xfrm>
              <a:off x="9972600" y="2634427"/>
              <a:ext cx="906193" cy="444810"/>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4" name="Freeform 1203"/>
            <p:cNvSpPr>
              <a:spLocks/>
            </p:cNvSpPr>
            <p:nvPr/>
          </p:nvSpPr>
          <p:spPr bwMode="auto">
            <a:xfrm>
              <a:off x="10380488" y="2670121"/>
              <a:ext cx="138641" cy="219659"/>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295" name="Freeform 1204"/>
            <p:cNvSpPr>
              <a:spLocks/>
            </p:cNvSpPr>
            <p:nvPr/>
          </p:nvSpPr>
          <p:spPr bwMode="auto">
            <a:xfrm>
              <a:off x="10332265" y="2705817"/>
              <a:ext cx="116539" cy="225151"/>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6" name="Freeform 1205"/>
            <p:cNvSpPr>
              <a:spLocks/>
            </p:cNvSpPr>
            <p:nvPr/>
          </p:nvSpPr>
          <p:spPr bwMode="auto">
            <a:xfrm>
              <a:off x="10507074" y="2664629"/>
              <a:ext cx="106492" cy="189457"/>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7" name="Freeform 1206"/>
            <p:cNvSpPr>
              <a:spLocks/>
            </p:cNvSpPr>
            <p:nvPr/>
          </p:nvSpPr>
          <p:spPr bwMode="auto">
            <a:xfrm>
              <a:off x="10675854" y="2925476"/>
              <a:ext cx="42195" cy="118068"/>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solidFill>
              <a:srgbClr val="CCFFFF"/>
            </a:solidFill>
            <a:ln w="17463" cap="rnd">
              <a:solidFill>
                <a:srgbClr val="000000"/>
              </a:solidFill>
              <a:prstDash val="solid"/>
              <a:round/>
              <a:headEnd/>
              <a:tailEnd/>
            </a:ln>
          </p:spPr>
          <p:txBody>
            <a:bodyPr/>
            <a:lstStyle/>
            <a:p>
              <a:endParaRPr lang="ja-JP" altLang="en-US"/>
            </a:p>
          </p:txBody>
        </p:sp>
        <p:sp>
          <p:nvSpPr>
            <p:cNvPr id="287" name="Freeform 697"/>
            <p:cNvSpPr>
              <a:spLocks/>
            </p:cNvSpPr>
            <p:nvPr/>
          </p:nvSpPr>
          <p:spPr bwMode="auto">
            <a:xfrm rot="21236550" flipH="1">
              <a:off x="10161719" y="2078516"/>
              <a:ext cx="632734" cy="70292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88" name="Freeform 698"/>
            <p:cNvSpPr>
              <a:spLocks/>
            </p:cNvSpPr>
            <p:nvPr/>
          </p:nvSpPr>
          <p:spPr bwMode="auto">
            <a:xfrm rot="21236550" flipH="1">
              <a:off x="10283875" y="2468503"/>
              <a:ext cx="437671" cy="22529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89" name="Freeform 699"/>
            <p:cNvSpPr>
              <a:spLocks/>
            </p:cNvSpPr>
            <p:nvPr/>
          </p:nvSpPr>
          <p:spPr bwMode="auto">
            <a:xfrm rot="21236550" flipH="1">
              <a:off x="10565647" y="2236515"/>
              <a:ext cx="86560" cy="57076"/>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0" name="Freeform 700"/>
            <p:cNvSpPr>
              <a:spLocks/>
            </p:cNvSpPr>
            <p:nvPr/>
          </p:nvSpPr>
          <p:spPr bwMode="auto">
            <a:xfrm rot="21236550" flipH="1">
              <a:off x="10377576" y="2242368"/>
              <a:ext cx="96312" cy="58577"/>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701"/>
            <p:cNvSpPr>
              <a:spLocks/>
            </p:cNvSpPr>
            <p:nvPr/>
          </p:nvSpPr>
          <p:spPr bwMode="auto">
            <a:xfrm rot="21236550" flipH="1">
              <a:off x="10346399" y="2169563"/>
              <a:ext cx="108503" cy="7810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702"/>
            <p:cNvSpPr>
              <a:spLocks/>
            </p:cNvSpPr>
            <p:nvPr/>
          </p:nvSpPr>
          <p:spPr bwMode="auto">
            <a:xfrm rot="21236550" flipH="1">
              <a:off x="10559835" y="2169706"/>
              <a:ext cx="104846" cy="5707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7" name="グループ化 6"/>
          <p:cNvGrpSpPr/>
          <p:nvPr/>
        </p:nvGrpSpPr>
        <p:grpSpPr>
          <a:xfrm>
            <a:off x="4355740" y="1535632"/>
            <a:ext cx="967380" cy="1243357"/>
            <a:chOff x="4355740" y="1535632"/>
            <a:chExt cx="967380" cy="1243357"/>
          </a:xfrm>
        </p:grpSpPr>
        <p:grpSp>
          <p:nvGrpSpPr>
            <p:cNvPr id="6" name="グループ化 5"/>
            <p:cNvGrpSpPr/>
            <p:nvPr/>
          </p:nvGrpSpPr>
          <p:grpSpPr>
            <a:xfrm>
              <a:off x="4355740" y="1535632"/>
              <a:ext cx="967380" cy="1243357"/>
              <a:chOff x="10155339" y="1412776"/>
              <a:chExt cx="967380" cy="1243357"/>
            </a:xfrm>
          </p:grpSpPr>
          <p:sp>
            <p:nvSpPr>
              <p:cNvPr id="331" name="Freeform 1180"/>
              <p:cNvSpPr>
                <a:spLocks/>
              </p:cNvSpPr>
              <p:nvPr/>
            </p:nvSpPr>
            <p:spPr bwMode="auto">
              <a:xfrm>
                <a:off x="10155339" y="2084130"/>
                <a:ext cx="967380" cy="572003"/>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32" name="Freeform 1181"/>
              <p:cNvSpPr>
                <a:spLocks/>
              </p:cNvSpPr>
              <p:nvPr/>
            </p:nvSpPr>
            <p:spPr bwMode="auto">
              <a:xfrm>
                <a:off x="10693969" y="2128735"/>
                <a:ext cx="94799" cy="238772"/>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3" name="Freeform 1182"/>
              <p:cNvSpPr>
                <a:spLocks/>
              </p:cNvSpPr>
              <p:nvPr/>
            </p:nvSpPr>
            <p:spPr bwMode="auto">
              <a:xfrm>
                <a:off x="10581934" y="2170717"/>
                <a:ext cx="112035" cy="18629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1183"/>
              <p:cNvSpPr>
                <a:spLocks/>
              </p:cNvSpPr>
              <p:nvPr/>
            </p:nvSpPr>
            <p:spPr bwMode="auto">
              <a:xfrm>
                <a:off x="10728442" y="2141855"/>
                <a:ext cx="133580" cy="225652"/>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Freeform 1184"/>
              <p:cNvSpPr>
                <a:spLocks/>
              </p:cNvSpPr>
              <p:nvPr/>
            </p:nvSpPr>
            <p:spPr bwMode="auto">
              <a:xfrm>
                <a:off x="10536690" y="2559049"/>
                <a:ext cx="60327" cy="97084"/>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Line 1185"/>
              <p:cNvSpPr>
                <a:spLocks noChangeShapeType="1"/>
              </p:cNvSpPr>
              <p:nvPr/>
            </p:nvSpPr>
            <p:spPr bwMode="auto">
              <a:xfrm>
                <a:off x="10444045" y="2241562"/>
                <a:ext cx="73254" cy="7609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 name="Line 1186"/>
              <p:cNvSpPr>
                <a:spLocks noChangeShapeType="1"/>
              </p:cNvSpPr>
              <p:nvPr/>
            </p:nvSpPr>
            <p:spPr bwMode="auto">
              <a:xfrm>
                <a:off x="10355710" y="227042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 name="Freeform 1188"/>
              <p:cNvSpPr>
                <a:spLocks/>
              </p:cNvSpPr>
              <p:nvPr/>
            </p:nvSpPr>
            <p:spPr bwMode="auto">
              <a:xfrm>
                <a:off x="10284610" y="2270424"/>
                <a:ext cx="75408" cy="125946"/>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696"/>
              <p:cNvSpPr>
                <a:spLocks/>
              </p:cNvSpPr>
              <p:nvPr/>
            </p:nvSpPr>
            <p:spPr bwMode="auto">
              <a:xfrm>
                <a:off x="10317138" y="1412776"/>
                <a:ext cx="800769" cy="70514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26" name="Freeform 697"/>
              <p:cNvSpPr>
                <a:spLocks/>
              </p:cNvSpPr>
              <p:nvPr/>
            </p:nvSpPr>
            <p:spPr bwMode="auto">
              <a:xfrm>
                <a:off x="10363969" y="1557944"/>
                <a:ext cx="592418" cy="64638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7" name="Freeform 699"/>
              <p:cNvSpPr>
                <a:spLocks/>
              </p:cNvSpPr>
              <p:nvPr/>
            </p:nvSpPr>
            <p:spPr bwMode="auto">
              <a:xfrm>
                <a:off x="10481540" y="1716777"/>
                <a:ext cx="81044" cy="5248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8" name="Freeform 700"/>
              <p:cNvSpPr>
                <a:spLocks/>
              </p:cNvSpPr>
              <p:nvPr/>
            </p:nvSpPr>
            <p:spPr bwMode="auto">
              <a:xfrm>
                <a:off x="10648192" y="1704347"/>
                <a:ext cx="90176" cy="5386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9" name="Freeform 701"/>
              <p:cNvSpPr>
                <a:spLocks/>
              </p:cNvSpPr>
              <p:nvPr/>
            </p:nvSpPr>
            <p:spPr bwMode="auto">
              <a:xfrm>
                <a:off x="10659607" y="1635289"/>
                <a:ext cx="101589" cy="718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702"/>
              <p:cNvSpPr>
                <a:spLocks/>
              </p:cNvSpPr>
              <p:nvPr/>
            </p:nvSpPr>
            <p:spPr bwMode="auto">
              <a:xfrm>
                <a:off x="10463277" y="1656007"/>
                <a:ext cx="98165" cy="524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4" name="Freeform 573"/>
              <p:cNvSpPr>
                <a:spLocks/>
              </p:cNvSpPr>
              <p:nvPr/>
            </p:nvSpPr>
            <p:spPr bwMode="auto">
              <a:xfrm flipH="1">
                <a:off x="10453486" y="1907709"/>
                <a:ext cx="389412" cy="12788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62" name="Freeform 747"/>
            <p:cNvSpPr>
              <a:spLocks/>
            </p:cNvSpPr>
            <p:nvPr/>
          </p:nvSpPr>
          <p:spPr bwMode="auto">
            <a:xfrm>
              <a:off x="4360296" y="2098465"/>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sp>
        <p:nvSpPr>
          <p:cNvPr id="358" name="AutoShape 928"/>
          <p:cNvSpPr>
            <a:spLocks noChangeArrowheads="1"/>
          </p:cNvSpPr>
          <p:nvPr/>
        </p:nvSpPr>
        <p:spPr bwMode="auto">
          <a:xfrm>
            <a:off x="460375"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サークルのモット－　：　何事にもチャレンジ精神を忘れない！</a:t>
            </a:r>
          </a:p>
        </p:txBody>
      </p:sp>
      <p:sp>
        <p:nvSpPr>
          <p:cNvPr id="416" name="Text Box 879"/>
          <p:cNvSpPr txBox="1">
            <a:spLocks noChangeArrowheads="1"/>
          </p:cNvSpPr>
          <p:nvPr/>
        </p:nvSpPr>
        <p:spPr bwMode="auto">
          <a:xfrm>
            <a:off x="756519" y="3356992"/>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原田</a:t>
            </a:r>
          </a:p>
        </p:txBody>
      </p:sp>
      <p:sp>
        <p:nvSpPr>
          <p:cNvPr id="458" name="AutoShape 930"/>
          <p:cNvSpPr>
            <a:spLocks noChangeArrowheads="1"/>
          </p:cNvSpPr>
          <p:nvPr/>
        </p:nvSpPr>
        <p:spPr bwMode="auto">
          <a:xfrm>
            <a:off x="5438740" y="1625579"/>
            <a:ext cx="3378200" cy="1123712"/>
          </a:xfrm>
          <a:prstGeom prst="roundRect">
            <a:avLst>
              <a:gd name="adj" fmla="val 16667"/>
            </a:avLst>
          </a:prstGeom>
          <a:gradFill rotWithShape="1">
            <a:gsLst>
              <a:gs pos="0">
                <a:srgbClr val="92D050"/>
              </a:gs>
              <a:gs pos="50000">
                <a:schemeClr val="bg1"/>
              </a:gs>
              <a:gs pos="100000">
                <a:srgbClr val="92D050"/>
              </a:gs>
            </a:gsLst>
            <a:lin ang="540000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defRPr/>
            </a:pPr>
            <a:r>
              <a:rPr lang="ja-JP" altLang="en-US" sz="2000" dirty="0">
                <a:latin typeface="HGP創英角ﾎﾟｯﾌﾟ体" pitchFamily="50" charset="-128"/>
              </a:rPr>
              <a:t>平均年齢４５歳</a:t>
            </a:r>
            <a:endParaRPr lang="en-US" altLang="ja-JP" sz="2000" dirty="0">
              <a:latin typeface="HGP創英角ﾎﾟｯﾌﾟ体" pitchFamily="50" charset="-128"/>
            </a:endParaRPr>
          </a:p>
          <a:p>
            <a:pPr algn="ctr">
              <a:spcBef>
                <a:spcPct val="0"/>
              </a:spcBef>
              <a:defRPr/>
            </a:pPr>
            <a:r>
              <a:rPr lang="ja-JP" altLang="en-US" sz="2000" dirty="0">
                <a:latin typeface="HGP創英角ﾎﾟｯﾌﾟ体" pitchFamily="50" charset="-128"/>
              </a:rPr>
              <a:t>ワーキングママを含めた</a:t>
            </a:r>
            <a:endParaRPr lang="en-US" altLang="ja-JP" sz="2000" dirty="0">
              <a:latin typeface="HGP創英角ﾎﾟｯﾌﾟ体" pitchFamily="50" charset="-128"/>
            </a:endParaRPr>
          </a:p>
          <a:p>
            <a:pPr algn="ctr">
              <a:spcBef>
                <a:spcPct val="0"/>
              </a:spcBef>
              <a:defRPr/>
            </a:pPr>
            <a:r>
              <a:rPr lang="ja-JP" altLang="en-US" sz="2000" dirty="0">
                <a:latin typeface="HGP創英角ﾎﾟｯﾌﾟ体" pitchFamily="50" charset="-128"/>
              </a:rPr>
              <a:t>個性派集団</a:t>
            </a:r>
            <a:endParaRPr lang="en-US" altLang="ja-JP" sz="2000" dirty="0">
              <a:latin typeface="HGP創英角ﾎﾟｯﾌﾟ体" pitchFamily="50" charset="-128"/>
            </a:endParaRPr>
          </a:p>
        </p:txBody>
      </p:sp>
      <p:grpSp>
        <p:nvGrpSpPr>
          <p:cNvPr id="27" name="グループ化 26"/>
          <p:cNvGrpSpPr/>
          <p:nvPr/>
        </p:nvGrpSpPr>
        <p:grpSpPr>
          <a:xfrm>
            <a:off x="4623187" y="2853699"/>
            <a:ext cx="884917" cy="1079357"/>
            <a:chOff x="9752636" y="1297641"/>
            <a:chExt cx="884917" cy="1079357"/>
          </a:xfrm>
        </p:grpSpPr>
        <p:grpSp>
          <p:nvGrpSpPr>
            <p:cNvPr id="22" name="グループ化 21"/>
            <p:cNvGrpSpPr/>
            <p:nvPr/>
          </p:nvGrpSpPr>
          <p:grpSpPr>
            <a:xfrm>
              <a:off x="9752636" y="1297641"/>
              <a:ext cx="884917" cy="1079357"/>
              <a:chOff x="10562832" y="1528291"/>
              <a:chExt cx="884917" cy="1079357"/>
            </a:xfrm>
          </p:grpSpPr>
          <p:sp>
            <p:nvSpPr>
              <p:cNvPr id="367" name="Freeform 742"/>
              <p:cNvSpPr>
                <a:spLocks/>
              </p:cNvSpPr>
              <p:nvPr/>
            </p:nvSpPr>
            <p:spPr bwMode="auto">
              <a:xfrm>
                <a:off x="10663410" y="1887384"/>
                <a:ext cx="693203" cy="72026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368" name="Freeform 743"/>
              <p:cNvSpPr>
                <a:spLocks/>
              </p:cNvSpPr>
              <p:nvPr/>
            </p:nvSpPr>
            <p:spPr bwMode="auto">
              <a:xfrm>
                <a:off x="10947397" y="2331582"/>
                <a:ext cx="102551" cy="108974"/>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9" name="Freeform 744"/>
              <p:cNvSpPr>
                <a:spLocks/>
              </p:cNvSpPr>
              <p:nvPr/>
            </p:nvSpPr>
            <p:spPr bwMode="auto">
              <a:xfrm>
                <a:off x="10875414" y="2328468"/>
                <a:ext cx="94662" cy="91330"/>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Freeform 745"/>
              <p:cNvSpPr>
                <a:spLocks/>
              </p:cNvSpPr>
              <p:nvPr/>
            </p:nvSpPr>
            <p:spPr bwMode="auto">
              <a:xfrm>
                <a:off x="11007547" y="2363755"/>
                <a:ext cx="108467" cy="88217"/>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746"/>
              <p:cNvSpPr>
                <a:spLocks/>
              </p:cNvSpPr>
              <p:nvPr/>
            </p:nvSpPr>
            <p:spPr bwMode="auto">
              <a:xfrm>
                <a:off x="10812306" y="2349225"/>
                <a:ext cx="54233" cy="3009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Freeform 747"/>
              <p:cNvSpPr>
                <a:spLocks/>
              </p:cNvSpPr>
              <p:nvPr/>
            </p:nvSpPr>
            <p:spPr bwMode="auto">
              <a:xfrm>
                <a:off x="10562832" y="1528291"/>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74" name="Freeform 749"/>
              <p:cNvSpPr>
                <a:spLocks/>
              </p:cNvSpPr>
              <p:nvPr/>
            </p:nvSpPr>
            <p:spPr bwMode="auto">
              <a:xfrm>
                <a:off x="10707783" y="1735859"/>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Freeform 750"/>
              <p:cNvSpPr>
                <a:spLocks/>
              </p:cNvSpPr>
              <p:nvPr/>
            </p:nvSpPr>
            <p:spPr bwMode="auto">
              <a:xfrm>
                <a:off x="10770891" y="1574993"/>
                <a:ext cx="72969" cy="9651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6" name="Freeform 751"/>
              <p:cNvSpPr>
                <a:spLocks/>
              </p:cNvSpPr>
              <p:nvPr/>
            </p:nvSpPr>
            <p:spPr bwMode="auto">
              <a:xfrm>
                <a:off x="10739337" y="1607167"/>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7" name="Line 752"/>
              <p:cNvSpPr>
                <a:spLocks noChangeShapeType="1"/>
              </p:cNvSpPr>
              <p:nvPr/>
            </p:nvSpPr>
            <p:spPr bwMode="auto">
              <a:xfrm flipH="1">
                <a:off x="10720602" y="1725481"/>
                <a:ext cx="18735" cy="1764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 name="Freeform 696"/>
              <p:cNvSpPr>
                <a:spLocks/>
              </p:cNvSpPr>
              <p:nvPr/>
            </p:nvSpPr>
            <p:spPr bwMode="auto">
              <a:xfrm>
                <a:off x="10741746" y="1720291"/>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379" name="Freeform 697"/>
              <p:cNvSpPr>
                <a:spLocks/>
              </p:cNvSpPr>
              <p:nvPr/>
            </p:nvSpPr>
            <p:spPr bwMode="auto">
              <a:xfrm>
                <a:off x="10834814" y="183246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80" name="Freeform 699"/>
              <p:cNvSpPr>
                <a:spLocks/>
              </p:cNvSpPr>
              <p:nvPr/>
            </p:nvSpPr>
            <p:spPr bwMode="auto">
              <a:xfrm>
                <a:off x="10931643" y="196684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 name="Freeform 700"/>
              <p:cNvSpPr>
                <a:spLocks/>
              </p:cNvSpPr>
              <p:nvPr/>
            </p:nvSpPr>
            <p:spPr bwMode="auto">
              <a:xfrm>
                <a:off x="11068895" y="195632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 name="Freeform 701"/>
              <p:cNvSpPr>
                <a:spLocks/>
              </p:cNvSpPr>
              <p:nvPr/>
            </p:nvSpPr>
            <p:spPr bwMode="auto">
              <a:xfrm>
                <a:off x="11078296" y="189790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3" name="Freeform 702"/>
              <p:cNvSpPr>
                <a:spLocks/>
              </p:cNvSpPr>
              <p:nvPr/>
            </p:nvSpPr>
            <p:spPr bwMode="auto">
              <a:xfrm>
                <a:off x="10916602" y="191543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フリーフォーム 383"/>
              <p:cNvSpPr/>
              <p:nvPr/>
            </p:nvSpPr>
            <p:spPr>
              <a:xfrm>
                <a:off x="10944005" y="2159209"/>
                <a:ext cx="220331" cy="93471"/>
              </a:xfrm>
              <a:custGeom>
                <a:avLst/>
                <a:gdLst>
                  <a:gd name="connsiteX0" fmla="*/ 0 w 218941"/>
                  <a:gd name="connsiteY0" fmla="*/ 193183 h 193183"/>
                  <a:gd name="connsiteX1" fmla="*/ 128789 w 218941"/>
                  <a:gd name="connsiteY1" fmla="*/ 0 h 193183"/>
                  <a:gd name="connsiteX2" fmla="*/ 128789 w 218941"/>
                  <a:gd name="connsiteY2" fmla="*/ 0 h 193183"/>
                  <a:gd name="connsiteX3" fmla="*/ 218941 w 218941"/>
                  <a:gd name="connsiteY3" fmla="*/ 180304 h 193183"/>
                </a:gdLst>
                <a:ahLst/>
                <a:cxnLst>
                  <a:cxn ang="0">
                    <a:pos x="connsiteX0" y="connsiteY0"/>
                  </a:cxn>
                  <a:cxn ang="0">
                    <a:pos x="connsiteX1" y="connsiteY1"/>
                  </a:cxn>
                  <a:cxn ang="0">
                    <a:pos x="connsiteX2" y="connsiteY2"/>
                  </a:cxn>
                  <a:cxn ang="0">
                    <a:pos x="connsiteX3" y="connsiteY3"/>
                  </a:cxn>
                </a:cxnLst>
                <a:rect l="l" t="t" r="r" b="b"/>
                <a:pathLst>
                  <a:path w="218941" h="193183">
                    <a:moveTo>
                      <a:pt x="0" y="193183"/>
                    </a:moveTo>
                    <a:lnTo>
                      <a:pt x="128789" y="0"/>
                    </a:lnTo>
                    <a:lnTo>
                      <a:pt x="128789" y="0"/>
                    </a:lnTo>
                    <a:lnTo>
                      <a:pt x="218941" y="18030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10082946" y="1753474"/>
              <a:ext cx="461118" cy="86554"/>
              <a:chOff x="10082946" y="1419927"/>
              <a:chExt cx="461118" cy="86554"/>
            </a:xfrm>
          </p:grpSpPr>
          <p:sp>
            <p:nvSpPr>
              <p:cNvPr id="386" name="Freeform 568"/>
              <p:cNvSpPr>
                <a:spLocks/>
              </p:cNvSpPr>
              <p:nvPr/>
            </p:nvSpPr>
            <p:spPr bwMode="auto">
              <a:xfrm flipH="1">
                <a:off x="10112505" y="1419928"/>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7" name="Line 569"/>
              <p:cNvSpPr>
                <a:spLocks noChangeShapeType="1"/>
              </p:cNvSpPr>
              <p:nvPr/>
            </p:nvSpPr>
            <p:spPr bwMode="auto">
              <a:xfrm flipH="1" flipV="1">
                <a:off x="10412527" y="1458567"/>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8" name="Line 570"/>
              <p:cNvSpPr>
                <a:spLocks noChangeShapeType="1"/>
              </p:cNvSpPr>
              <p:nvPr/>
            </p:nvSpPr>
            <p:spPr bwMode="auto">
              <a:xfrm flipH="1" flipV="1">
                <a:off x="10218916" y="1450839"/>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9" name="Line 571"/>
              <p:cNvSpPr>
                <a:spLocks noChangeShapeType="1"/>
              </p:cNvSpPr>
              <p:nvPr/>
            </p:nvSpPr>
            <p:spPr bwMode="auto">
              <a:xfrm flipH="1">
                <a:off x="10082946" y="1450839"/>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 name="円/楕円 24"/>
              <p:cNvSpPr/>
              <p:nvPr/>
            </p:nvSpPr>
            <p:spPr>
              <a:xfrm>
                <a:off x="10142905"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Freeform 568"/>
              <p:cNvSpPr>
                <a:spLocks/>
              </p:cNvSpPr>
              <p:nvPr/>
            </p:nvSpPr>
            <p:spPr bwMode="auto">
              <a:xfrm flipH="1">
                <a:off x="10283461" y="14199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7" name="円/楕円 486"/>
              <p:cNvSpPr/>
              <p:nvPr/>
            </p:nvSpPr>
            <p:spPr>
              <a:xfrm>
                <a:off x="10311304"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43" name="Text Box 880"/>
          <p:cNvSpPr txBox="1">
            <a:spLocks noChangeArrowheads="1"/>
          </p:cNvSpPr>
          <p:nvPr/>
        </p:nvSpPr>
        <p:spPr bwMode="auto">
          <a:xfrm>
            <a:off x="3420815" y="2348880"/>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瀧元</a:t>
            </a:r>
          </a:p>
        </p:txBody>
      </p:sp>
      <p:sp>
        <p:nvSpPr>
          <p:cNvPr id="444" name="Text Box 880"/>
          <p:cNvSpPr txBox="1">
            <a:spLocks noChangeArrowheads="1"/>
          </p:cNvSpPr>
          <p:nvPr/>
        </p:nvSpPr>
        <p:spPr bwMode="auto">
          <a:xfrm>
            <a:off x="3276799" y="3951003"/>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白井</a:t>
            </a:r>
          </a:p>
        </p:txBody>
      </p:sp>
      <p:sp>
        <p:nvSpPr>
          <p:cNvPr id="445" name="Text Box 880"/>
          <p:cNvSpPr txBox="1">
            <a:spLocks noChangeArrowheads="1"/>
          </p:cNvSpPr>
          <p:nvPr/>
        </p:nvSpPr>
        <p:spPr bwMode="auto">
          <a:xfrm>
            <a:off x="3209088" y="569464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中村</a:t>
            </a:r>
          </a:p>
        </p:txBody>
      </p:sp>
      <p:grpSp>
        <p:nvGrpSpPr>
          <p:cNvPr id="5" name="グループ化 4"/>
          <p:cNvGrpSpPr/>
          <p:nvPr/>
        </p:nvGrpSpPr>
        <p:grpSpPr>
          <a:xfrm>
            <a:off x="1763688" y="4581128"/>
            <a:ext cx="1064683" cy="1111927"/>
            <a:chOff x="-2333535" y="3788025"/>
            <a:chExt cx="1064683" cy="1111927"/>
          </a:xfrm>
        </p:grpSpPr>
        <p:sp>
          <p:nvSpPr>
            <p:cNvPr id="506" name="Freeform 839"/>
            <p:cNvSpPr>
              <a:spLocks/>
            </p:cNvSpPr>
            <p:nvPr/>
          </p:nvSpPr>
          <p:spPr bwMode="auto">
            <a:xfrm>
              <a:off x="-2211248" y="4157641"/>
              <a:ext cx="845524" cy="742311"/>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07" name="Freeform 840"/>
            <p:cNvSpPr>
              <a:spLocks/>
            </p:cNvSpPr>
            <p:nvPr/>
          </p:nvSpPr>
          <p:spPr bwMode="auto">
            <a:xfrm>
              <a:off x="-1865352" y="4615040"/>
              <a:ext cx="125781" cy="112425"/>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8" name="Freeform 841"/>
            <p:cNvSpPr>
              <a:spLocks/>
            </p:cNvSpPr>
            <p:nvPr/>
          </p:nvSpPr>
          <p:spPr bwMode="auto">
            <a:xfrm>
              <a:off x="-1952699" y="4611960"/>
              <a:ext cx="115299" cy="93944"/>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842"/>
            <p:cNvSpPr>
              <a:spLocks/>
            </p:cNvSpPr>
            <p:nvPr/>
          </p:nvSpPr>
          <p:spPr bwMode="auto">
            <a:xfrm>
              <a:off x="-1791980" y="4648921"/>
              <a:ext cx="132768" cy="9086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Freeform 843"/>
            <p:cNvSpPr>
              <a:spLocks/>
            </p:cNvSpPr>
            <p:nvPr/>
          </p:nvSpPr>
          <p:spPr bwMode="auto">
            <a:xfrm>
              <a:off x="-2029565" y="4633521"/>
              <a:ext cx="66384" cy="30801"/>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844"/>
            <p:cNvSpPr>
              <a:spLocks/>
            </p:cNvSpPr>
            <p:nvPr/>
          </p:nvSpPr>
          <p:spPr bwMode="auto">
            <a:xfrm>
              <a:off x="-2333535" y="3788025"/>
              <a:ext cx="372100" cy="429678"/>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12" name="Line 845"/>
            <p:cNvSpPr>
              <a:spLocks noChangeShapeType="1"/>
            </p:cNvSpPr>
            <p:nvPr/>
          </p:nvSpPr>
          <p:spPr bwMode="auto">
            <a:xfrm>
              <a:off x="-2235706" y="4160721"/>
              <a:ext cx="0" cy="154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3" name="Freeform 846"/>
            <p:cNvSpPr>
              <a:spLocks/>
            </p:cNvSpPr>
            <p:nvPr/>
          </p:nvSpPr>
          <p:spPr bwMode="auto">
            <a:xfrm>
              <a:off x="-2157093" y="4002094"/>
              <a:ext cx="85601" cy="11396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4" name="Freeform 847"/>
            <p:cNvSpPr>
              <a:spLocks/>
            </p:cNvSpPr>
            <p:nvPr/>
          </p:nvSpPr>
          <p:spPr bwMode="auto">
            <a:xfrm>
              <a:off x="-2080227" y="3835767"/>
              <a:ext cx="89094" cy="100104"/>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5" name="Freeform 848"/>
            <p:cNvSpPr>
              <a:spLocks/>
            </p:cNvSpPr>
            <p:nvPr/>
          </p:nvSpPr>
          <p:spPr bwMode="auto">
            <a:xfrm>
              <a:off x="-2118660" y="3869648"/>
              <a:ext cx="115299" cy="184808"/>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6" name="Line 849"/>
            <p:cNvSpPr>
              <a:spLocks noChangeShapeType="1"/>
            </p:cNvSpPr>
            <p:nvPr/>
          </p:nvSpPr>
          <p:spPr bwMode="auto">
            <a:xfrm flipH="1">
              <a:off x="-2141370" y="3991314"/>
              <a:ext cx="22710" cy="184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7" name="Freeform 1382"/>
            <p:cNvSpPr>
              <a:spLocks/>
            </p:cNvSpPr>
            <p:nvPr/>
          </p:nvSpPr>
          <p:spPr bwMode="auto">
            <a:xfrm>
              <a:off x="-2103202" y="4225639"/>
              <a:ext cx="834350" cy="514145"/>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518" name="Freeform 1384"/>
            <p:cNvSpPr>
              <a:spLocks/>
            </p:cNvSpPr>
            <p:nvPr/>
          </p:nvSpPr>
          <p:spPr bwMode="auto">
            <a:xfrm>
              <a:off x="-1487822" y="4283923"/>
              <a:ext cx="218969" cy="208157"/>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519" name="Freeform 1387"/>
            <p:cNvSpPr>
              <a:spLocks/>
            </p:cNvSpPr>
            <p:nvPr/>
          </p:nvSpPr>
          <p:spPr bwMode="auto">
            <a:xfrm>
              <a:off x="-1721893" y="4246455"/>
              <a:ext cx="158565" cy="91589"/>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 name="Freeform 1388"/>
            <p:cNvSpPr>
              <a:spLocks/>
            </p:cNvSpPr>
            <p:nvPr/>
          </p:nvSpPr>
          <p:spPr bwMode="auto">
            <a:xfrm>
              <a:off x="-1925762" y="4236046"/>
              <a:ext cx="113260" cy="104077"/>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 name="Oval 1389"/>
            <p:cNvSpPr>
              <a:spLocks noChangeArrowheads="1"/>
            </p:cNvSpPr>
            <p:nvPr/>
          </p:nvSpPr>
          <p:spPr bwMode="auto">
            <a:xfrm>
              <a:off x="-1844591" y="4394245"/>
              <a:ext cx="26428"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2" name="Oval 1390"/>
            <p:cNvSpPr>
              <a:spLocks noChangeArrowheads="1"/>
            </p:cNvSpPr>
            <p:nvPr/>
          </p:nvSpPr>
          <p:spPr bwMode="auto">
            <a:xfrm>
              <a:off x="-1716229" y="4394245"/>
              <a:ext cx="24539"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3" name="Line 1391"/>
            <p:cNvSpPr>
              <a:spLocks noChangeShapeType="1"/>
            </p:cNvSpPr>
            <p:nvPr/>
          </p:nvSpPr>
          <p:spPr bwMode="auto">
            <a:xfrm flipH="1">
              <a:off x="-1986166" y="4458774"/>
              <a:ext cx="35866"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 name="Line 1392"/>
            <p:cNvSpPr>
              <a:spLocks noChangeShapeType="1"/>
            </p:cNvSpPr>
            <p:nvPr/>
          </p:nvSpPr>
          <p:spPr bwMode="auto">
            <a:xfrm flipH="1">
              <a:off x="-1935199" y="4462937"/>
              <a:ext cx="20764"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5" name="Line 1393"/>
            <p:cNvSpPr>
              <a:spLocks noChangeShapeType="1"/>
            </p:cNvSpPr>
            <p:nvPr/>
          </p:nvSpPr>
          <p:spPr bwMode="auto">
            <a:xfrm>
              <a:off x="-1563329" y="4467101"/>
              <a:ext cx="30203" cy="20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6" name="Line 1394"/>
            <p:cNvSpPr>
              <a:spLocks noChangeShapeType="1"/>
            </p:cNvSpPr>
            <p:nvPr/>
          </p:nvSpPr>
          <p:spPr bwMode="auto">
            <a:xfrm>
              <a:off x="-1604858" y="4467101"/>
              <a:ext cx="35866" cy="249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7" name="Freeform 1386"/>
            <p:cNvSpPr>
              <a:spLocks/>
            </p:cNvSpPr>
            <p:nvPr/>
          </p:nvSpPr>
          <p:spPr bwMode="auto">
            <a:xfrm>
              <a:off x="-1385887" y="4412980"/>
              <a:ext cx="41528" cy="112404"/>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8" name="Oval 1371"/>
            <p:cNvSpPr>
              <a:spLocks noChangeArrowheads="1"/>
            </p:cNvSpPr>
            <p:nvPr/>
          </p:nvSpPr>
          <p:spPr bwMode="auto">
            <a:xfrm>
              <a:off x="-1802672" y="4537877"/>
              <a:ext cx="92496" cy="87426"/>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29" name="フリーフォーム 528"/>
            <p:cNvSpPr/>
            <p:nvPr/>
          </p:nvSpPr>
          <p:spPr>
            <a:xfrm>
              <a:off x="-1986166" y="4090526"/>
              <a:ext cx="534456" cy="226952"/>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フリーフォーム 529"/>
            <p:cNvSpPr/>
            <p:nvPr/>
          </p:nvSpPr>
          <p:spPr>
            <a:xfrm>
              <a:off x="-2022522" y="4014445"/>
              <a:ext cx="751254" cy="28779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フリーフォーム 530"/>
            <p:cNvSpPr/>
            <p:nvPr/>
          </p:nvSpPr>
          <p:spPr>
            <a:xfrm>
              <a:off x="-1527480" y="4049987"/>
              <a:ext cx="233346" cy="154015"/>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313"/>
          <p:cNvGrpSpPr/>
          <p:nvPr/>
        </p:nvGrpSpPr>
        <p:grpSpPr>
          <a:xfrm>
            <a:off x="2917242" y="4598515"/>
            <a:ext cx="1147127" cy="1061444"/>
            <a:chOff x="9756576" y="4341748"/>
            <a:chExt cx="1074504" cy="815444"/>
          </a:xfrm>
        </p:grpSpPr>
        <p:sp>
          <p:nvSpPr>
            <p:cNvPr id="315" name="Freeform 742"/>
            <p:cNvSpPr>
              <a:spLocks/>
            </p:cNvSpPr>
            <p:nvPr/>
          </p:nvSpPr>
          <p:spPr bwMode="auto">
            <a:xfrm>
              <a:off x="9799335" y="4555678"/>
              <a:ext cx="861171" cy="60151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16" name="月 315"/>
            <p:cNvSpPr/>
            <p:nvPr/>
          </p:nvSpPr>
          <p:spPr>
            <a:xfrm rot="20284515" flipH="1">
              <a:off x="10523176" y="4669306"/>
              <a:ext cx="307904" cy="43010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7" name="Freeform 696"/>
            <p:cNvSpPr>
              <a:spLocks/>
            </p:cNvSpPr>
            <p:nvPr/>
          </p:nvSpPr>
          <p:spPr bwMode="auto">
            <a:xfrm>
              <a:off x="10002289" y="4461599"/>
              <a:ext cx="713921" cy="43236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18" name="Freeform 697"/>
            <p:cNvSpPr>
              <a:spLocks/>
            </p:cNvSpPr>
            <p:nvPr/>
          </p:nvSpPr>
          <p:spPr bwMode="auto">
            <a:xfrm>
              <a:off x="10044041" y="4550611"/>
              <a:ext cx="528167" cy="39633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0" name="Freeform 701"/>
            <p:cNvSpPr>
              <a:spLocks/>
            </p:cNvSpPr>
            <p:nvPr/>
          </p:nvSpPr>
          <p:spPr bwMode="auto">
            <a:xfrm>
              <a:off x="10307615" y="4628261"/>
              <a:ext cx="90571" cy="4403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1" name="Freeform 702"/>
            <p:cNvSpPr>
              <a:spLocks/>
            </p:cNvSpPr>
            <p:nvPr/>
          </p:nvSpPr>
          <p:spPr bwMode="auto">
            <a:xfrm>
              <a:off x="10176738" y="4639416"/>
              <a:ext cx="87518" cy="3218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9" name="Freeform 573"/>
            <p:cNvSpPr>
              <a:spLocks/>
            </p:cNvSpPr>
            <p:nvPr/>
          </p:nvSpPr>
          <p:spPr bwMode="auto">
            <a:xfrm flipH="1">
              <a:off x="10123849" y="4765074"/>
              <a:ext cx="347178" cy="7841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744"/>
            <p:cNvSpPr>
              <a:spLocks/>
            </p:cNvSpPr>
            <p:nvPr/>
          </p:nvSpPr>
          <p:spPr bwMode="auto">
            <a:xfrm>
              <a:off x="10089149" y="4922227"/>
              <a:ext cx="117599" cy="7627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45"/>
            <p:cNvSpPr>
              <a:spLocks/>
            </p:cNvSpPr>
            <p:nvPr/>
          </p:nvSpPr>
          <p:spPr bwMode="auto">
            <a:xfrm>
              <a:off x="10253297" y="4951696"/>
              <a:ext cx="134750" cy="73672"/>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43"/>
            <p:cNvSpPr>
              <a:spLocks/>
            </p:cNvSpPr>
            <p:nvPr/>
          </p:nvSpPr>
          <p:spPr bwMode="auto">
            <a:xfrm>
              <a:off x="10204930" y="4922237"/>
              <a:ext cx="127399" cy="91007"/>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7" name="Freeform 747"/>
            <p:cNvSpPr>
              <a:spLocks/>
            </p:cNvSpPr>
            <p:nvPr/>
          </p:nvSpPr>
          <p:spPr bwMode="auto">
            <a:xfrm>
              <a:off x="9756576" y="4341748"/>
              <a:ext cx="272527" cy="255820"/>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1" name="Freeform 751"/>
            <p:cNvSpPr>
              <a:spLocks/>
            </p:cNvSpPr>
            <p:nvPr/>
          </p:nvSpPr>
          <p:spPr bwMode="auto">
            <a:xfrm>
              <a:off x="9907139" y="4367131"/>
              <a:ext cx="84395" cy="1100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3" name="Freeform 749"/>
            <p:cNvSpPr>
              <a:spLocks/>
            </p:cNvSpPr>
            <p:nvPr/>
          </p:nvSpPr>
          <p:spPr bwMode="auto">
            <a:xfrm>
              <a:off x="9870514" y="4451765"/>
              <a:ext cx="62418" cy="68091"/>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5" name="Freeform 579"/>
            <p:cNvSpPr>
              <a:spLocks/>
            </p:cNvSpPr>
            <p:nvPr/>
          </p:nvSpPr>
          <p:spPr bwMode="auto">
            <a:xfrm flipH="1">
              <a:off x="10326804" y="4719853"/>
              <a:ext cx="43482" cy="16111"/>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0" name="Freeform 580"/>
            <p:cNvSpPr>
              <a:spLocks/>
            </p:cNvSpPr>
            <p:nvPr/>
          </p:nvSpPr>
          <p:spPr bwMode="auto">
            <a:xfrm flipH="1">
              <a:off x="10180545" y="4719853"/>
              <a:ext cx="40847" cy="16111"/>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3" name="Text Box 880"/>
          <p:cNvSpPr txBox="1">
            <a:spLocks noChangeArrowheads="1"/>
          </p:cNvSpPr>
          <p:nvPr/>
        </p:nvSpPr>
        <p:spPr bwMode="auto">
          <a:xfrm>
            <a:off x="4932040" y="2778237"/>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清水</a:t>
            </a:r>
          </a:p>
        </p:txBody>
      </p:sp>
      <p:grpSp>
        <p:nvGrpSpPr>
          <p:cNvPr id="10" name="グループ化 9"/>
          <p:cNvGrpSpPr/>
          <p:nvPr/>
        </p:nvGrpSpPr>
        <p:grpSpPr>
          <a:xfrm>
            <a:off x="2002457" y="1496513"/>
            <a:ext cx="814071" cy="852367"/>
            <a:chOff x="2002457" y="1496513"/>
            <a:chExt cx="814071" cy="852367"/>
          </a:xfrm>
        </p:grpSpPr>
        <p:sp>
          <p:nvSpPr>
            <p:cNvPr id="393" name="Freeform 526"/>
            <p:cNvSpPr>
              <a:spLocks/>
            </p:cNvSpPr>
            <p:nvPr/>
          </p:nvSpPr>
          <p:spPr bwMode="auto">
            <a:xfrm flipH="1">
              <a:off x="2002457" y="2126482"/>
              <a:ext cx="814071" cy="222398"/>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94" name="Freeform 697"/>
            <p:cNvSpPr>
              <a:spLocks/>
            </p:cNvSpPr>
            <p:nvPr/>
          </p:nvSpPr>
          <p:spPr bwMode="auto">
            <a:xfrm>
              <a:off x="2088042" y="1533654"/>
              <a:ext cx="630102" cy="65339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5" name="グループ化 394"/>
            <p:cNvGrpSpPr/>
            <p:nvPr/>
          </p:nvGrpSpPr>
          <p:grpSpPr>
            <a:xfrm>
              <a:off x="2238424" y="2169873"/>
              <a:ext cx="269216" cy="111833"/>
              <a:chOff x="8133729" y="5050325"/>
              <a:chExt cx="237014" cy="96881"/>
            </a:xfrm>
          </p:grpSpPr>
          <p:sp>
            <p:nvSpPr>
              <p:cNvPr id="408" name="Freeform 743"/>
              <p:cNvSpPr>
                <a:spLocks/>
              </p:cNvSpPr>
              <p:nvPr/>
            </p:nvSpPr>
            <p:spPr bwMode="auto">
              <a:xfrm>
                <a:off x="8239154" y="5052767"/>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09" name="Freeform 744"/>
              <p:cNvSpPr>
                <a:spLocks/>
              </p:cNvSpPr>
              <p:nvPr/>
            </p:nvSpPr>
            <p:spPr bwMode="auto">
              <a:xfrm>
                <a:off x="8182978" y="5050325"/>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Freeform 745"/>
              <p:cNvSpPr>
                <a:spLocks/>
              </p:cNvSpPr>
              <p:nvPr/>
            </p:nvSpPr>
            <p:spPr bwMode="auto">
              <a:xfrm>
                <a:off x="8286095" y="5078005"/>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Freeform 746"/>
              <p:cNvSpPr>
                <a:spLocks/>
              </p:cNvSpPr>
              <p:nvPr/>
            </p:nvSpPr>
            <p:spPr bwMode="auto">
              <a:xfrm>
                <a:off x="8133729" y="5066607"/>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7" name="Freeform 532"/>
            <p:cNvSpPr>
              <a:spLocks/>
            </p:cNvSpPr>
            <p:nvPr/>
          </p:nvSpPr>
          <p:spPr bwMode="auto">
            <a:xfrm flipH="1">
              <a:off x="2256142" y="1984044"/>
              <a:ext cx="353347" cy="114099"/>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3" name="Freeform 533"/>
            <p:cNvSpPr>
              <a:spLocks/>
            </p:cNvSpPr>
            <p:nvPr/>
          </p:nvSpPr>
          <p:spPr bwMode="auto">
            <a:xfrm flipH="1">
              <a:off x="2496999" y="1800913"/>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6" name="Freeform 533"/>
            <p:cNvSpPr>
              <a:spLocks/>
            </p:cNvSpPr>
            <p:nvPr/>
          </p:nvSpPr>
          <p:spPr bwMode="auto">
            <a:xfrm flipH="1">
              <a:off x="2281738" y="1775581"/>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7" name="Freeform 858"/>
            <p:cNvSpPr>
              <a:spLocks/>
            </p:cNvSpPr>
            <p:nvPr/>
          </p:nvSpPr>
          <p:spPr bwMode="auto">
            <a:xfrm>
              <a:off x="2093566" y="1496513"/>
              <a:ext cx="639208" cy="430480"/>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grpSp>
      <p:grpSp>
        <p:nvGrpSpPr>
          <p:cNvPr id="11" name="グループ化 10"/>
          <p:cNvGrpSpPr/>
          <p:nvPr/>
        </p:nvGrpSpPr>
        <p:grpSpPr>
          <a:xfrm>
            <a:off x="3000407" y="2633845"/>
            <a:ext cx="1050559" cy="1311067"/>
            <a:chOff x="3116575" y="4509120"/>
            <a:chExt cx="807353" cy="1177611"/>
          </a:xfrm>
        </p:grpSpPr>
        <p:sp>
          <p:nvSpPr>
            <p:cNvPr id="413" name="Freeform 742"/>
            <p:cNvSpPr>
              <a:spLocks/>
            </p:cNvSpPr>
            <p:nvPr/>
          </p:nvSpPr>
          <p:spPr bwMode="auto">
            <a:xfrm>
              <a:off x="3212709" y="4900901"/>
              <a:ext cx="662573" cy="785830"/>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414" name="Freeform 743"/>
            <p:cNvSpPr>
              <a:spLocks/>
            </p:cNvSpPr>
            <p:nvPr/>
          </p:nvSpPr>
          <p:spPr bwMode="auto">
            <a:xfrm>
              <a:off x="3484147" y="5385534"/>
              <a:ext cx="98019" cy="11889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15" name="Freeform 744"/>
            <p:cNvSpPr>
              <a:spLocks/>
            </p:cNvSpPr>
            <p:nvPr/>
          </p:nvSpPr>
          <p:spPr bwMode="auto">
            <a:xfrm>
              <a:off x="3415345" y="5382138"/>
              <a:ext cx="90480" cy="99644"/>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745"/>
            <p:cNvSpPr>
              <a:spLocks/>
            </p:cNvSpPr>
            <p:nvPr/>
          </p:nvSpPr>
          <p:spPr bwMode="auto">
            <a:xfrm>
              <a:off x="3541639" y="5420636"/>
              <a:ext cx="103674" cy="96248"/>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746"/>
            <p:cNvSpPr>
              <a:spLocks/>
            </p:cNvSpPr>
            <p:nvPr/>
          </p:nvSpPr>
          <p:spPr bwMode="auto">
            <a:xfrm>
              <a:off x="3355026" y="5404784"/>
              <a:ext cx="51837" cy="32836"/>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47"/>
            <p:cNvSpPr>
              <a:spLocks/>
            </p:cNvSpPr>
            <p:nvPr/>
          </p:nvSpPr>
          <p:spPr bwMode="auto">
            <a:xfrm>
              <a:off x="3116575" y="4509120"/>
              <a:ext cx="292173" cy="455192"/>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24" name="Freeform 750"/>
            <p:cNvSpPr>
              <a:spLocks/>
            </p:cNvSpPr>
            <p:nvPr/>
          </p:nvSpPr>
          <p:spPr bwMode="auto">
            <a:xfrm>
              <a:off x="3315440" y="4560074"/>
              <a:ext cx="69744" cy="105305"/>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751"/>
            <p:cNvSpPr>
              <a:spLocks/>
            </p:cNvSpPr>
            <p:nvPr/>
          </p:nvSpPr>
          <p:spPr bwMode="auto">
            <a:xfrm>
              <a:off x="3285281" y="4595176"/>
              <a:ext cx="90480" cy="1958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426" name="グループ化 425"/>
            <p:cNvGrpSpPr/>
            <p:nvPr/>
          </p:nvGrpSpPr>
          <p:grpSpPr>
            <a:xfrm>
              <a:off x="3181572" y="4732612"/>
              <a:ext cx="742356" cy="737629"/>
              <a:chOff x="10297615" y="1691419"/>
              <a:chExt cx="815667" cy="622062"/>
            </a:xfrm>
          </p:grpSpPr>
          <p:sp>
            <p:nvSpPr>
              <p:cNvPr id="427"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429"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432" name="グループ化 431"/>
              <p:cNvGrpSpPr/>
              <p:nvPr/>
            </p:nvGrpSpPr>
            <p:grpSpPr>
              <a:xfrm>
                <a:off x="10297615" y="1691419"/>
                <a:ext cx="815667" cy="622062"/>
                <a:chOff x="10125533" y="1682483"/>
                <a:chExt cx="815667" cy="622062"/>
              </a:xfrm>
            </p:grpSpPr>
            <p:sp>
              <p:nvSpPr>
                <p:cNvPr id="433" name="Line 748"/>
                <p:cNvSpPr>
                  <a:spLocks noChangeShapeType="1"/>
                </p:cNvSpPr>
                <p:nvPr/>
              </p:nvSpPr>
              <p:spPr bwMode="auto">
                <a:xfrm>
                  <a:off x="10125533" y="1843142"/>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34"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435"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36"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40"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2"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6"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7"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sp>
        <p:nvSpPr>
          <p:cNvPr id="310" name="テキスト ボックス 309"/>
          <p:cNvSpPr txBox="1"/>
          <p:nvPr/>
        </p:nvSpPr>
        <p:spPr>
          <a:xfrm>
            <a:off x="6787453" y="3163096"/>
            <a:ext cx="543739" cy="307777"/>
          </a:xfrm>
          <a:prstGeom prst="rect">
            <a:avLst/>
          </a:prstGeom>
          <a:noFill/>
        </p:spPr>
        <p:txBody>
          <a:bodyPr wrap="none" rtlCol="0">
            <a:spAutoFit/>
          </a:bodyPr>
          <a:lstStyle/>
          <a:p>
            <a:r>
              <a:rPr kumimoji="1" lang="ja-JP" altLang="en-US" sz="1400" dirty="0"/>
              <a:t>知識</a:t>
            </a:r>
          </a:p>
        </p:txBody>
      </p:sp>
      <p:sp>
        <p:nvSpPr>
          <p:cNvPr id="311" name="テキスト ボックス 310"/>
          <p:cNvSpPr txBox="1"/>
          <p:nvPr/>
        </p:nvSpPr>
        <p:spPr>
          <a:xfrm>
            <a:off x="7903161" y="3909740"/>
            <a:ext cx="543739" cy="307777"/>
          </a:xfrm>
          <a:prstGeom prst="rect">
            <a:avLst/>
          </a:prstGeom>
          <a:noFill/>
        </p:spPr>
        <p:txBody>
          <a:bodyPr wrap="none" rtlCol="0">
            <a:spAutoFit/>
          </a:bodyPr>
          <a:lstStyle/>
          <a:p>
            <a:r>
              <a:rPr kumimoji="1" lang="ja-JP" altLang="en-US" sz="1400" dirty="0"/>
              <a:t>技能</a:t>
            </a:r>
          </a:p>
        </p:txBody>
      </p:sp>
      <p:sp>
        <p:nvSpPr>
          <p:cNvPr id="312" name="テキスト ボックス 311"/>
          <p:cNvSpPr txBox="1"/>
          <p:nvPr/>
        </p:nvSpPr>
        <p:spPr>
          <a:xfrm>
            <a:off x="6121917" y="4917542"/>
            <a:ext cx="723275" cy="307777"/>
          </a:xfrm>
          <a:prstGeom prst="rect">
            <a:avLst/>
          </a:prstGeom>
          <a:noFill/>
        </p:spPr>
        <p:txBody>
          <a:bodyPr wrap="none" rtlCol="0">
            <a:spAutoFit/>
          </a:bodyPr>
          <a:lstStyle/>
          <a:p>
            <a:r>
              <a:rPr lang="ja-JP" altLang="en-US" sz="1400" dirty="0"/>
              <a:t>向上心</a:t>
            </a:r>
            <a:endParaRPr kumimoji="1" lang="ja-JP" altLang="en-US" sz="1400" dirty="0"/>
          </a:p>
        </p:txBody>
      </p:sp>
      <p:sp>
        <p:nvSpPr>
          <p:cNvPr id="313" name="テキスト ボックス 312"/>
          <p:cNvSpPr txBox="1"/>
          <p:nvPr/>
        </p:nvSpPr>
        <p:spPr>
          <a:xfrm>
            <a:off x="5534162" y="3901675"/>
            <a:ext cx="760144" cy="307777"/>
          </a:xfrm>
          <a:prstGeom prst="rect">
            <a:avLst/>
          </a:prstGeom>
          <a:noFill/>
        </p:spPr>
        <p:txBody>
          <a:bodyPr wrap="none" rtlCol="0">
            <a:spAutoFit/>
          </a:bodyPr>
          <a:lstStyle/>
          <a:p>
            <a:r>
              <a:rPr lang="en-US" altLang="ja-JP" sz="1400" dirty="0"/>
              <a:t>QC</a:t>
            </a:r>
            <a:r>
              <a:rPr lang="ja-JP" altLang="en-US" sz="1400" dirty="0"/>
              <a:t>手法</a:t>
            </a:r>
            <a:endParaRPr kumimoji="1" lang="ja-JP" altLang="en-US" sz="1400" dirty="0"/>
          </a:p>
        </p:txBody>
      </p:sp>
      <p:sp>
        <p:nvSpPr>
          <p:cNvPr id="322" name="テキスト ボックス 321"/>
          <p:cNvSpPr txBox="1"/>
          <p:nvPr/>
        </p:nvSpPr>
        <p:spPr>
          <a:xfrm>
            <a:off x="7244256" y="4921423"/>
            <a:ext cx="1181734" cy="307777"/>
          </a:xfrm>
          <a:prstGeom prst="rect">
            <a:avLst/>
          </a:prstGeom>
          <a:noFill/>
        </p:spPr>
        <p:txBody>
          <a:bodyPr wrap="none" rtlCol="0">
            <a:spAutoFit/>
          </a:bodyPr>
          <a:lstStyle/>
          <a:p>
            <a:r>
              <a:rPr lang="ja-JP" altLang="en-US" sz="1400" dirty="0"/>
              <a:t>チームワーク</a:t>
            </a:r>
            <a:endParaRPr kumimoji="1" lang="ja-JP" altLang="en-US" sz="1400" dirty="0"/>
          </a:p>
        </p:txBody>
      </p:sp>
      <p:sp>
        <p:nvSpPr>
          <p:cNvPr id="4" name="テキスト ボックス 3"/>
          <p:cNvSpPr txBox="1"/>
          <p:nvPr/>
        </p:nvSpPr>
        <p:spPr>
          <a:xfrm>
            <a:off x="6702623" y="3372958"/>
            <a:ext cx="461665" cy="640560"/>
          </a:xfrm>
          <a:prstGeom prst="rect">
            <a:avLst/>
          </a:prstGeom>
          <a:noFill/>
        </p:spPr>
        <p:txBody>
          <a:bodyPr vert="eaVert" wrap="none" rtlCol="0">
            <a:spAutoFit/>
          </a:bodyPr>
          <a:lstStyle/>
          <a:p>
            <a:r>
              <a:rPr lang="ja-JP" altLang="en-US" b="1" dirty="0"/>
              <a:t>５４３</a:t>
            </a:r>
            <a:endParaRPr kumimoji="1" lang="ja-JP" altLang="en-US" b="1" dirty="0"/>
          </a:p>
        </p:txBody>
      </p:sp>
      <p:sp>
        <p:nvSpPr>
          <p:cNvPr id="4333" name="Text Box 411"/>
          <p:cNvSpPr txBox="1">
            <a:spLocks noChangeArrowheads="1"/>
          </p:cNvSpPr>
          <p:nvPr/>
        </p:nvSpPr>
        <p:spPr bwMode="auto">
          <a:xfrm>
            <a:off x="7626350" y="3341166"/>
            <a:ext cx="10775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chemeClr val="accent2"/>
                </a:solidFill>
                <a:latin typeface="HGP創英角ﾎﾟｯﾌﾟ体" pitchFamily="50" charset="-128"/>
              </a:rPr>
              <a:t>平均</a:t>
            </a:r>
            <a:r>
              <a:rPr lang="en-US" altLang="ja-JP" dirty="0">
                <a:solidFill>
                  <a:schemeClr val="accent2"/>
                </a:solidFill>
                <a:latin typeface="HGP創英角ﾎﾟｯﾌﾟ体" pitchFamily="50" charset="-128"/>
              </a:rPr>
              <a:t>2.1</a:t>
            </a:r>
          </a:p>
        </p:txBody>
      </p:sp>
      <p:sp>
        <p:nvSpPr>
          <p:cNvPr id="309" name="テキスト ボックス 308"/>
          <p:cNvSpPr txBox="1"/>
          <p:nvPr/>
        </p:nvSpPr>
        <p:spPr>
          <a:xfrm>
            <a:off x="6702623" y="3907775"/>
            <a:ext cx="461665" cy="503024"/>
          </a:xfrm>
          <a:prstGeom prst="rect">
            <a:avLst/>
          </a:prstGeom>
          <a:noFill/>
        </p:spPr>
        <p:txBody>
          <a:bodyPr vert="eaVert" wrap="square" rtlCol="0">
            <a:spAutoFit/>
          </a:bodyPr>
          <a:lstStyle/>
          <a:p>
            <a:r>
              <a:rPr lang="ja-JP" altLang="en-US" b="1" dirty="0"/>
              <a:t>２１</a:t>
            </a:r>
            <a:endParaRPr kumimoji="1" lang="ja-JP" altLang="en-US" b="1" dirty="0"/>
          </a:p>
        </p:txBody>
      </p:sp>
      <p:sp>
        <p:nvSpPr>
          <p:cNvPr id="12" name="正方形/長方形 11"/>
          <p:cNvSpPr/>
          <p:nvPr/>
        </p:nvSpPr>
        <p:spPr>
          <a:xfrm>
            <a:off x="5615642" y="2829614"/>
            <a:ext cx="3195785" cy="2602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92080" y="5413986"/>
            <a:ext cx="3548186" cy="64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Text Box 330"/>
          <p:cNvSpPr txBox="1">
            <a:spLocks noChangeArrowheads="1"/>
          </p:cNvSpPr>
          <p:nvPr/>
        </p:nvSpPr>
        <p:spPr bwMode="auto">
          <a:xfrm>
            <a:off x="5572609" y="3133417"/>
            <a:ext cx="3308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Ａ</a:t>
            </a:r>
            <a:r>
              <a:rPr lang="ja-JP" altLang="en-US" sz="4800" dirty="0"/>
              <a:t>ＣＴＩＯＮ</a:t>
            </a:r>
            <a:endParaRPr lang="ja-JP" altLang="en-US" sz="4800" b="1" i="1" dirty="0"/>
          </a:p>
        </p:txBody>
      </p:sp>
      <p:sp>
        <p:nvSpPr>
          <p:cNvPr id="343" name="Text Box 331"/>
          <p:cNvSpPr txBox="1">
            <a:spLocks noChangeArrowheads="1"/>
          </p:cNvSpPr>
          <p:nvPr/>
        </p:nvSpPr>
        <p:spPr bwMode="auto">
          <a:xfrm>
            <a:off x="5585310" y="4060056"/>
            <a:ext cx="17592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Ｇ</a:t>
            </a:r>
            <a:r>
              <a:rPr lang="ja-JP" altLang="en-US" sz="4800" dirty="0"/>
              <a:t>ＥＴ</a:t>
            </a:r>
            <a:endParaRPr lang="ja-JP" altLang="en-US" sz="4800" b="1" i="1" dirty="0"/>
          </a:p>
        </p:txBody>
      </p:sp>
      <p:sp>
        <p:nvSpPr>
          <p:cNvPr id="344" name="Text Box 332"/>
          <p:cNvSpPr txBox="1">
            <a:spLocks noChangeArrowheads="1"/>
          </p:cNvSpPr>
          <p:nvPr/>
        </p:nvSpPr>
        <p:spPr bwMode="auto">
          <a:xfrm>
            <a:off x="5572610" y="5017442"/>
            <a:ext cx="36724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6000" dirty="0">
                <a:solidFill>
                  <a:srgbClr val="FF0000"/>
                </a:solidFill>
              </a:rPr>
              <a:t>Ｖ</a:t>
            </a:r>
            <a:r>
              <a:rPr lang="ja-JP" altLang="en-US" sz="4800" dirty="0"/>
              <a:t>ＩＣＴＯＲＹ</a:t>
            </a:r>
            <a:endParaRPr lang="ja-JP" altLang="en-US" sz="4800" b="1" i="1" dirty="0"/>
          </a:p>
        </p:txBody>
      </p:sp>
      <p:grpSp>
        <p:nvGrpSpPr>
          <p:cNvPr id="345" name="Group 333"/>
          <p:cNvGrpSpPr>
            <a:grpSpLocks/>
          </p:cNvGrpSpPr>
          <p:nvPr/>
        </p:nvGrpSpPr>
        <p:grpSpPr bwMode="auto">
          <a:xfrm>
            <a:off x="7491426" y="4064348"/>
            <a:ext cx="1002043" cy="1169044"/>
            <a:chOff x="4422" y="2251"/>
            <a:chExt cx="1043" cy="1406"/>
          </a:xfrm>
        </p:grpSpPr>
        <p:grpSp>
          <p:nvGrpSpPr>
            <p:cNvPr id="346" name="Group 334"/>
            <p:cNvGrpSpPr>
              <a:grpSpLocks/>
            </p:cNvGrpSpPr>
            <p:nvPr/>
          </p:nvGrpSpPr>
          <p:grpSpPr bwMode="auto">
            <a:xfrm>
              <a:off x="4422" y="2251"/>
              <a:ext cx="1043" cy="1406"/>
              <a:chOff x="1028" y="2750"/>
              <a:chExt cx="1353" cy="1409"/>
            </a:xfrm>
          </p:grpSpPr>
          <p:sp>
            <p:nvSpPr>
              <p:cNvPr id="348" name="AutoShape 335"/>
              <p:cNvSpPr>
                <a:spLocks noChangeArrowheads="1"/>
              </p:cNvSpPr>
              <p:nvPr/>
            </p:nvSpPr>
            <p:spPr bwMode="auto">
              <a:xfrm>
                <a:off x="1573" y="2750"/>
                <a:ext cx="808" cy="945"/>
              </a:xfrm>
              <a:prstGeom prst="cube">
                <a:avLst>
                  <a:gd name="adj" fmla="val 6509"/>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49" name="AutoShape 336"/>
              <p:cNvSpPr>
                <a:spLocks noChangeArrowheads="1"/>
              </p:cNvSpPr>
              <p:nvPr/>
            </p:nvSpPr>
            <p:spPr bwMode="auto">
              <a:xfrm>
                <a:off x="1036" y="3521"/>
                <a:ext cx="1308" cy="583"/>
              </a:xfrm>
              <a:prstGeom prst="cube">
                <a:avLst>
                  <a:gd name="adj" fmla="val 70394"/>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0" name="AutoShape 337"/>
              <p:cNvSpPr>
                <a:spLocks noChangeArrowheads="1"/>
              </p:cNvSpPr>
              <p:nvPr/>
            </p:nvSpPr>
            <p:spPr bwMode="auto">
              <a:xfrm rot="-8150551">
                <a:off x="2086" y="3481"/>
                <a:ext cx="70" cy="292"/>
              </a:xfrm>
              <a:prstGeom prst="can">
                <a:avLst>
                  <a:gd name="adj" fmla="val 104286"/>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1" name="AutoShape 338"/>
              <p:cNvSpPr>
                <a:spLocks noChangeArrowheads="1"/>
              </p:cNvSpPr>
              <p:nvPr/>
            </p:nvSpPr>
            <p:spPr bwMode="auto">
              <a:xfrm rot="-8150551">
                <a:off x="1944" y="3483"/>
                <a:ext cx="70" cy="291"/>
              </a:xfrm>
              <a:prstGeom prst="can">
                <a:avLst>
                  <a:gd name="adj" fmla="val 103929"/>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2" name="AutoShape 339"/>
              <p:cNvSpPr>
                <a:spLocks noChangeArrowheads="1"/>
              </p:cNvSpPr>
              <p:nvPr/>
            </p:nvSpPr>
            <p:spPr bwMode="auto">
              <a:xfrm>
                <a:off x="1392" y="3683"/>
                <a:ext cx="693" cy="64"/>
              </a:xfrm>
              <a:prstGeom prst="cube">
                <a:avLst>
                  <a:gd name="adj"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3" name="AutoShape 340"/>
              <p:cNvSpPr>
                <a:spLocks noChangeArrowheads="1"/>
              </p:cNvSpPr>
              <p:nvPr/>
            </p:nvSpPr>
            <p:spPr bwMode="auto">
              <a:xfrm rot="-8150551">
                <a:off x="1840" y="3719"/>
                <a:ext cx="78" cy="220"/>
              </a:xfrm>
              <a:prstGeom prst="can">
                <a:avLst>
                  <a:gd name="adj" fmla="val 70513"/>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4" name="AutoShape 341"/>
              <p:cNvSpPr>
                <a:spLocks noChangeArrowheads="1"/>
              </p:cNvSpPr>
              <p:nvPr/>
            </p:nvSpPr>
            <p:spPr bwMode="auto">
              <a:xfrm rot="-8150551">
                <a:off x="1818" y="3475"/>
                <a:ext cx="71" cy="291"/>
              </a:xfrm>
              <a:prstGeom prst="can">
                <a:avLst>
                  <a:gd name="adj" fmla="val 102465"/>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5" name="AutoShape 342"/>
              <p:cNvSpPr>
                <a:spLocks noChangeArrowheads="1"/>
              </p:cNvSpPr>
              <p:nvPr/>
            </p:nvSpPr>
            <p:spPr bwMode="auto">
              <a:xfrm rot="-8150551">
                <a:off x="1828" y="3294"/>
                <a:ext cx="77" cy="220"/>
              </a:xfrm>
              <a:prstGeom prst="can">
                <a:avLst>
                  <a:gd name="adj" fmla="val 71429"/>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6" name="AutoShape 343"/>
              <p:cNvSpPr>
                <a:spLocks noChangeArrowheads="1"/>
              </p:cNvSpPr>
              <p:nvPr/>
            </p:nvSpPr>
            <p:spPr bwMode="auto">
              <a:xfrm>
                <a:off x="2335" y="2793"/>
                <a:ext cx="38" cy="315"/>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59" name="AutoShape 344"/>
              <p:cNvSpPr>
                <a:spLocks noChangeArrowheads="1"/>
              </p:cNvSpPr>
              <p:nvPr/>
            </p:nvSpPr>
            <p:spPr bwMode="auto">
              <a:xfrm>
                <a:off x="2335" y="3207"/>
                <a:ext cx="38" cy="315"/>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360" name="Group 345"/>
              <p:cNvGrpSpPr>
                <a:grpSpLocks/>
              </p:cNvGrpSpPr>
              <p:nvPr/>
            </p:nvGrpSpPr>
            <p:grpSpPr bwMode="auto">
              <a:xfrm>
                <a:off x="1583" y="3253"/>
                <a:ext cx="658" cy="406"/>
                <a:chOff x="988" y="898"/>
                <a:chExt cx="1713" cy="2260"/>
              </a:xfrm>
            </p:grpSpPr>
            <p:grpSp>
              <p:nvGrpSpPr>
                <p:cNvPr id="504" name="Group 346"/>
                <p:cNvGrpSpPr>
                  <a:grpSpLocks/>
                </p:cNvGrpSpPr>
                <p:nvPr/>
              </p:nvGrpSpPr>
              <p:grpSpPr bwMode="auto">
                <a:xfrm>
                  <a:off x="991" y="2403"/>
                  <a:ext cx="1710" cy="755"/>
                  <a:chOff x="1610" y="482"/>
                  <a:chExt cx="1710" cy="755"/>
                </a:xfrm>
              </p:grpSpPr>
              <p:sp>
                <p:nvSpPr>
                  <p:cNvPr id="561" name="AutoShape 34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62" name="AutoShape 348"/>
                  <p:cNvSpPr>
                    <a:spLocks noChangeArrowheads="1"/>
                  </p:cNvSpPr>
                  <p:nvPr/>
                </p:nvSpPr>
                <p:spPr bwMode="auto">
                  <a:xfrm>
                    <a:off x="1610" y="483"/>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3" name="AutoShape 349"/>
                  <p:cNvSpPr>
                    <a:spLocks noChangeArrowheads="1"/>
                  </p:cNvSpPr>
                  <p:nvPr/>
                </p:nvSpPr>
                <p:spPr bwMode="auto">
                  <a:xfrm>
                    <a:off x="1893" y="483"/>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4" name="AutoShape 350"/>
                  <p:cNvSpPr>
                    <a:spLocks noChangeArrowheads="1"/>
                  </p:cNvSpPr>
                  <p:nvPr/>
                </p:nvSpPr>
                <p:spPr bwMode="auto">
                  <a:xfrm>
                    <a:off x="1682" y="526"/>
                    <a:ext cx="1564"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5" name="AutoShape 351"/>
                  <p:cNvSpPr>
                    <a:spLocks noChangeArrowheads="1"/>
                  </p:cNvSpPr>
                  <p:nvPr/>
                </p:nvSpPr>
                <p:spPr bwMode="auto">
                  <a:xfrm>
                    <a:off x="1798" y="591"/>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6" name="AutoShape 352"/>
                  <p:cNvSpPr>
                    <a:spLocks noChangeArrowheads="1"/>
                  </p:cNvSpPr>
                  <p:nvPr/>
                </p:nvSpPr>
                <p:spPr bwMode="auto">
                  <a:xfrm>
                    <a:off x="2991" y="483"/>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67" name="AutoShape 353"/>
                  <p:cNvSpPr>
                    <a:spLocks noChangeArrowheads="1"/>
                  </p:cNvSpPr>
                  <p:nvPr/>
                </p:nvSpPr>
                <p:spPr bwMode="auto">
                  <a:xfrm>
                    <a:off x="2054" y="829"/>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8" name="AutoShape 354"/>
                  <p:cNvSpPr>
                    <a:spLocks noChangeArrowheads="1"/>
                  </p:cNvSpPr>
                  <p:nvPr/>
                </p:nvSpPr>
                <p:spPr bwMode="auto">
                  <a:xfrm>
                    <a:off x="2564" y="829"/>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9" name="AutoShape 355"/>
                  <p:cNvSpPr>
                    <a:spLocks noChangeArrowheads="1"/>
                  </p:cNvSpPr>
                  <p:nvPr/>
                </p:nvSpPr>
                <p:spPr bwMode="auto">
                  <a:xfrm>
                    <a:off x="1638" y="764"/>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05" name="Group 356"/>
                <p:cNvGrpSpPr>
                  <a:grpSpLocks/>
                </p:cNvGrpSpPr>
                <p:nvPr/>
              </p:nvGrpSpPr>
              <p:grpSpPr bwMode="auto">
                <a:xfrm>
                  <a:off x="991" y="1907"/>
                  <a:ext cx="1710" cy="755"/>
                  <a:chOff x="1610" y="482"/>
                  <a:chExt cx="1710" cy="755"/>
                </a:xfrm>
              </p:grpSpPr>
              <p:sp>
                <p:nvSpPr>
                  <p:cNvPr id="552" name="AutoShape 35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53" name="AutoShape 358"/>
                  <p:cNvSpPr>
                    <a:spLocks noChangeArrowheads="1"/>
                  </p:cNvSpPr>
                  <p:nvPr/>
                </p:nvSpPr>
                <p:spPr bwMode="auto">
                  <a:xfrm>
                    <a:off x="1610" y="481"/>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4" name="AutoShape 359"/>
                  <p:cNvSpPr>
                    <a:spLocks noChangeArrowheads="1"/>
                  </p:cNvSpPr>
                  <p:nvPr/>
                </p:nvSpPr>
                <p:spPr bwMode="auto">
                  <a:xfrm>
                    <a:off x="1893" y="481"/>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5" name="AutoShape 360"/>
                  <p:cNvSpPr>
                    <a:spLocks noChangeArrowheads="1"/>
                  </p:cNvSpPr>
                  <p:nvPr/>
                </p:nvSpPr>
                <p:spPr bwMode="auto">
                  <a:xfrm>
                    <a:off x="1682" y="524"/>
                    <a:ext cx="1564"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6" name="AutoShape 361"/>
                  <p:cNvSpPr>
                    <a:spLocks noChangeArrowheads="1"/>
                  </p:cNvSpPr>
                  <p:nvPr/>
                </p:nvSpPr>
                <p:spPr bwMode="auto">
                  <a:xfrm>
                    <a:off x="1798" y="589"/>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7" name="AutoShape 362"/>
                  <p:cNvSpPr>
                    <a:spLocks noChangeArrowheads="1"/>
                  </p:cNvSpPr>
                  <p:nvPr/>
                </p:nvSpPr>
                <p:spPr bwMode="auto">
                  <a:xfrm>
                    <a:off x="2991" y="481"/>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58" name="AutoShape 363"/>
                  <p:cNvSpPr>
                    <a:spLocks noChangeArrowheads="1"/>
                  </p:cNvSpPr>
                  <p:nvPr/>
                </p:nvSpPr>
                <p:spPr bwMode="auto">
                  <a:xfrm>
                    <a:off x="2054" y="827"/>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9" name="AutoShape 364"/>
                  <p:cNvSpPr>
                    <a:spLocks noChangeArrowheads="1"/>
                  </p:cNvSpPr>
                  <p:nvPr/>
                </p:nvSpPr>
                <p:spPr bwMode="auto">
                  <a:xfrm>
                    <a:off x="2564" y="827"/>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60" name="AutoShape 365"/>
                  <p:cNvSpPr>
                    <a:spLocks noChangeArrowheads="1"/>
                  </p:cNvSpPr>
                  <p:nvPr/>
                </p:nvSpPr>
                <p:spPr bwMode="auto">
                  <a:xfrm>
                    <a:off x="1638" y="762"/>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32" name="Group 366"/>
                <p:cNvGrpSpPr>
                  <a:grpSpLocks/>
                </p:cNvGrpSpPr>
                <p:nvPr/>
              </p:nvGrpSpPr>
              <p:grpSpPr bwMode="auto">
                <a:xfrm>
                  <a:off x="991" y="1405"/>
                  <a:ext cx="1710" cy="755"/>
                  <a:chOff x="1610" y="482"/>
                  <a:chExt cx="1710" cy="755"/>
                </a:xfrm>
              </p:grpSpPr>
              <p:sp>
                <p:nvSpPr>
                  <p:cNvPr id="543" name="AutoShape 36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44" name="AutoShape 368"/>
                  <p:cNvSpPr>
                    <a:spLocks noChangeArrowheads="1"/>
                  </p:cNvSpPr>
                  <p:nvPr/>
                </p:nvSpPr>
                <p:spPr bwMode="auto">
                  <a:xfrm>
                    <a:off x="1610" y="485"/>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5" name="AutoShape 369"/>
                  <p:cNvSpPr>
                    <a:spLocks noChangeArrowheads="1"/>
                  </p:cNvSpPr>
                  <p:nvPr/>
                </p:nvSpPr>
                <p:spPr bwMode="auto">
                  <a:xfrm>
                    <a:off x="1893" y="485"/>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6" name="AutoShape 370"/>
                  <p:cNvSpPr>
                    <a:spLocks noChangeArrowheads="1"/>
                  </p:cNvSpPr>
                  <p:nvPr/>
                </p:nvSpPr>
                <p:spPr bwMode="auto">
                  <a:xfrm>
                    <a:off x="1682" y="529"/>
                    <a:ext cx="1564" cy="768"/>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7" name="AutoShape 371"/>
                  <p:cNvSpPr>
                    <a:spLocks noChangeArrowheads="1"/>
                  </p:cNvSpPr>
                  <p:nvPr/>
                </p:nvSpPr>
                <p:spPr bwMode="auto">
                  <a:xfrm>
                    <a:off x="1798" y="594"/>
                    <a:ext cx="1331"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8" name="AutoShape 372"/>
                  <p:cNvSpPr>
                    <a:spLocks noChangeArrowheads="1"/>
                  </p:cNvSpPr>
                  <p:nvPr/>
                </p:nvSpPr>
                <p:spPr bwMode="auto">
                  <a:xfrm>
                    <a:off x="2991" y="485"/>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9" name="AutoShape 373"/>
                  <p:cNvSpPr>
                    <a:spLocks noChangeArrowheads="1"/>
                  </p:cNvSpPr>
                  <p:nvPr/>
                </p:nvSpPr>
                <p:spPr bwMode="auto">
                  <a:xfrm>
                    <a:off x="2054" y="832"/>
                    <a:ext cx="44" cy="465"/>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0" name="AutoShape 374"/>
                  <p:cNvSpPr>
                    <a:spLocks noChangeArrowheads="1"/>
                  </p:cNvSpPr>
                  <p:nvPr/>
                </p:nvSpPr>
                <p:spPr bwMode="auto">
                  <a:xfrm>
                    <a:off x="2564" y="832"/>
                    <a:ext cx="44" cy="465"/>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51" name="AutoShape 375"/>
                  <p:cNvSpPr>
                    <a:spLocks noChangeArrowheads="1"/>
                  </p:cNvSpPr>
                  <p:nvPr/>
                </p:nvSpPr>
                <p:spPr bwMode="auto">
                  <a:xfrm>
                    <a:off x="1638" y="767"/>
                    <a:ext cx="1398"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533" name="Group 376"/>
                <p:cNvGrpSpPr>
                  <a:grpSpLocks/>
                </p:cNvGrpSpPr>
                <p:nvPr/>
              </p:nvGrpSpPr>
              <p:grpSpPr bwMode="auto">
                <a:xfrm>
                  <a:off x="988" y="898"/>
                  <a:ext cx="1710" cy="755"/>
                  <a:chOff x="1610" y="482"/>
                  <a:chExt cx="1710" cy="755"/>
                </a:xfrm>
              </p:grpSpPr>
              <p:sp>
                <p:nvSpPr>
                  <p:cNvPr id="534" name="AutoShape 377"/>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535" name="AutoShape 378"/>
                  <p:cNvSpPr>
                    <a:spLocks noChangeArrowheads="1"/>
                  </p:cNvSpPr>
                  <p:nvPr/>
                </p:nvSpPr>
                <p:spPr bwMode="auto">
                  <a:xfrm>
                    <a:off x="1602" y="484"/>
                    <a:ext cx="322"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6" name="AutoShape 379"/>
                  <p:cNvSpPr>
                    <a:spLocks noChangeArrowheads="1"/>
                  </p:cNvSpPr>
                  <p:nvPr/>
                </p:nvSpPr>
                <p:spPr bwMode="auto">
                  <a:xfrm>
                    <a:off x="1885" y="484"/>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7" name="AutoShape 380"/>
                  <p:cNvSpPr>
                    <a:spLocks noChangeArrowheads="1"/>
                  </p:cNvSpPr>
                  <p:nvPr/>
                </p:nvSpPr>
                <p:spPr bwMode="auto">
                  <a:xfrm>
                    <a:off x="1674" y="527"/>
                    <a:ext cx="1542" cy="714"/>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8" name="AutoShape 381"/>
                  <p:cNvSpPr>
                    <a:spLocks noChangeArrowheads="1"/>
                  </p:cNvSpPr>
                  <p:nvPr/>
                </p:nvSpPr>
                <p:spPr bwMode="auto">
                  <a:xfrm>
                    <a:off x="1796" y="592"/>
                    <a:ext cx="1304"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39" name="AutoShape 382"/>
                  <p:cNvSpPr>
                    <a:spLocks noChangeArrowheads="1"/>
                  </p:cNvSpPr>
                  <p:nvPr/>
                </p:nvSpPr>
                <p:spPr bwMode="auto">
                  <a:xfrm>
                    <a:off x="2961" y="484"/>
                    <a:ext cx="327" cy="37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40" name="AutoShape 383"/>
                  <p:cNvSpPr>
                    <a:spLocks noChangeArrowheads="1"/>
                  </p:cNvSpPr>
                  <p:nvPr/>
                </p:nvSpPr>
                <p:spPr bwMode="auto">
                  <a:xfrm>
                    <a:off x="2046" y="830"/>
                    <a:ext cx="39"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41" name="AutoShape 384"/>
                  <p:cNvSpPr>
                    <a:spLocks noChangeArrowheads="1"/>
                  </p:cNvSpPr>
                  <p:nvPr/>
                </p:nvSpPr>
                <p:spPr bwMode="auto">
                  <a:xfrm>
                    <a:off x="2534" y="830"/>
                    <a:ext cx="44" cy="41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42" name="AutoShape 385"/>
                  <p:cNvSpPr>
                    <a:spLocks noChangeArrowheads="1"/>
                  </p:cNvSpPr>
                  <p:nvPr/>
                </p:nvSpPr>
                <p:spPr bwMode="auto">
                  <a:xfrm>
                    <a:off x="1635" y="765"/>
                    <a:ext cx="1370"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grpSp>
            <p:nvGrpSpPr>
              <p:cNvPr id="364" name="Group 386"/>
              <p:cNvGrpSpPr>
                <a:grpSpLocks/>
              </p:cNvGrpSpPr>
              <p:nvPr/>
            </p:nvGrpSpPr>
            <p:grpSpPr bwMode="auto">
              <a:xfrm>
                <a:off x="1246" y="3443"/>
                <a:ext cx="780" cy="405"/>
                <a:chOff x="988" y="898"/>
                <a:chExt cx="1713" cy="2260"/>
              </a:xfrm>
            </p:grpSpPr>
            <p:grpSp>
              <p:nvGrpSpPr>
                <p:cNvPr id="462" name="Group 387"/>
                <p:cNvGrpSpPr>
                  <a:grpSpLocks/>
                </p:cNvGrpSpPr>
                <p:nvPr/>
              </p:nvGrpSpPr>
              <p:grpSpPr bwMode="auto">
                <a:xfrm>
                  <a:off x="991" y="2403"/>
                  <a:ext cx="1710" cy="755"/>
                  <a:chOff x="1610" y="482"/>
                  <a:chExt cx="1710" cy="755"/>
                </a:xfrm>
              </p:grpSpPr>
              <p:sp>
                <p:nvSpPr>
                  <p:cNvPr id="495" name="AutoShape 38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96" name="AutoShape 389"/>
                  <p:cNvSpPr>
                    <a:spLocks noChangeArrowheads="1"/>
                  </p:cNvSpPr>
                  <p:nvPr/>
                </p:nvSpPr>
                <p:spPr bwMode="auto">
                  <a:xfrm>
                    <a:off x="1610"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7" name="AutoShape 390"/>
                  <p:cNvSpPr>
                    <a:spLocks noChangeArrowheads="1"/>
                  </p:cNvSpPr>
                  <p:nvPr/>
                </p:nvSpPr>
                <p:spPr bwMode="auto">
                  <a:xfrm>
                    <a:off x="1891" y="543"/>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8" name="AutoShape 391"/>
                  <p:cNvSpPr>
                    <a:spLocks noChangeArrowheads="1"/>
                  </p:cNvSpPr>
                  <p:nvPr/>
                </p:nvSpPr>
                <p:spPr bwMode="auto">
                  <a:xfrm>
                    <a:off x="1680" y="587"/>
                    <a:ext cx="1568" cy="651"/>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9" name="AutoShape 392"/>
                  <p:cNvSpPr>
                    <a:spLocks noChangeArrowheads="1"/>
                  </p:cNvSpPr>
                  <p:nvPr/>
                </p:nvSpPr>
                <p:spPr bwMode="auto">
                  <a:xfrm>
                    <a:off x="1797" y="652"/>
                    <a:ext cx="1334" cy="76"/>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00" name="AutoShape 393"/>
                  <p:cNvSpPr>
                    <a:spLocks noChangeArrowheads="1"/>
                  </p:cNvSpPr>
                  <p:nvPr/>
                </p:nvSpPr>
                <p:spPr bwMode="auto">
                  <a:xfrm>
                    <a:off x="2991"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501" name="AutoShape 394"/>
                  <p:cNvSpPr>
                    <a:spLocks noChangeArrowheads="1"/>
                  </p:cNvSpPr>
                  <p:nvPr/>
                </p:nvSpPr>
                <p:spPr bwMode="auto">
                  <a:xfrm>
                    <a:off x="205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02" name="AutoShape 395"/>
                  <p:cNvSpPr>
                    <a:spLocks noChangeArrowheads="1"/>
                  </p:cNvSpPr>
                  <p:nvPr/>
                </p:nvSpPr>
                <p:spPr bwMode="auto">
                  <a:xfrm>
                    <a:off x="256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503" name="AutoShape 396"/>
                  <p:cNvSpPr>
                    <a:spLocks noChangeArrowheads="1"/>
                  </p:cNvSpPr>
                  <p:nvPr/>
                </p:nvSpPr>
                <p:spPr bwMode="auto">
                  <a:xfrm>
                    <a:off x="1638" y="771"/>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3" name="Group 397"/>
                <p:cNvGrpSpPr>
                  <a:grpSpLocks/>
                </p:cNvGrpSpPr>
                <p:nvPr/>
              </p:nvGrpSpPr>
              <p:grpSpPr bwMode="auto">
                <a:xfrm>
                  <a:off x="991" y="1907"/>
                  <a:ext cx="1710" cy="755"/>
                  <a:chOff x="1610" y="482"/>
                  <a:chExt cx="1710" cy="755"/>
                </a:xfrm>
              </p:grpSpPr>
              <p:sp>
                <p:nvSpPr>
                  <p:cNvPr id="484" name="AutoShape 39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85" name="AutoShape 399"/>
                  <p:cNvSpPr>
                    <a:spLocks noChangeArrowheads="1"/>
                  </p:cNvSpPr>
                  <p:nvPr/>
                </p:nvSpPr>
                <p:spPr bwMode="auto">
                  <a:xfrm>
                    <a:off x="1610" y="486"/>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8" name="AutoShape 400"/>
                  <p:cNvSpPr>
                    <a:spLocks noChangeArrowheads="1"/>
                  </p:cNvSpPr>
                  <p:nvPr/>
                </p:nvSpPr>
                <p:spPr bwMode="auto">
                  <a:xfrm>
                    <a:off x="1891" y="486"/>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9" name="AutoShape 401"/>
                  <p:cNvSpPr>
                    <a:spLocks noChangeArrowheads="1"/>
                  </p:cNvSpPr>
                  <p:nvPr/>
                </p:nvSpPr>
                <p:spPr bwMode="auto">
                  <a:xfrm>
                    <a:off x="1680" y="529"/>
                    <a:ext cx="1568" cy="705"/>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0" name="AutoShape 402"/>
                  <p:cNvSpPr>
                    <a:spLocks noChangeArrowheads="1"/>
                  </p:cNvSpPr>
                  <p:nvPr/>
                </p:nvSpPr>
                <p:spPr bwMode="auto">
                  <a:xfrm>
                    <a:off x="1797" y="595"/>
                    <a:ext cx="1334"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1" name="AutoShape 403"/>
                  <p:cNvSpPr>
                    <a:spLocks noChangeArrowheads="1"/>
                  </p:cNvSpPr>
                  <p:nvPr/>
                </p:nvSpPr>
                <p:spPr bwMode="auto">
                  <a:xfrm>
                    <a:off x="2991" y="486"/>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92" name="AutoShape 404"/>
                  <p:cNvSpPr>
                    <a:spLocks noChangeArrowheads="1"/>
                  </p:cNvSpPr>
                  <p:nvPr/>
                </p:nvSpPr>
                <p:spPr bwMode="auto">
                  <a:xfrm>
                    <a:off x="2055" y="833"/>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93" name="AutoShape 405"/>
                  <p:cNvSpPr>
                    <a:spLocks noChangeArrowheads="1"/>
                  </p:cNvSpPr>
                  <p:nvPr/>
                </p:nvSpPr>
                <p:spPr bwMode="auto">
                  <a:xfrm>
                    <a:off x="2565" y="833"/>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94" name="AutoShape 406"/>
                  <p:cNvSpPr>
                    <a:spLocks noChangeArrowheads="1"/>
                  </p:cNvSpPr>
                  <p:nvPr/>
                </p:nvSpPr>
                <p:spPr bwMode="auto">
                  <a:xfrm>
                    <a:off x="1638" y="768"/>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4" name="Group 407"/>
                <p:cNvGrpSpPr>
                  <a:grpSpLocks/>
                </p:cNvGrpSpPr>
                <p:nvPr/>
              </p:nvGrpSpPr>
              <p:grpSpPr bwMode="auto">
                <a:xfrm>
                  <a:off x="991" y="1405"/>
                  <a:ext cx="1710" cy="755"/>
                  <a:chOff x="1610" y="482"/>
                  <a:chExt cx="1710" cy="755"/>
                </a:xfrm>
              </p:grpSpPr>
              <p:sp>
                <p:nvSpPr>
                  <p:cNvPr id="475" name="AutoShape 40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76" name="AutoShape 409"/>
                  <p:cNvSpPr>
                    <a:spLocks noChangeArrowheads="1"/>
                  </p:cNvSpPr>
                  <p:nvPr/>
                </p:nvSpPr>
                <p:spPr bwMode="auto">
                  <a:xfrm>
                    <a:off x="1610"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7" name="AutoShape 410"/>
                  <p:cNvSpPr>
                    <a:spLocks noChangeArrowheads="1"/>
                  </p:cNvSpPr>
                  <p:nvPr/>
                </p:nvSpPr>
                <p:spPr bwMode="auto">
                  <a:xfrm>
                    <a:off x="1891" y="543"/>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8" name="AutoShape 411"/>
                  <p:cNvSpPr>
                    <a:spLocks noChangeArrowheads="1"/>
                  </p:cNvSpPr>
                  <p:nvPr/>
                </p:nvSpPr>
                <p:spPr bwMode="auto">
                  <a:xfrm>
                    <a:off x="1680" y="587"/>
                    <a:ext cx="1568" cy="651"/>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9" name="AutoShape 412"/>
                  <p:cNvSpPr>
                    <a:spLocks noChangeArrowheads="1"/>
                  </p:cNvSpPr>
                  <p:nvPr/>
                </p:nvSpPr>
                <p:spPr bwMode="auto">
                  <a:xfrm>
                    <a:off x="1797" y="652"/>
                    <a:ext cx="1334" cy="76"/>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0" name="AutoShape 413"/>
                  <p:cNvSpPr>
                    <a:spLocks noChangeArrowheads="1"/>
                  </p:cNvSpPr>
                  <p:nvPr/>
                </p:nvSpPr>
                <p:spPr bwMode="auto">
                  <a:xfrm>
                    <a:off x="2991" y="543"/>
                    <a:ext cx="328" cy="315"/>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81" name="AutoShape 414"/>
                  <p:cNvSpPr>
                    <a:spLocks noChangeArrowheads="1"/>
                  </p:cNvSpPr>
                  <p:nvPr/>
                </p:nvSpPr>
                <p:spPr bwMode="auto">
                  <a:xfrm>
                    <a:off x="205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82" name="AutoShape 415"/>
                  <p:cNvSpPr>
                    <a:spLocks noChangeArrowheads="1"/>
                  </p:cNvSpPr>
                  <p:nvPr/>
                </p:nvSpPr>
                <p:spPr bwMode="auto">
                  <a:xfrm>
                    <a:off x="2565" y="836"/>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83" name="AutoShape 416"/>
                  <p:cNvSpPr>
                    <a:spLocks noChangeArrowheads="1"/>
                  </p:cNvSpPr>
                  <p:nvPr/>
                </p:nvSpPr>
                <p:spPr bwMode="auto">
                  <a:xfrm>
                    <a:off x="1638" y="771"/>
                    <a:ext cx="1399"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nvGrpSpPr>
                <p:cNvPr id="465" name="Group 417"/>
                <p:cNvGrpSpPr>
                  <a:grpSpLocks/>
                </p:cNvGrpSpPr>
                <p:nvPr/>
              </p:nvGrpSpPr>
              <p:grpSpPr bwMode="auto">
                <a:xfrm>
                  <a:off x="988" y="898"/>
                  <a:ext cx="1710" cy="755"/>
                  <a:chOff x="1610" y="482"/>
                  <a:chExt cx="1710" cy="755"/>
                </a:xfrm>
              </p:grpSpPr>
              <p:sp>
                <p:nvSpPr>
                  <p:cNvPr id="466" name="AutoShape 418"/>
                  <p:cNvSpPr>
                    <a:spLocks noChangeArrowheads="1"/>
                  </p:cNvSpPr>
                  <p:nvPr/>
                </p:nvSpPr>
                <p:spPr bwMode="auto">
                  <a:xfrm>
                    <a:off x="1716" y="956"/>
                    <a:ext cx="471" cy="192"/>
                  </a:xfrm>
                  <a:prstGeom prst="flowChartPunchedTap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7" name="AutoShape 419"/>
                  <p:cNvSpPr>
                    <a:spLocks noChangeArrowheads="1"/>
                  </p:cNvSpPr>
                  <p:nvPr/>
                </p:nvSpPr>
                <p:spPr bwMode="auto">
                  <a:xfrm>
                    <a:off x="1609" y="487"/>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68" name="AutoShape 420"/>
                  <p:cNvSpPr>
                    <a:spLocks noChangeArrowheads="1"/>
                  </p:cNvSpPr>
                  <p:nvPr/>
                </p:nvSpPr>
                <p:spPr bwMode="auto">
                  <a:xfrm>
                    <a:off x="1889" y="487"/>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69" name="AutoShape 421"/>
                  <p:cNvSpPr>
                    <a:spLocks noChangeArrowheads="1"/>
                  </p:cNvSpPr>
                  <p:nvPr/>
                </p:nvSpPr>
                <p:spPr bwMode="auto">
                  <a:xfrm>
                    <a:off x="1679" y="530"/>
                    <a:ext cx="1544" cy="705"/>
                  </a:xfrm>
                  <a:prstGeom prst="cube">
                    <a:avLst>
                      <a:gd name="adj" fmla="val 32574"/>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0" name="AutoShape 422"/>
                  <p:cNvSpPr>
                    <a:spLocks noChangeArrowheads="1"/>
                  </p:cNvSpPr>
                  <p:nvPr/>
                </p:nvSpPr>
                <p:spPr bwMode="auto">
                  <a:xfrm>
                    <a:off x="1796" y="595"/>
                    <a:ext cx="1310" cy="130"/>
                  </a:xfrm>
                  <a:prstGeom prst="parallelogram">
                    <a:avLst>
                      <a:gd name="adj" fmla="val 101951"/>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1" name="AutoShape 423"/>
                  <p:cNvSpPr>
                    <a:spLocks noChangeArrowheads="1"/>
                  </p:cNvSpPr>
                  <p:nvPr/>
                </p:nvSpPr>
                <p:spPr bwMode="auto">
                  <a:xfrm>
                    <a:off x="2966" y="487"/>
                    <a:ext cx="328" cy="369"/>
                  </a:xfrm>
                  <a:prstGeom prst="cube">
                    <a:avLst>
                      <a:gd name="adj" fmla="val 91319"/>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sp>
                <p:nvSpPr>
                  <p:cNvPr id="472" name="AutoShape 424"/>
                  <p:cNvSpPr>
                    <a:spLocks noChangeArrowheads="1"/>
                  </p:cNvSpPr>
                  <p:nvPr/>
                </p:nvSpPr>
                <p:spPr bwMode="auto">
                  <a:xfrm>
                    <a:off x="2053" y="834"/>
                    <a:ext cx="47"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73" name="AutoShape 425"/>
                  <p:cNvSpPr>
                    <a:spLocks noChangeArrowheads="1"/>
                  </p:cNvSpPr>
                  <p:nvPr/>
                </p:nvSpPr>
                <p:spPr bwMode="auto">
                  <a:xfrm>
                    <a:off x="2540" y="834"/>
                    <a:ext cx="51" cy="401"/>
                  </a:xfrm>
                  <a:prstGeom prst="cube">
                    <a:avLst>
                      <a:gd name="adj" fmla="val 60296"/>
                    </a:avLst>
                  </a:prstGeom>
                  <a:gradFill rotWithShape="1">
                    <a:gsLst>
                      <a:gs pos="0">
                        <a:schemeClr val="tx1"/>
                      </a:gs>
                      <a:gs pos="50000">
                        <a:schemeClr val="tx1">
                          <a:gamma/>
                          <a:tint val="51765"/>
                          <a:invGamma/>
                        </a:schemeClr>
                      </a:gs>
                      <a:gs pos="100000">
                        <a:schemeClr val="tx1"/>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474" name="AutoShape 426"/>
                  <p:cNvSpPr>
                    <a:spLocks noChangeArrowheads="1"/>
                  </p:cNvSpPr>
                  <p:nvPr/>
                </p:nvSpPr>
                <p:spPr bwMode="auto">
                  <a:xfrm>
                    <a:off x="1637" y="768"/>
                    <a:ext cx="1376" cy="87"/>
                  </a:xfrm>
                  <a:prstGeom prst="cube">
                    <a:avLst>
                      <a:gd name="adj" fmla="val 56250"/>
                    </a:avLst>
                  </a:prstGeom>
                  <a:gradFill rotWithShape="1">
                    <a:gsLst>
                      <a:gs pos="0">
                        <a:schemeClr val="tx1"/>
                      </a:gs>
                      <a:gs pos="50000">
                        <a:schemeClr val="tx1">
                          <a:gamma/>
                          <a:tint val="78039"/>
                          <a:invGamma/>
                        </a:schemeClr>
                      </a:gs>
                      <a:gs pos="100000">
                        <a:schemeClr val="tx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1600"/>
                  </a:p>
                </p:txBody>
              </p:sp>
            </p:grpSp>
          </p:grpSp>
          <p:sp>
            <p:nvSpPr>
              <p:cNvPr id="365" name="AutoShape 427"/>
              <p:cNvSpPr>
                <a:spLocks noChangeArrowheads="1"/>
              </p:cNvSpPr>
              <p:nvPr/>
            </p:nvSpPr>
            <p:spPr bwMode="auto">
              <a:xfrm>
                <a:off x="1062" y="3104"/>
                <a:ext cx="1270" cy="536"/>
              </a:xfrm>
              <a:prstGeom prst="cube">
                <a:avLst>
                  <a:gd name="adj" fmla="val 8456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366" name="Group 428"/>
              <p:cNvGrpSpPr>
                <a:grpSpLocks/>
              </p:cNvGrpSpPr>
              <p:nvPr/>
            </p:nvGrpSpPr>
            <p:grpSpPr bwMode="auto">
              <a:xfrm>
                <a:off x="1379" y="3053"/>
                <a:ext cx="784" cy="297"/>
                <a:chOff x="1116" y="2233"/>
                <a:chExt cx="812" cy="371"/>
              </a:xfrm>
            </p:grpSpPr>
            <p:sp>
              <p:nvSpPr>
                <p:cNvPr id="455" name="AutoShape 429"/>
                <p:cNvSpPr>
                  <a:spLocks noChangeArrowheads="1"/>
                </p:cNvSpPr>
                <p:nvPr/>
              </p:nvSpPr>
              <p:spPr bwMode="auto">
                <a:xfrm rot="-8150551">
                  <a:off x="1855"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6" name="AutoShape 430"/>
                <p:cNvSpPr>
                  <a:spLocks noChangeArrowheads="1"/>
                </p:cNvSpPr>
                <p:nvPr/>
              </p:nvSpPr>
              <p:spPr bwMode="auto">
                <a:xfrm rot="-8150551">
                  <a:off x="1707" y="2235"/>
                  <a:ext cx="73" cy="364"/>
                </a:xfrm>
                <a:prstGeom prst="can">
                  <a:avLst>
                    <a:gd name="adj" fmla="val 124658"/>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7" name="AutoShape 431"/>
                <p:cNvSpPr>
                  <a:spLocks noChangeArrowheads="1"/>
                </p:cNvSpPr>
                <p:nvPr/>
              </p:nvSpPr>
              <p:spPr bwMode="auto">
                <a:xfrm rot="-8150551">
                  <a:off x="1568" y="2240"/>
                  <a:ext cx="73" cy="364"/>
                </a:xfrm>
                <a:prstGeom prst="can">
                  <a:avLst>
                    <a:gd name="adj" fmla="val 124658"/>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9" name="AutoShape 432"/>
                <p:cNvSpPr>
                  <a:spLocks noChangeArrowheads="1"/>
                </p:cNvSpPr>
                <p:nvPr/>
              </p:nvSpPr>
              <p:spPr bwMode="auto">
                <a:xfrm>
                  <a:off x="1116" y="2501"/>
                  <a:ext cx="717" cy="79"/>
                </a:xfrm>
                <a:prstGeom prst="cube">
                  <a:avLst>
                    <a:gd name="adj"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0" name="AutoShape 433"/>
                <p:cNvSpPr>
                  <a:spLocks noChangeArrowheads="1"/>
                </p:cNvSpPr>
                <p:nvPr/>
              </p:nvSpPr>
              <p:spPr bwMode="auto">
                <a:xfrm rot="-8150551">
                  <a:off x="1412"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61" name="AutoShape 434"/>
                <p:cNvSpPr>
                  <a:spLocks noChangeArrowheads="1"/>
                </p:cNvSpPr>
                <p:nvPr/>
              </p:nvSpPr>
              <p:spPr bwMode="auto">
                <a:xfrm rot="-8150551">
                  <a:off x="1252" y="2233"/>
                  <a:ext cx="73" cy="365"/>
                </a:xfrm>
                <a:prstGeom prst="can">
                  <a:avLst>
                    <a:gd name="adj" fmla="val 125000"/>
                  </a:avLst>
                </a:prstGeom>
                <a:solidFill>
                  <a:schemeClr val="bg1">
                    <a:lumMod val="6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373" name="Group 435"/>
              <p:cNvGrpSpPr>
                <a:grpSpLocks/>
              </p:cNvGrpSpPr>
              <p:nvPr/>
            </p:nvGrpSpPr>
            <p:grpSpPr bwMode="auto">
              <a:xfrm>
                <a:off x="1028" y="3067"/>
                <a:ext cx="901" cy="1092"/>
                <a:chOff x="703" y="1463"/>
                <a:chExt cx="839" cy="1366"/>
              </a:xfrm>
            </p:grpSpPr>
            <p:sp>
              <p:nvSpPr>
                <p:cNvPr id="391" name="AutoShape 436"/>
                <p:cNvSpPr>
                  <a:spLocks noChangeArrowheads="1"/>
                </p:cNvSpPr>
                <p:nvPr/>
              </p:nvSpPr>
              <p:spPr bwMode="auto">
                <a:xfrm rot="-8150551">
                  <a:off x="1420" y="2284"/>
                  <a:ext cx="80" cy="276"/>
                </a:xfrm>
                <a:prstGeom prst="can">
                  <a:avLst>
                    <a:gd name="adj" fmla="val 8625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2" name="AutoShape 437"/>
                <p:cNvSpPr>
                  <a:spLocks noChangeArrowheads="1"/>
                </p:cNvSpPr>
                <p:nvPr/>
              </p:nvSpPr>
              <p:spPr bwMode="auto">
                <a:xfrm rot="-8150551">
                  <a:off x="1406" y="1726"/>
                  <a:ext cx="79" cy="276"/>
                </a:xfrm>
                <a:prstGeom prst="can">
                  <a:avLst>
                    <a:gd name="adj" fmla="val 87342"/>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6" name="AutoShape 438"/>
                <p:cNvSpPr>
                  <a:spLocks noChangeArrowheads="1"/>
                </p:cNvSpPr>
                <p:nvPr/>
              </p:nvSpPr>
              <p:spPr bwMode="auto">
                <a:xfrm>
                  <a:off x="703" y="1647"/>
                  <a:ext cx="837" cy="1182"/>
                </a:xfrm>
                <a:prstGeom prst="cube">
                  <a:avLst>
                    <a:gd name="adj" fmla="val 6509"/>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8" name="AutoShape 439"/>
                <p:cNvSpPr>
                  <a:spLocks noChangeArrowheads="1"/>
                </p:cNvSpPr>
                <p:nvPr/>
              </p:nvSpPr>
              <p:spPr bwMode="auto">
                <a:xfrm>
                  <a:off x="1420" y="1726"/>
                  <a:ext cx="40" cy="973"/>
                </a:xfrm>
                <a:prstGeom prst="cub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399" name="AutoShape 440"/>
                <p:cNvSpPr>
                  <a:spLocks noChangeArrowheads="1"/>
                </p:cNvSpPr>
                <p:nvPr/>
              </p:nvSpPr>
              <p:spPr bwMode="auto">
                <a:xfrm>
                  <a:off x="703" y="1726"/>
                  <a:ext cx="40" cy="945"/>
                </a:xfrm>
                <a:prstGeom prst="cub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400" name="Group 441"/>
                <p:cNvGrpSpPr>
                  <a:grpSpLocks/>
                </p:cNvGrpSpPr>
                <p:nvPr/>
              </p:nvGrpSpPr>
              <p:grpSpPr bwMode="auto">
                <a:xfrm>
                  <a:off x="743" y="1726"/>
                  <a:ext cx="80" cy="79"/>
                  <a:chOff x="624" y="960"/>
                  <a:chExt cx="672" cy="624"/>
                </a:xfrm>
              </p:grpSpPr>
              <p:sp>
                <p:nvSpPr>
                  <p:cNvPr id="453" name="AutoShape 442"/>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4" name="AutoShape 443"/>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01" name="Group 444"/>
                <p:cNvGrpSpPr>
                  <a:grpSpLocks/>
                </p:cNvGrpSpPr>
                <p:nvPr/>
              </p:nvGrpSpPr>
              <p:grpSpPr bwMode="auto">
                <a:xfrm>
                  <a:off x="1321" y="1733"/>
                  <a:ext cx="80" cy="78"/>
                  <a:chOff x="624" y="960"/>
                  <a:chExt cx="672" cy="624"/>
                </a:xfrm>
              </p:grpSpPr>
              <p:sp>
                <p:nvSpPr>
                  <p:cNvPr id="451" name="AutoShape 445"/>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2" name="AutoShape 446"/>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sp>
              <p:nvSpPr>
                <p:cNvPr id="402" name="AutoShape 447"/>
                <p:cNvSpPr>
                  <a:spLocks noChangeArrowheads="1"/>
                </p:cNvSpPr>
                <p:nvPr/>
              </p:nvSpPr>
              <p:spPr bwMode="auto">
                <a:xfrm>
                  <a:off x="784" y="1529"/>
                  <a:ext cx="40" cy="158"/>
                </a:xfrm>
                <a:prstGeom prst="can">
                  <a:avLst>
                    <a:gd name="adj" fmla="val 9875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nvGrpSpPr>
                <p:cNvPr id="404" name="Group 448"/>
                <p:cNvGrpSpPr>
                  <a:grpSpLocks/>
                </p:cNvGrpSpPr>
                <p:nvPr/>
              </p:nvGrpSpPr>
              <p:grpSpPr bwMode="auto">
                <a:xfrm>
                  <a:off x="764" y="1463"/>
                  <a:ext cx="80" cy="138"/>
                  <a:chOff x="1248" y="2400"/>
                  <a:chExt cx="96" cy="168"/>
                </a:xfrm>
              </p:grpSpPr>
              <p:sp>
                <p:nvSpPr>
                  <p:cNvPr id="449" name="AutoShape 449"/>
                  <p:cNvSpPr>
                    <a:spLocks noChangeArrowheads="1"/>
                  </p:cNvSpPr>
                  <p:nvPr/>
                </p:nvSpPr>
                <p:spPr bwMode="auto">
                  <a:xfrm>
                    <a:off x="1248" y="2472"/>
                    <a:ext cx="96" cy="96"/>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50" name="AutoShape 450"/>
                  <p:cNvSpPr>
                    <a:spLocks noChangeArrowheads="1"/>
                  </p:cNvSpPr>
                  <p:nvPr/>
                </p:nvSpPr>
                <p:spPr bwMode="auto">
                  <a:xfrm>
                    <a:off x="1248" y="2400"/>
                    <a:ext cx="96" cy="9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05" name="Group 451"/>
                <p:cNvGrpSpPr>
                  <a:grpSpLocks/>
                </p:cNvGrpSpPr>
                <p:nvPr/>
              </p:nvGrpSpPr>
              <p:grpSpPr bwMode="auto">
                <a:xfrm>
                  <a:off x="730" y="2665"/>
                  <a:ext cx="79" cy="79"/>
                  <a:chOff x="624" y="960"/>
                  <a:chExt cx="672" cy="624"/>
                </a:xfrm>
              </p:grpSpPr>
              <p:sp>
                <p:nvSpPr>
                  <p:cNvPr id="441" name="AutoShape 452"/>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48" name="AutoShape 453"/>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nvGrpSpPr>
                <p:cNvPr id="412" name="Group 454"/>
                <p:cNvGrpSpPr>
                  <a:grpSpLocks/>
                </p:cNvGrpSpPr>
                <p:nvPr/>
              </p:nvGrpSpPr>
              <p:grpSpPr bwMode="auto">
                <a:xfrm>
                  <a:off x="1374" y="2665"/>
                  <a:ext cx="80" cy="79"/>
                  <a:chOff x="624" y="960"/>
                  <a:chExt cx="672" cy="624"/>
                </a:xfrm>
              </p:grpSpPr>
              <p:sp>
                <p:nvSpPr>
                  <p:cNvPr id="438" name="AutoShape 455"/>
                  <p:cNvSpPr>
                    <a:spLocks noChangeArrowheads="1"/>
                  </p:cNvSpPr>
                  <p:nvPr/>
                </p:nvSpPr>
                <p:spPr bwMode="auto">
                  <a:xfrm>
                    <a:off x="624" y="960"/>
                    <a:ext cx="672" cy="624"/>
                  </a:xfrm>
                  <a:prstGeom prst="cube">
                    <a:avLst>
                      <a:gd name="adj" fmla="val 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39" name="AutoShape 456"/>
                  <p:cNvSpPr>
                    <a:spLocks noChangeArrowheads="1"/>
                  </p:cNvSpPr>
                  <p:nvPr/>
                </p:nvSpPr>
                <p:spPr bwMode="auto">
                  <a:xfrm>
                    <a:off x="640" y="1008"/>
                    <a:ext cx="528" cy="528"/>
                  </a:xfrm>
                  <a:prstGeom prst="cube">
                    <a:avLst>
                      <a:gd name="adj" fmla="val 1439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sp>
              <p:nvSpPr>
                <p:cNvPr id="417" name="Rectangle 457"/>
                <p:cNvSpPr>
                  <a:spLocks noChangeArrowheads="1"/>
                </p:cNvSpPr>
                <p:nvPr/>
              </p:nvSpPr>
              <p:spPr bwMode="auto">
                <a:xfrm>
                  <a:off x="718" y="2750"/>
                  <a:ext cx="757" cy="7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18" name="AutoShape 458"/>
                <p:cNvSpPr>
                  <a:spLocks noChangeArrowheads="1"/>
                </p:cNvSpPr>
                <p:nvPr/>
              </p:nvSpPr>
              <p:spPr bwMode="auto">
                <a:xfrm>
                  <a:off x="975" y="1647"/>
                  <a:ext cx="199" cy="49"/>
                </a:xfrm>
                <a:prstGeom prst="cube">
                  <a:avLst>
                    <a:gd name="adj" fmla="val 68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19" name="AutoShape 459"/>
                <p:cNvSpPr>
                  <a:spLocks noChangeArrowheads="1"/>
                </p:cNvSpPr>
                <p:nvPr/>
              </p:nvSpPr>
              <p:spPr bwMode="auto">
                <a:xfrm>
                  <a:off x="992" y="1640"/>
                  <a:ext cx="159" cy="39"/>
                </a:xfrm>
                <a:prstGeom prst="cube">
                  <a:avLst>
                    <a:gd name="adj" fmla="val 6875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20" name="AutoShape 460"/>
                <p:cNvSpPr>
                  <a:spLocks noChangeArrowheads="1"/>
                </p:cNvSpPr>
                <p:nvPr/>
              </p:nvSpPr>
              <p:spPr bwMode="auto">
                <a:xfrm>
                  <a:off x="1502" y="1687"/>
                  <a:ext cx="40" cy="393"/>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437" name="AutoShape 461"/>
                <p:cNvSpPr>
                  <a:spLocks noChangeArrowheads="1"/>
                </p:cNvSpPr>
                <p:nvPr/>
              </p:nvSpPr>
              <p:spPr bwMode="auto">
                <a:xfrm>
                  <a:off x="1502" y="2204"/>
                  <a:ext cx="40" cy="394"/>
                </a:xfrm>
                <a:prstGeom prst="cube">
                  <a:avLst>
                    <a:gd name="adj" fmla="val 25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grpSp>
        </p:grpSp>
        <p:sp>
          <p:nvSpPr>
            <p:cNvPr id="347" name="Rectangle 462"/>
            <p:cNvSpPr>
              <a:spLocks noChangeArrowheads="1"/>
            </p:cNvSpPr>
            <p:nvPr/>
          </p:nvSpPr>
          <p:spPr bwMode="auto">
            <a:xfrm>
              <a:off x="4604" y="2914"/>
              <a:ext cx="249" cy="26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90000" bIns="10800" anchor="ctr">
              <a:spAutoFit/>
            </a:bodyPr>
            <a:lstStyle/>
            <a:p>
              <a:pPr>
                <a:spcBef>
                  <a:spcPct val="0"/>
                </a:spcBef>
              </a:pPr>
              <a:r>
                <a:rPr lang="ja-JP" altLang="en-US" sz="1200" b="1" dirty="0">
                  <a:latin typeface="Times New Roman" pitchFamily="18" charset="0"/>
                  <a:ea typeface="ＭＳ Ｐゴシック" charset="-128"/>
                </a:rPr>
                <a:t>１</a:t>
              </a:r>
            </a:p>
          </p:txBody>
        </p:sp>
      </p:grpSp>
      <p:sp>
        <p:nvSpPr>
          <p:cNvPr id="571" name="Text Box 329"/>
          <p:cNvSpPr txBox="1">
            <a:spLocks noChangeArrowheads="1"/>
          </p:cNvSpPr>
          <p:nvPr/>
        </p:nvSpPr>
        <p:spPr bwMode="auto">
          <a:xfrm>
            <a:off x="5965552" y="2734320"/>
            <a:ext cx="3039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dirty="0">
                <a:latin typeface="HGP創英角ﾎﾟｯﾌﾟ体" pitchFamily="50" charset="-128"/>
              </a:rPr>
              <a:t>サークル名の由来</a:t>
            </a:r>
          </a:p>
        </p:txBody>
      </p:sp>
      <p:sp>
        <p:nvSpPr>
          <p:cNvPr id="573" name="Rectangle 5"/>
          <p:cNvSpPr>
            <a:spLocks noChangeArrowheads="1"/>
          </p:cNvSpPr>
          <p:nvPr/>
        </p:nvSpPr>
        <p:spPr bwMode="auto">
          <a:xfrm>
            <a:off x="326918" y="132156"/>
            <a:ext cx="31047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３</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サークル紹介</a:t>
            </a:r>
          </a:p>
        </p:txBody>
      </p:sp>
      <p:sp>
        <p:nvSpPr>
          <p:cNvPr id="574" name="テキスト ボックス 573"/>
          <p:cNvSpPr txBox="1"/>
          <p:nvPr/>
        </p:nvSpPr>
        <p:spPr>
          <a:xfrm>
            <a:off x="8336318" y="35332"/>
            <a:ext cx="700178" cy="369332"/>
          </a:xfrm>
          <a:prstGeom prst="rect">
            <a:avLst/>
          </a:prstGeom>
          <a:noFill/>
        </p:spPr>
        <p:txBody>
          <a:bodyPr wrap="square" rtlCol="0">
            <a:spAutoFit/>
          </a:bodyPr>
          <a:lstStyle/>
          <a:p>
            <a:r>
              <a:rPr lang="en-US" altLang="ja-JP" dirty="0"/>
              <a:t>3</a:t>
            </a:r>
            <a:r>
              <a:rPr kumimoji="1" lang="en-US" altLang="ja-JP" dirty="0"/>
              <a:t>/21</a:t>
            </a:r>
            <a:endParaRPr kumimoji="1" lang="ja-JP" altLang="en-US" dirty="0"/>
          </a:p>
        </p:txBody>
      </p:sp>
    </p:spTree>
    <p:extLst>
      <p:ext uri="{BB962C8B-B14F-4D97-AF65-F5344CB8AC3E}">
        <p14:creationId xmlns:p14="http://schemas.microsoft.com/office/powerpoint/2010/main" val="14830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fltVal val="0"/>
                                          </p:val>
                                        </p:tav>
                                        <p:tav tm="100000">
                                          <p:val>
                                            <p:strVal val="#ppt_w"/>
                                          </p:val>
                                        </p:tav>
                                      </p:tavLst>
                                    </p:anim>
                                    <p:anim calcmode="lin" valueType="num">
                                      <p:cBhvr>
                                        <p:cTn id="8" dur="1000" fill="hold"/>
                                        <p:tgtEl>
                                          <p:spTgt spid="4103"/>
                                        </p:tgtEl>
                                        <p:attrNameLst>
                                          <p:attrName>ppt_h</p:attrName>
                                        </p:attrNameLst>
                                      </p:cBhvr>
                                      <p:tavLst>
                                        <p:tav tm="0">
                                          <p:val>
                                            <p:fltVal val="0"/>
                                          </p:val>
                                        </p:tav>
                                        <p:tav tm="100000">
                                          <p:val>
                                            <p:strVal val="#ppt_h"/>
                                          </p:val>
                                        </p:tav>
                                      </p:tavLst>
                                    </p:anim>
                                    <p:anim calcmode="lin" valueType="num">
                                      <p:cBhvr>
                                        <p:cTn id="9" dur="1000" fill="hold"/>
                                        <p:tgtEl>
                                          <p:spTgt spid="4103"/>
                                        </p:tgtEl>
                                        <p:attrNameLst>
                                          <p:attrName>style.rotation</p:attrName>
                                        </p:attrNameLst>
                                      </p:cBhvr>
                                      <p:tavLst>
                                        <p:tav tm="0">
                                          <p:val>
                                            <p:fltVal val="90"/>
                                          </p:val>
                                        </p:tav>
                                        <p:tav tm="100000">
                                          <p:val>
                                            <p:fltVal val="0"/>
                                          </p:val>
                                        </p:tav>
                                      </p:tavLst>
                                    </p:anim>
                                    <p:animEffect transition="in" filter="fade">
                                      <p:cBhvr>
                                        <p:cTn id="10" dur="1000"/>
                                        <p:tgtEl>
                                          <p:spTgt spid="410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randombar(horizontal)">
                                      <p:cBhvr>
                                        <p:cTn id="15" dur="500"/>
                                        <p:tgtEl>
                                          <p:spTgt spid="410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15"/>
                                        </p:tgtEl>
                                        <p:attrNameLst>
                                          <p:attrName>style.visibility</p:attrName>
                                        </p:attrNameLst>
                                      </p:cBhvr>
                                      <p:to>
                                        <p:strVal val="visible"/>
                                      </p:to>
                                    </p:set>
                                    <p:animEffect transition="in" filter="randombar(horizontal)">
                                      <p:cBhvr>
                                        <p:cTn id="18" dur="500"/>
                                        <p:tgtEl>
                                          <p:spTgt spid="4115"/>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randombar(horizontal)">
                                      <p:cBhvr>
                                        <p:cTn id="22" dur="500"/>
                                        <p:tgtEl>
                                          <p:spTgt spid="410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14"/>
                                        </p:tgtEl>
                                        <p:attrNameLst>
                                          <p:attrName>style.visibility</p:attrName>
                                        </p:attrNameLst>
                                      </p:cBhvr>
                                      <p:to>
                                        <p:strVal val="visible"/>
                                      </p:to>
                                    </p:set>
                                    <p:animEffect transition="in" filter="randombar(horizontal)">
                                      <p:cBhvr>
                                        <p:cTn id="25" dur="500"/>
                                        <p:tgtEl>
                                          <p:spTgt spid="4114"/>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25"/>
                                        </p:tgtEl>
                                        <p:attrNameLst>
                                          <p:attrName>style.visibility</p:attrName>
                                        </p:attrNameLst>
                                      </p:cBhvr>
                                      <p:to>
                                        <p:strVal val="visible"/>
                                      </p:to>
                                    </p:set>
                                    <p:animEffect transition="in" filter="randombar(horizontal)">
                                      <p:cBhvr>
                                        <p:cTn id="31" dur="500"/>
                                        <p:tgtEl>
                                          <p:spTgt spid="4125"/>
                                        </p:tgtEl>
                                      </p:cBhvr>
                                    </p:animEffect>
                                  </p:childTnLst>
                                </p:cTn>
                              </p:par>
                              <p:par>
                                <p:cTn id="32" presetID="14" presetClass="entr" presetSubtype="10" fill="hold" nodeType="withEffect">
                                  <p:stCondLst>
                                    <p:cond delay="0"/>
                                  </p:stCondLst>
                                  <p:childTnLst>
                                    <p:set>
                                      <p:cBhvr>
                                        <p:cTn id="33" dur="1" fill="hold">
                                          <p:stCondLst>
                                            <p:cond delay="0"/>
                                          </p:stCondLst>
                                        </p:cTn>
                                        <p:tgtEl>
                                          <p:spTgt spid="4109"/>
                                        </p:tgtEl>
                                        <p:attrNameLst>
                                          <p:attrName>style.visibility</p:attrName>
                                        </p:attrNameLst>
                                      </p:cBhvr>
                                      <p:to>
                                        <p:strVal val="visible"/>
                                      </p:to>
                                    </p:set>
                                    <p:animEffect transition="in" filter="randombar(horizontal)">
                                      <p:cBhvr>
                                        <p:cTn id="34" dur="500"/>
                                        <p:tgtEl>
                                          <p:spTgt spid="410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randombar(horizontal)">
                                      <p:cBhvr>
                                        <p:cTn id="37" dur="500"/>
                                        <p:tgtEl>
                                          <p:spTgt spid="416"/>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26"/>
                                        </p:tgtEl>
                                        <p:attrNameLst>
                                          <p:attrName>style.visibility</p:attrName>
                                        </p:attrNameLst>
                                      </p:cBhvr>
                                      <p:to>
                                        <p:strVal val="visible"/>
                                      </p:to>
                                    </p:set>
                                    <p:animEffect transition="in" filter="randombar(horizontal)">
                                      <p:cBhvr>
                                        <p:cTn id="43" dur="500"/>
                                        <p:tgtEl>
                                          <p:spTgt spid="4126"/>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124"/>
                                        </p:tgtEl>
                                        <p:attrNameLst>
                                          <p:attrName>style.visibility</p:attrName>
                                        </p:attrNameLst>
                                      </p:cBhvr>
                                      <p:to>
                                        <p:strVal val="visible"/>
                                      </p:to>
                                    </p:set>
                                    <p:animEffect transition="in" filter="randombar(horizontal)">
                                      <p:cBhvr>
                                        <p:cTn id="49" dur="500"/>
                                        <p:tgtEl>
                                          <p:spTgt spid="4124"/>
                                        </p:tgtEl>
                                      </p:cBhvr>
                                    </p:animEffect>
                                  </p:childTnLst>
                                </p:cTn>
                              </p:par>
                              <p:par>
                                <p:cTn id="50" presetID="14" presetClass="entr" presetSubtype="1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110"/>
                                        </p:tgtEl>
                                        <p:attrNameLst>
                                          <p:attrName>style.visibility</p:attrName>
                                        </p:attrNameLst>
                                      </p:cBhvr>
                                      <p:to>
                                        <p:strVal val="visible"/>
                                      </p:to>
                                    </p:set>
                                    <p:animEffect transition="in" filter="randombar(horizontal)">
                                      <p:cBhvr>
                                        <p:cTn id="55" dur="500"/>
                                        <p:tgtEl>
                                          <p:spTgt spid="4110"/>
                                        </p:tgtEl>
                                      </p:cBhvr>
                                    </p:animEffect>
                                  </p:childTnLst>
                                </p:cTn>
                              </p:par>
                            </p:childTnLst>
                          </p:cTn>
                        </p:par>
                        <p:par>
                          <p:cTn id="56" fill="hold">
                            <p:stCondLst>
                              <p:cond delay="1000"/>
                            </p:stCondLst>
                            <p:childTnLst>
                              <p:par>
                                <p:cTn id="57" presetID="14" presetClass="entr" presetSubtype="1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randombar(horizontal)">
                                      <p:cBhvr>
                                        <p:cTn id="59" dur="500"/>
                                        <p:tgtEl>
                                          <p:spTgt spid="8"/>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43"/>
                                        </p:tgtEl>
                                        <p:attrNameLst>
                                          <p:attrName>style.visibility</p:attrName>
                                        </p:attrNameLst>
                                      </p:cBhvr>
                                      <p:to>
                                        <p:strVal val="visible"/>
                                      </p:to>
                                    </p:set>
                                    <p:animEffect transition="in" filter="randombar(horizontal)">
                                      <p:cBhvr>
                                        <p:cTn id="62" dur="500"/>
                                        <p:tgtEl>
                                          <p:spTgt spid="443"/>
                                        </p:tgtEl>
                                      </p:cBhvr>
                                    </p:animEffect>
                                  </p:childTnLst>
                                </p:cTn>
                              </p:par>
                              <p:par>
                                <p:cTn id="63" presetID="14" presetClass="entr" presetSubtype="1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randombar(horizontal)">
                                      <p:cBhvr>
                                        <p:cTn id="65" dur="500"/>
                                        <p:tgtEl>
                                          <p:spTgt spid="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113"/>
                                        </p:tgtEl>
                                        <p:attrNameLst>
                                          <p:attrName>style.visibility</p:attrName>
                                        </p:attrNameLst>
                                      </p:cBhvr>
                                      <p:to>
                                        <p:strVal val="visible"/>
                                      </p:to>
                                    </p:set>
                                    <p:animEffect transition="in" filter="randombar(horizontal)">
                                      <p:cBhvr>
                                        <p:cTn id="68" dur="500"/>
                                        <p:tgtEl>
                                          <p:spTgt spid="4113"/>
                                        </p:tgtEl>
                                      </p:cBhvr>
                                    </p:animEffect>
                                  </p:childTnLst>
                                </p:cTn>
                              </p:par>
                              <p:par>
                                <p:cTn id="69" presetID="14" presetClass="entr" presetSubtype="1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500"/>
                                        <p:tgtEl>
                                          <p:spTgt spid="2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116"/>
                                        </p:tgtEl>
                                        <p:attrNameLst>
                                          <p:attrName>style.visibility</p:attrName>
                                        </p:attrNameLst>
                                      </p:cBhvr>
                                      <p:to>
                                        <p:strVal val="visible"/>
                                      </p:to>
                                    </p:set>
                                    <p:animEffect transition="in" filter="randombar(horizontal)">
                                      <p:cBhvr>
                                        <p:cTn id="74" dur="500"/>
                                        <p:tgtEl>
                                          <p:spTgt spid="4116"/>
                                        </p:tgtEl>
                                      </p:cBhvr>
                                    </p:animEffect>
                                  </p:childTnLst>
                                </p:cTn>
                              </p:par>
                              <p:par>
                                <p:cTn id="75" presetID="14" presetClass="entr" presetSubtype="10" fill="hold" nodeType="withEffect">
                                  <p:stCondLst>
                                    <p:cond delay="0"/>
                                  </p:stCondLst>
                                  <p:childTnLst>
                                    <p:set>
                                      <p:cBhvr>
                                        <p:cTn id="76" dur="1" fill="hold">
                                          <p:stCondLst>
                                            <p:cond delay="0"/>
                                          </p:stCondLst>
                                        </p:cTn>
                                        <p:tgtEl>
                                          <p:spTgt spid="314"/>
                                        </p:tgtEl>
                                        <p:attrNameLst>
                                          <p:attrName>style.visibility</p:attrName>
                                        </p:attrNameLst>
                                      </p:cBhvr>
                                      <p:to>
                                        <p:strVal val="visible"/>
                                      </p:to>
                                    </p:set>
                                    <p:animEffect transition="in" filter="randombar(horizontal)">
                                      <p:cBhvr>
                                        <p:cTn id="77" dur="500"/>
                                        <p:tgtEl>
                                          <p:spTgt spid="31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45"/>
                                        </p:tgtEl>
                                        <p:attrNameLst>
                                          <p:attrName>style.visibility</p:attrName>
                                        </p:attrNameLst>
                                      </p:cBhvr>
                                      <p:to>
                                        <p:strVal val="visible"/>
                                      </p:to>
                                    </p:set>
                                    <p:animEffect transition="in" filter="randombar(horizontal)">
                                      <p:cBhvr>
                                        <p:cTn id="80" dur="500"/>
                                        <p:tgtEl>
                                          <p:spTgt spid="445"/>
                                        </p:tgtEl>
                                      </p:cBhvr>
                                    </p:animEffect>
                                  </p:childTnLst>
                                </p:cTn>
                              </p:par>
                              <p:par>
                                <p:cTn id="81" presetID="14" presetClass="entr" presetSubtype="1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randombar(horizontal)">
                                      <p:cBhvr>
                                        <p:cTn id="83" dur="500"/>
                                        <p:tgtEl>
                                          <p:spTgt spid="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111"/>
                                        </p:tgtEl>
                                        <p:attrNameLst>
                                          <p:attrName>style.visibility</p:attrName>
                                        </p:attrNameLst>
                                      </p:cBhvr>
                                      <p:to>
                                        <p:strVal val="visible"/>
                                      </p:to>
                                    </p:set>
                                    <p:animEffect transition="in" filter="randombar(horizontal)">
                                      <p:cBhvr>
                                        <p:cTn id="86" dur="500"/>
                                        <p:tgtEl>
                                          <p:spTgt spid="4111"/>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444"/>
                                        </p:tgtEl>
                                        <p:attrNameLst>
                                          <p:attrName>style.visibility</p:attrName>
                                        </p:attrNameLst>
                                      </p:cBhvr>
                                      <p:to>
                                        <p:strVal val="visible"/>
                                      </p:to>
                                    </p:set>
                                    <p:animEffect transition="in" filter="randombar(horizontal)">
                                      <p:cBhvr>
                                        <p:cTn id="89" dur="500"/>
                                        <p:tgtEl>
                                          <p:spTgt spid="444"/>
                                        </p:tgtEl>
                                      </p:cBhvr>
                                    </p:animEffect>
                                  </p:childTnLst>
                                </p:cTn>
                              </p:par>
                              <p:par>
                                <p:cTn id="90" presetID="14" presetClass="entr" presetSubtype="1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randombar(horizontal)">
                                      <p:cBhvr>
                                        <p:cTn id="92" dur="500"/>
                                        <p:tgtEl>
                                          <p:spTgt spid="11"/>
                                        </p:tgtEl>
                                      </p:cBhvr>
                                    </p:animEffect>
                                  </p:childTnLst>
                                </p:cTn>
                              </p:par>
                            </p:childTnLst>
                          </p:cTn>
                        </p:par>
                        <p:par>
                          <p:cTn id="93" fill="hold">
                            <p:stCondLst>
                              <p:cond delay="1500"/>
                            </p:stCondLst>
                            <p:childTnLst>
                              <p:par>
                                <p:cTn id="94" presetID="53" presetClass="entr" presetSubtype="16" fill="hold" grpId="0" nodeType="afterEffect">
                                  <p:stCondLst>
                                    <p:cond delay="0"/>
                                  </p:stCondLst>
                                  <p:childTnLst>
                                    <p:set>
                                      <p:cBhvr>
                                        <p:cTn id="95" dur="1" fill="hold">
                                          <p:stCondLst>
                                            <p:cond delay="0"/>
                                          </p:stCondLst>
                                        </p:cTn>
                                        <p:tgtEl>
                                          <p:spTgt spid="4100"/>
                                        </p:tgtEl>
                                        <p:attrNameLst>
                                          <p:attrName>style.visibility</p:attrName>
                                        </p:attrNameLst>
                                      </p:cBhvr>
                                      <p:to>
                                        <p:strVal val="visible"/>
                                      </p:to>
                                    </p:set>
                                    <p:anim calcmode="lin" valueType="num">
                                      <p:cBhvr>
                                        <p:cTn id="96" dur="500" fill="hold"/>
                                        <p:tgtEl>
                                          <p:spTgt spid="4100"/>
                                        </p:tgtEl>
                                        <p:attrNameLst>
                                          <p:attrName>ppt_w</p:attrName>
                                        </p:attrNameLst>
                                      </p:cBhvr>
                                      <p:tavLst>
                                        <p:tav tm="0">
                                          <p:val>
                                            <p:fltVal val="0"/>
                                          </p:val>
                                        </p:tav>
                                        <p:tav tm="100000">
                                          <p:val>
                                            <p:strVal val="#ppt_w"/>
                                          </p:val>
                                        </p:tav>
                                      </p:tavLst>
                                    </p:anim>
                                    <p:anim calcmode="lin" valueType="num">
                                      <p:cBhvr>
                                        <p:cTn id="97" dur="500" fill="hold"/>
                                        <p:tgtEl>
                                          <p:spTgt spid="4100"/>
                                        </p:tgtEl>
                                        <p:attrNameLst>
                                          <p:attrName>ppt_h</p:attrName>
                                        </p:attrNameLst>
                                      </p:cBhvr>
                                      <p:tavLst>
                                        <p:tav tm="0">
                                          <p:val>
                                            <p:fltVal val="0"/>
                                          </p:val>
                                        </p:tav>
                                        <p:tav tm="100000">
                                          <p:val>
                                            <p:strVal val="#ppt_h"/>
                                          </p:val>
                                        </p:tav>
                                      </p:tavLst>
                                    </p:anim>
                                    <p:animEffect transition="in" filter="fade">
                                      <p:cBhvr>
                                        <p:cTn id="98" dur="500"/>
                                        <p:tgtEl>
                                          <p:spTgt spid="4100"/>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458"/>
                                        </p:tgtEl>
                                        <p:attrNameLst>
                                          <p:attrName>style.visibility</p:attrName>
                                        </p:attrNameLst>
                                      </p:cBhvr>
                                      <p:to>
                                        <p:strVal val="visible"/>
                                      </p:to>
                                    </p:set>
                                    <p:animEffect transition="in" filter="barn(outVertical)">
                                      <p:cBhvr>
                                        <p:cTn id="103" dur="500"/>
                                        <p:tgtEl>
                                          <p:spTgt spid="458"/>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32" fill="hold" nodeType="clickEffect">
                                  <p:stCondLst>
                                    <p:cond delay="0"/>
                                  </p:stCondLst>
                                  <p:childTnLst>
                                    <p:set>
                                      <p:cBhvr>
                                        <p:cTn id="107" dur="1" fill="hold">
                                          <p:stCondLst>
                                            <p:cond delay="0"/>
                                          </p:stCondLst>
                                        </p:cTn>
                                        <p:tgtEl>
                                          <p:spTgt spid="26626"/>
                                        </p:tgtEl>
                                        <p:attrNameLst>
                                          <p:attrName>style.visibility</p:attrName>
                                        </p:attrNameLst>
                                      </p:cBhvr>
                                      <p:to>
                                        <p:strVal val="visible"/>
                                      </p:to>
                                    </p:set>
                                    <p:animEffect transition="in" filter="circle(out)">
                                      <p:cBhvr>
                                        <p:cTn id="108" dur="2000"/>
                                        <p:tgtEl>
                                          <p:spTgt spid="26626"/>
                                        </p:tgtEl>
                                      </p:cBhvr>
                                    </p:animEffect>
                                  </p:childTnLst>
                                </p:cTn>
                              </p:par>
                              <p:par>
                                <p:cTn id="109" presetID="6" presetClass="entr" presetSubtype="32" fill="hold" grpId="0" nodeType="withEffect">
                                  <p:stCondLst>
                                    <p:cond delay="0"/>
                                  </p:stCondLst>
                                  <p:childTnLst>
                                    <p:set>
                                      <p:cBhvr>
                                        <p:cTn id="110" dur="1" fill="hold">
                                          <p:stCondLst>
                                            <p:cond delay="0"/>
                                          </p:stCondLst>
                                        </p:cTn>
                                        <p:tgtEl>
                                          <p:spTgt spid="4119"/>
                                        </p:tgtEl>
                                        <p:attrNameLst>
                                          <p:attrName>style.visibility</p:attrName>
                                        </p:attrNameLst>
                                      </p:cBhvr>
                                      <p:to>
                                        <p:strVal val="visible"/>
                                      </p:to>
                                    </p:set>
                                    <p:animEffect transition="in" filter="circle(out)">
                                      <p:cBhvr>
                                        <p:cTn id="111" dur="2000"/>
                                        <p:tgtEl>
                                          <p:spTgt spid="4119"/>
                                        </p:tgtEl>
                                      </p:cBhvr>
                                    </p:animEffect>
                                  </p:childTnLst>
                                </p:cTn>
                              </p:par>
                              <p:par>
                                <p:cTn id="112" presetID="6" presetClass="entr" presetSubtype="32" fill="hold" grpId="0" nodeType="withEffect">
                                  <p:stCondLst>
                                    <p:cond delay="0"/>
                                  </p:stCondLst>
                                  <p:childTnLst>
                                    <p:set>
                                      <p:cBhvr>
                                        <p:cTn id="113" dur="1" fill="hold">
                                          <p:stCondLst>
                                            <p:cond delay="0"/>
                                          </p:stCondLst>
                                        </p:cTn>
                                        <p:tgtEl>
                                          <p:spTgt spid="4130"/>
                                        </p:tgtEl>
                                        <p:attrNameLst>
                                          <p:attrName>style.visibility</p:attrName>
                                        </p:attrNameLst>
                                      </p:cBhvr>
                                      <p:to>
                                        <p:strVal val="visible"/>
                                      </p:to>
                                    </p:set>
                                    <p:animEffect transition="in" filter="circle(out)">
                                      <p:cBhvr>
                                        <p:cTn id="114" dur="2000"/>
                                        <p:tgtEl>
                                          <p:spTgt spid="4130"/>
                                        </p:tgtEl>
                                      </p:cBhvr>
                                    </p:animEffect>
                                  </p:childTnLst>
                                </p:cTn>
                              </p:par>
                              <p:par>
                                <p:cTn id="115" presetID="6" presetClass="entr" presetSubtype="32" fill="hold" grpId="0" nodeType="withEffect">
                                  <p:stCondLst>
                                    <p:cond delay="0"/>
                                  </p:stCondLst>
                                  <p:childTnLst>
                                    <p:set>
                                      <p:cBhvr>
                                        <p:cTn id="116" dur="1" fill="hold">
                                          <p:stCondLst>
                                            <p:cond delay="0"/>
                                          </p:stCondLst>
                                        </p:cTn>
                                        <p:tgtEl>
                                          <p:spTgt spid="310"/>
                                        </p:tgtEl>
                                        <p:attrNameLst>
                                          <p:attrName>style.visibility</p:attrName>
                                        </p:attrNameLst>
                                      </p:cBhvr>
                                      <p:to>
                                        <p:strVal val="visible"/>
                                      </p:to>
                                    </p:set>
                                    <p:animEffect transition="in" filter="circle(out)">
                                      <p:cBhvr>
                                        <p:cTn id="117" dur="2000"/>
                                        <p:tgtEl>
                                          <p:spTgt spid="310"/>
                                        </p:tgtEl>
                                      </p:cBhvr>
                                    </p:animEffect>
                                  </p:childTnLst>
                                </p:cTn>
                              </p:par>
                              <p:par>
                                <p:cTn id="118" presetID="6" presetClass="entr" presetSubtype="32" fill="hold" grpId="0" nodeType="withEffect">
                                  <p:stCondLst>
                                    <p:cond delay="0"/>
                                  </p:stCondLst>
                                  <p:childTnLst>
                                    <p:set>
                                      <p:cBhvr>
                                        <p:cTn id="119" dur="1" fill="hold">
                                          <p:stCondLst>
                                            <p:cond delay="0"/>
                                          </p:stCondLst>
                                        </p:cTn>
                                        <p:tgtEl>
                                          <p:spTgt spid="311"/>
                                        </p:tgtEl>
                                        <p:attrNameLst>
                                          <p:attrName>style.visibility</p:attrName>
                                        </p:attrNameLst>
                                      </p:cBhvr>
                                      <p:to>
                                        <p:strVal val="visible"/>
                                      </p:to>
                                    </p:set>
                                    <p:animEffect transition="in" filter="circle(out)">
                                      <p:cBhvr>
                                        <p:cTn id="120" dur="2000"/>
                                        <p:tgtEl>
                                          <p:spTgt spid="311"/>
                                        </p:tgtEl>
                                      </p:cBhvr>
                                    </p:animEffect>
                                  </p:childTnLst>
                                </p:cTn>
                              </p:par>
                              <p:par>
                                <p:cTn id="121" presetID="6" presetClass="entr" presetSubtype="32" fill="hold" grpId="0" nodeType="withEffect">
                                  <p:stCondLst>
                                    <p:cond delay="0"/>
                                  </p:stCondLst>
                                  <p:childTnLst>
                                    <p:set>
                                      <p:cBhvr>
                                        <p:cTn id="122" dur="1" fill="hold">
                                          <p:stCondLst>
                                            <p:cond delay="0"/>
                                          </p:stCondLst>
                                        </p:cTn>
                                        <p:tgtEl>
                                          <p:spTgt spid="312"/>
                                        </p:tgtEl>
                                        <p:attrNameLst>
                                          <p:attrName>style.visibility</p:attrName>
                                        </p:attrNameLst>
                                      </p:cBhvr>
                                      <p:to>
                                        <p:strVal val="visible"/>
                                      </p:to>
                                    </p:set>
                                    <p:animEffect transition="in" filter="circle(out)">
                                      <p:cBhvr>
                                        <p:cTn id="123" dur="2000"/>
                                        <p:tgtEl>
                                          <p:spTgt spid="312"/>
                                        </p:tgtEl>
                                      </p:cBhvr>
                                    </p:animEffect>
                                  </p:childTnLst>
                                </p:cTn>
                              </p:par>
                              <p:par>
                                <p:cTn id="124" presetID="6" presetClass="entr" presetSubtype="32" fill="hold" grpId="0" nodeType="withEffect">
                                  <p:stCondLst>
                                    <p:cond delay="0"/>
                                  </p:stCondLst>
                                  <p:childTnLst>
                                    <p:set>
                                      <p:cBhvr>
                                        <p:cTn id="125" dur="1" fill="hold">
                                          <p:stCondLst>
                                            <p:cond delay="0"/>
                                          </p:stCondLst>
                                        </p:cTn>
                                        <p:tgtEl>
                                          <p:spTgt spid="313"/>
                                        </p:tgtEl>
                                        <p:attrNameLst>
                                          <p:attrName>style.visibility</p:attrName>
                                        </p:attrNameLst>
                                      </p:cBhvr>
                                      <p:to>
                                        <p:strVal val="visible"/>
                                      </p:to>
                                    </p:set>
                                    <p:animEffect transition="in" filter="circle(out)">
                                      <p:cBhvr>
                                        <p:cTn id="126" dur="2000"/>
                                        <p:tgtEl>
                                          <p:spTgt spid="313"/>
                                        </p:tgtEl>
                                      </p:cBhvr>
                                    </p:animEffect>
                                  </p:childTnLst>
                                </p:cTn>
                              </p:par>
                              <p:par>
                                <p:cTn id="127" presetID="6" presetClass="entr" presetSubtype="32" fill="hold" grpId="0" nodeType="withEffect">
                                  <p:stCondLst>
                                    <p:cond delay="0"/>
                                  </p:stCondLst>
                                  <p:childTnLst>
                                    <p:set>
                                      <p:cBhvr>
                                        <p:cTn id="128" dur="1" fill="hold">
                                          <p:stCondLst>
                                            <p:cond delay="0"/>
                                          </p:stCondLst>
                                        </p:cTn>
                                        <p:tgtEl>
                                          <p:spTgt spid="322"/>
                                        </p:tgtEl>
                                        <p:attrNameLst>
                                          <p:attrName>style.visibility</p:attrName>
                                        </p:attrNameLst>
                                      </p:cBhvr>
                                      <p:to>
                                        <p:strVal val="visible"/>
                                      </p:to>
                                    </p:set>
                                    <p:animEffect transition="in" filter="circle(out)">
                                      <p:cBhvr>
                                        <p:cTn id="129" dur="2000"/>
                                        <p:tgtEl>
                                          <p:spTgt spid="322"/>
                                        </p:tgtEl>
                                      </p:cBhvr>
                                    </p:animEffect>
                                  </p:childTnLst>
                                </p:cTn>
                              </p:par>
                              <p:par>
                                <p:cTn id="130" presetID="6" presetClass="entr" presetSubtype="32" fill="hold" grpId="0" nodeType="with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circle(out)">
                                      <p:cBhvr>
                                        <p:cTn id="132" dur="2000"/>
                                        <p:tgtEl>
                                          <p:spTgt spid="4"/>
                                        </p:tgtEl>
                                      </p:cBhvr>
                                    </p:animEffect>
                                  </p:childTnLst>
                                </p:cTn>
                              </p:par>
                              <p:par>
                                <p:cTn id="133" presetID="6" presetClass="entr" presetSubtype="32" fill="hold" grpId="0" nodeType="withEffect">
                                  <p:stCondLst>
                                    <p:cond delay="0"/>
                                  </p:stCondLst>
                                  <p:childTnLst>
                                    <p:set>
                                      <p:cBhvr>
                                        <p:cTn id="134" dur="1" fill="hold">
                                          <p:stCondLst>
                                            <p:cond delay="0"/>
                                          </p:stCondLst>
                                        </p:cTn>
                                        <p:tgtEl>
                                          <p:spTgt spid="4333"/>
                                        </p:tgtEl>
                                        <p:attrNameLst>
                                          <p:attrName>style.visibility</p:attrName>
                                        </p:attrNameLst>
                                      </p:cBhvr>
                                      <p:to>
                                        <p:strVal val="visible"/>
                                      </p:to>
                                    </p:set>
                                    <p:animEffect transition="in" filter="circle(out)">
                                      <p:cBhvr>
                                        <p:cTn id="135" dur="2000"/>
                                        <p:tgtEl>
                                          <p:spTgt spid="4333"/>
                                        </p:tgtEl>
                                      </p:cBhvr>
                                    </p:animEffect>
                                  </p:childTnLst>
                                </p:cTn>
                              </p:par>
                              <p:par>
                                <p:cTn id="136" presetID="6" presetClass="entr" presetSubtype="32" fill="hold" grpId="0" nodeType="withEffect">
                                  <p:stCondLst>
                                    <p:cond delay="0"/>
                                  </p:stCondLst>
                                  <p:childTnLst>
                                    <p:set>
                                      <p:cBhvr>
                                        <p:cTn id="137" dur="1" fill="hold">
                                          <p:stCondLst>
                                            <p:cond delay="0"/>
                                          </p:stCondLst>
                                        </p:cTn>
                                        <p:tgtEl>
                                          <p:spTgt spid="309"/>
                                        </p:tgtEl>
                                        <p:attrNameLst>
                                          <p:attrName>style.visibility</p:attrName>
                                        </p:attrNameLst>
                                      </p:cBhvr>
                                      <p:to>
                                        <p:strVal val="visible"/>
                                      </p:to>
                                    </p:set>
                                    <p:animEffect transition="in" filter="circle(out)">
                                      <p:cBhvr>
                                        <p:cTn id="138" dur="2000"/>
                                        <p:tgtEl>
                                          <p:spTgt spid="30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500"/>
                                        <p:tgtEl>
                                          <p:spTgt spid="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71"/>
                                        </p:tgtEl>
                                        <p:attrNameLst>
                                          <p:attrName>style.visibility</p:attrName>
                                        </p:attrNameLst>
                                      </p:cBhvr>
                                      <p:to>
                                        <p:strVal val="visible"/>
                                      </p:to>
                                    </p:set>
                                    <p:animEffect transition="in" filter="fade">
                                      <p:cBhvr>
                                        <p:cTn id="146" dur="500"/>
                                        <p:tgtEl>
                                          <p:spTgt spid="57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fade">
                                      <p:cBhvr>
                                        <p:cTn id="149" dur="500"/>
                                        <p:tgtEl>
                                          <p:spTgt spid="13"/>
                                        </p:tgtEl>
                                      </p:cBhvr>
                                    </p:animEffect>
                                  </p:childTnLst>
                                </p:cTn>
                              </p:par>
                              <p:par>
                                <p:cTn id="150" presetID="10" presetClass="entr" presetSubtype="0" fill="hold" nodeType="withEffect">
                                  <p:stCondLst>
                                    <p:cond delay="0"/>
                                  </p:stCondLst>
                                  <p:childTnLst>
                                    <p:set>
                                      <p:cBhvr>
                                        <p:cTn id="151" dur="1" fill="hold">
                                          <p:stCondLst>
                                            <p:cond delay="0"/>
                                          </p:stCondLst>
                                        </p:cTn>
                                        <p:tgtEl>
                                          <p:spTgt spid="345"/>
                                        </p:tgtEl>
                                        <p:attrNameLst>
                                          <p:attrName>style.visibility</p:attrName>
                                        </p:attrNameLst>
                                      </p:cBhvr>
                                      <p:to>
                                        <p:strVal val="visible"/>
                                      </p:to>
                                    </p:set>
                                    <p:animEffect transition="in" filter="fade">
                                      <p:cBhvr>
                                        <p:cTn id="152" dur="500"/>
                                        <p:tgtEl>
                                          <p:spTgt spid="345"/>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323"/>
                                        </p:tgtEl>
                                        <p:attrNameLst>
                                          <p:attrName>style.visibility</p:attrName>
                                        </p:attrNameLst>
                                      </p:cBhvr>
                                      <p:to>
                                        <p:strVal val="visible"/>
                                      </p:to>
                                    </p:set>
                                    <p:anim calcmode="lin" valueType="num">
                                      <p:cBhvr additive="base">
                                        <p:cTn id="157" dur="500" fill="hold"/>
                                        <p:tgtEl>
                                          <p:spTgt spid="323"/>
                                        </p:tgtEl>
                                        <p:attrNameLst>
                                          <p:attrName>ppt_x</p:attrName>
                                        </p:attrNameLst>
                                      </p:cBhvr>
                                      <p:tavLst>
                                        <p:tav tm="0">
                                          <p:val>
                                            <p:strVal val="1+#ppt_w/2"/>
                                          </p:val>
                                        </p:tav>
                                        <p:tav tm="100000">
                                          <p:val>
                                            <p:strVal val="#ppt_x"/>
                                          </p:val>
                                        </p:tav>
                                      </p:tavLst>
                                    </p:anim>
                                    <p:anim calcmode="lin" valueType="num">
                                      <p:cBhvr additive="base">
                                        <p:cTn id="158" dur="500" fill="hold"/>
                                        <p:tgtEl>
                                          <p:spTgt spid="323"/>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343"/>
                                        </p:tgtEl>
                                        <p:attrNameLst>
                                          <p:attrName>style.visibility</p:attrName>
                                        </p:attrNameLst>
                                      </p:cBhvr>
                                      <p:to>
                                        <p:strVal val="visible"/>
                                      </p:to>
                                    </p:set>
                                    <p:anim calcmode="lin" valueType="num">
                                      <p:cBhvr additive="base">
                                        <p:cTn id="163" dur="500" fill="hold"/>
                                        <p:tgtEl>
                                          <p:spTgt spid="343"/>
                                        </p:tgtEl>
                                        <p:attrNameLst>
                                          <p:attrName>ppt_x</p:attrName>
                                        </p:attrNameLst>
                                      </p:cBhvr>
                                      <p:tavLst>
                                        <p:tav tm="0">
                                          <p:val>
                                            <p:strVal val="1+#ppt_w/2"/>
                                          </p:val>
                                        </p:tav>
                                        <p:tav tm="100000">
                                          <p:val>
                                            <p:strVal val="#ppt_x"/>
                                          </p:val>
                                        </p:tav>
                                      </p:tavLst>
                                    </p:anim>
                                    <p:anim calcmode="lin" valueType="num">
                                      <p:cBhvr additive="base">
                                        <p:cTn id="164" dur="500" fill="hold"/>
                                        <p:tgtEl>
                                          <p:spTgt spid="343"/>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344"/>
                                        </p:tgtEl>
                                        <p:attrNameLst>
                                          <p:attrName>style.visibility</p:attrName>
                                        </p:attrNameLst>
                                      </p:cBhvr>
                                      <p:to>
                                        <p:strVal val="visible"/>
                                      </p:to>
                                    </p:set>
                                    <p:anim calcmode="lin" valueType="num">
                                      <p:cBhvr additive="base">
                                        <p:cTn id="169" dur="500" fill="hold"/>
                                        <p:tgtEl>
                                          <p:spTgt spid="344"/>
                                        </p:tgtEl>
                                        <p:attrNameLst>
                                          <p:attrName>ppt_x</p:attrName>
                                        </p:attrNameLst>
                                      </p:cBhvr>
                                      <p:tavLst>
                                        <p:tav tm="0">
                                          <p:val>
                                            <p:strVal val="1+#ppt_w/2"/>
                                          </p:val>
                                        </p:tav>
                                        <p:tav tm="100000">
                                          <p:val>
                                            <p:strVal val="#ppt_x"/>
                                          </p:val>
                                        </p:tav>
                                      </p:tavLst>
                                    </p:anim>
                                    <p:anim calcmode="lin" valueType="num">
                                      <p:cBhvr additive="base">
                                        <p:cTn id="170" dur="500" fill="hold"/>
                                        <p:tgtEl>
                                          <p:spTgt spid="344"/>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6" presetClass="entr" presetSubtype="42" fill="hold" grpId="0" nodeType="clickEffect">
                                  <p:stCondLst>
                                    <p:cond delay="0"/>
                                  </p:stCondLst>
                                  <p:childTnLst>
                                    <p:set>
                                      <p:cBhvr>
                                        <p:cTn id="174" dur="1" fill="hold">
                                          <p:stCondLst>
                                            <p:cond delay="0"/>
                                          </p:stCondLst>
                                        </p:cTn>
                                        <p:tgtEl>
                                          <p:spTgt spid="358"/>
                                        </p:tgtEl>
                                        <p:attrNameLst>
                                          <p:attrName>style.visibility</p:attrName>
                                        </p:attrNameLst>
                                      </p:cBhvr>
                                      <p:to>
                                        <p:strVal val="visible"/>
                                      </p:to>
                                    </p:set>
                                    <p:animEffect transition="in" filter="barn(outHorizontal)">
                                      <p:cBhvr>
                                        <p:cTn id="175"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3" grpId="0"/>
      <p:bldP spid="4110" grpId="0"/>
      <p:bldP spid="4111" grpId="0"/>
      <p:bldP spid="4114" grpId="0"/>
      <p:bldP spid="4115" grpId="0"/>
      <p:bldP spid="4116" grpId="0"/>
      <p:bldP spid="4119" grpId="0"/>
      <p:bldP spid="4124" grpId="0"/>
      <p:bldP spid="4125" grpId="0"/>
      <p:bldP spid="4126" grpId="0"/>
      <p:bldP spid="4130" grpId="0"/>
      <p:bldP spid="358" grpId="0" animBg="1"/>
      <p:bldP spid="416" grpId="0"/>
      <p:bldP spid="458" grpId="0" animBg="1"/>
      <p:bldP spid="443" grpId="0"/>
      <p:bldP spid="444" grpId="0"/>
      <p:bldP spid="445" grpId="0"/>
      <p:bldP spid="4113" grpId="0"/>
      <p:bldP spid="310" grpId="0"/>
      <p:bldP spid="311" grpId="0"/>
      <p:bldP spid="312" grpId="0"/>
      <p:bldP spid="313" grpId="0"/>
      <p:bldP spid="322" grpId="0"/>
      <p:bldP spid="4" grpId="0"/>
      <p:bldP spid="4333" grpId="0"/>
      <p:bldP spid="309" grpId="0"/>
      <p:bldP spid="12" grpId="0" animBg="1"/>
      <p:bldP spid="13" grpId="0" animBg="1"/>
      <p:bldP spid="323" grpId="0"/>
      <p:bldP spid="343" grpId="0"/>
      <p:bldP spid="344" grpId="0"/>
      <p:bldP spid="5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2" name="グループ化 7"/>
          <p:cNvGrpSpPr>
            <a:grpSpLocks/>
          </p:cNvGrpSpPr>
          <p:nvPr/>
        </p:nvGrpSpPr>
        <p:grpSpPr bwMode="auto">
          <a:xfrm>
            <a:off x="3132478" y="2873804"/>
            <a:ext cx="528638" cy="455613"/>
            <a:chOff x="2051720" y="3837298"/>
            <a:chExt cx="528129" cy="455798"/>
          </a:xfrm>
        </p:grpSpPr>
        <p:sp>
          <p:nvSpPr>
            <p:cNvPr id="893"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97" name="グループ化 7"/>
          <p:cNvGrpSpPr>
            <a:grpSpLocks/>
          </p:cNvGrpSpPr>
          <p:nvPr/>
        </p:nvGrpSpPr>
        <p:grpSpPr bwMode="auto">
          <a:xfrm>
            <a:off x="2686393" y="2895135"/>
            <a:ext cx="528638" cy="455613"/>
            <a:chOff x="2051720" y="3837298"/>
            <a:chExt cx="528129" cy="455798"/>
          </a:xfrm>
        </p:grpSpPr>
        <p:sp>
          <p:nvSpPr>
            <p:cNvPr id="89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9"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00"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901"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39" name="グループ化 7"/>
          <p:cNvGrpSpPr>
            <a:grpSpLocks/>
          </p:cNvGrpSpPr>
          <p:nvPr/>
        </p:nvGrpSpPr>
        <p:grpSpPr bwMode="auto">
          <a:xfrm>
            <a:off x="3208381" y="3318327"/>
            <a:ext cx="528638" cy="455613"/>
            <a:chOff x="2051720" y="3837298"/>
            <a:chExt cx="528129" cy="455798"/>
          </a:xfrm>
        </p:grpSpPr>
        <p:sp>
          <p:nvSpPr>
            <p:cNvPr id="853"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5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57" name="グループ化 7"/>
          <p:cNvGrpSpPr>
            <a:grpSpLocks/>
          </p:cNvGrpSpPr>
          <p:nvPr/>
        </p:nvGrpSpPr>
        <p:grpSpPr bwMode="auto">
          <a:xfrm>
            <a:off x="2751372" y="3308756"/>
            <a:ext cx="528638" cy="455613"/>
            <a:chOff x="2051720" y="3837298"/>
            <a:chExt cx="528129" cy="455798"/>
          </a:xfrm>
        </p:grpSpPr>
        <p:sp>
          <p:nvSpPr>
            <p:cNvPr id="85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4"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5"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6"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887" name="グループ化 7"/>
          <p:cNvGrpSpPr>
            <a:grpSpLocks/>
          </p:cNvGrpSpPr>
          <p:nvPr/>
        </p:nvGrpSpPr>
        <p:grpSpPr bwMode="auto">
          <a:xfrm>
            <a:off x="2305287" y="3330087"/>
            <a:ext cx="528638" cy="455613"/>
            <a:chOff x="2051720" y="3837298"/>
            <a:chExt cx="528129" cy="455798"/>
          </a:xfrm>
        </p:grpSpPr>
        <p:sp>
          <p:nvSpPr>
            <p:cNvPr id="888"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9"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0"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91"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cxnSp>
        <p:nvCxnSpPr>
          <p:cNvPr id="528" name="直線コネクタ 527"/>
          <p:cNvCxnSpPr>
            <a:stCxn id="703" idx="5"/>
          </p:cNvCxnSpPr>
          <p:nvPr/>
        </p:nvCxnSpPr>
        <p:spPr>
          <a:xfrm flipH="1">
            <a:off x="3542135" y="3513719"/>
            <a:ext cx="1597385" cy="17366"/>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707" name="グループ化 706"/>
          <p:cNvGrpSpPr/>
          <p:nvPr/>
        </p:nvGrpSpPr>
        <p:grpSpPr>
          <a:xfrm>
            <a:off x="5090478" y="2805033"/>
            <a:ext cx="349336" cy="506903"/>
            <a:chOff x="6804248" y="1603127"/>
            <a:chExt cx="1523912" cy="1089819"/>
          </a:xfrm>
        </p:grpSpPr>
        <p:cxnSp>
          <p:nvCxnSpPr>
            <p:cNvPr id="708" name="直線コネクタ 69"/>
            <p:cNvCxnSpPr>
              <a:cxnSpLocks noChangeShapeType="1"/>
            </p:cNvCxnSpPr>
            <p:nvPr/>
          </p:nvCxnSpPr>
          <p:spPr bwMode="auto">
            <a:xfrm>
              <a:off x="7190011" y="2305596"/>
              <a:ext cx="1036637" cy="1587"/>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9" name="直線コネクタ 70"/>
            <p:cNvCxnSpPr>
              <a:cxnSpLocks noChangeShapeType="1"/>
            </p:cNvCxnSpPr>
            <p:nvPr/>
          </p:nvCxnSpPr>
          <p:spPr bwMode="auto">
            <a:xfrm>
              <a:off x="7047136" y="2451646"/>
              <a:ext cx="10366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6" name="グループ化 75"/>
            <p:cNvGrpSpPr>
              <a:grpSpLocks/>
            </p:cNvGrpSpPr>
            <p:nvPr/>
          </p:nvGrpSpPr>
          <p:grpSpPr bwMode="auto">
            <a:xfrm>
              <a:off x="7016973" y="2473871"/>
              <a:ext cx="150813" cy="219075"/>
              <a:chOff x="1946009" y="2706908"/>
              <a:chExt cx="151686" cy="218036"/>
            </a:xfrm>
          </p:grpSpPr>
          <p:sp>
            <p:nvSpPr>
              <p:cNvPr id="749" name="円/楕円 748"/>
              <p:cNvSpPr/>
              <p:nvPr/>
            </p:nvSpPr>
            <p:spPr bwMode="auto">
              <a:xfrm flipH="1">
                <a:off x="1946009" y="2708487"/>
                <a:ext cx="119752" cy="21645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50" name="円/楕円 749"/>
              <p:cNvSpPr/>
              <p:nvPr/>
            </p:nvSpPr>
            <p:spPr bwMode="auto">
              <a:xfrm flipH="1">
                <a:off x="1977943" y="2706908"/>
                <a:ext cx="119752" cy="21645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717" name="直線コネクタ 9"/>
            <p:cNvCxnSpPr>
              <a:cxnSpLocks noChangeShapeType="1"/>
            </p:cNvCxnSpPr>
            <p:nvPr/>
          </p:nvCxnSpPr>
          <p:spPr bwMode="auto">
            <a:xfrm flipV="1">
              <a:off x="6909023" y="2244725"/>
              <a:ext cx="350572" cy="35138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 name="正方形/長方形 3"/>
            <p:cNvSpPr>
              <a:spLocks noChangeArrowheads="1"/>
            </p:cNvSpPr>
            <p:nvPr/>
          </p:nvSpPr>
          <p:spPr bwMode="auto">
            <a:xfrm>
              <a:off x="7244804" y="1614884"/>
              <a:ext cx="1036638" cy="649288"/>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grpSp>
          <p:nvGrpSpPr>
            <p:cNvPr id="719" name="グループ化 718"/>
            <p:cNvGrpSpPr/>
            <p:nvPr/>
          </p:nvGrpSpPr>
          <p:grpSpPr>
            <a:xfrm>
              <a:off x="6997923" y="1724819"/>
              <a:ext cx="1084263" cy="835025"/>
              <a:chOff x="6185612" y="327571"/>
              <a:chExt cx="1084263" cy="835025"/>
            </a:xfrm>
          </p:grpSpPr>
          <p:cxnSp>
            <p:nvCxnSpPr>
              <p:cNvPr id="735" name="直線コネクタ 734"/>
              <p:cNvCxnSpPr/>
              <p:nvPr/>
            </p:nvCxnSpPr>
            <p:spPr bwMode="auto">
              <a:xfrm flipV="1">
                <a:off x="6188787" y="9498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6" name="正方形/長方形 735"/>
              <p:cNvSpPr/>
              <p:nvPr/>
            </p:nvSpPr>
            <p:spPr bwMode="auto">
              <a:xfrm>
                <a:off x="6188787" y="532358"/>
                <a:ext cx="858838" cy="628650"/>
              </a:xfrm>
              <a:prstGeom prst="rect">
                <a:avLst/>
              </a:prstGeom>
              <a:solidFill>
                <a:srgbClr val="92D050"/>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737" name="直線コネクタ 736"/>
              <p:cNvCxnSpPr>
                <a:stCxn id="736" idx="1"/>
                <a:endCxn id="736" idx="3"/>
              </p:cNvCxnSpPr>
              <p:nvPr/>
            </p:nvCxnSpPr>
            <p:spPr bwMode="auto">
              <a:xfrm>
                <a:off x="6188787" y="846683"/>
                <a:ext cx="85883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8" name="直線コネクタ 737"/>
              <p:cNvCxnSpPr/>
              <p:nvPr/>
            </p:nvCxnSpPr>
            <p:spPr bwMode="auto">
              <a:xfrm flipV="1">
                <a:off x="6185612" y="3275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9" name="直線コネクタ 738"/>
              <p:cNvCxnSpPr/>
              <p:nvPr/>
            </p:nvCxnSpPr>
            <p:spPr bwMode="auto">
              <a:xfrm flipV="1">
                <a:off x="7041275" y="327571"/>
                <a:ext cx="220662"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3" name="直線コネクタ 742"/>
              <p:cNvCxnSpPr/>
              <p:nvPr/>
            </p:nvCxnSpPr>
            <p:spPr bwMode="auto">
              <a:xfrm flipV="1">
                <a:off x="7047625" y="949871"/>
                <a:ext cx="222250" cy="211137"/>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4" name="直線コネクタ 743"/>
              <p:cNvCxnSpPr/>
              <p:nvPr/>
            </p:nvCxnSpPr>
            <p:spPr bwMode="auto">
              <a:xfrm>
                <a:off x="6406275" y="327571"/>
                <a:ext cx="858837"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5" name="直線コネクタ 744"/>
              <p:cNvCxnSpPr/>
              <p:nvPr/>
            </p:nvCxnSpPr>
            <p:spPr bwMode="auto">
              <a:xfrm>
                <a:off x="7266700" y="327571"/>
                <a:ext cx="0" cy="62547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6" name="平行四辺形 745"/>
              <p:cNvSpPr/>
              <p:nvPr/>
            </p:nvSpPr>
            <p:spPr bwMode="auto">
              <a:xfrm>
                <a:off x="6188787" y="327571"/>
                <a:ext cx="1073150" cy="204787"/>
              </a:xfrm>
              <a:prstGeom prst="parallelogram">
                <a:avLst>
                  <a:gd name="adj" fmla="val 103812"/>
                </a:avLst>
              </a:prstGeom>
              <a:solidFill>
                <a:srgbClr val="92D050"/>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747" name="平行四辺形 746"/>
              <p:cNvSpPr/>
              <p:nvPr/>
            </p:nvSpPr>
            <p:spPr bwMode="auto">
              <a:xfrm rot="5400000" flipV="1">
                <a:off x="6738856" y="636340"/>
                <a:ext cx="835025" cy="217487"/>
              </a:xfrm>
              <a:prstGeom prst="parallelogram">
                <a:avLst>
                  <a:gd name="adj" fmla="val 94312"/>
                </a:avLst>
              </a:prstGeom>
              <a:solidFill>
                <a:srgbClr val="92D050"/>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748" name="直線コネクタ 747"/>
              <p:cNvCxnSpPr/>
              <p:nvPr/>
            </p:nvCxnSpPr>
            <p:spPr bwMode="auto">
              <a:xfrm flipV="1">
                <a:off x="7050800" y="630783"/>
                <a:ext cx="219075" cy="21272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0" name="グループ化 13"/>
            <p:cNvGrpSpPr>
              <a:grpSpLocks/>
            </p:cNvGrpSpPr>
            <p:nvPr/>
          </p:nvGrpSpPr>
          <p:grpSpPr bwMode="auto">
            <a:xfrm>
              <a:off x="7967886" y="2472283"/>
              <a:ext cx="152400" cy="217488"/>
              <a:chOff x="1946009" y="2706908"/>
              <a:chExt cx="151686" cy="218036"/>
            </a:xfrm>
          </p:grpSpPr>
          <p:sp>
            <p:nvSpPr>
              <p:cNvPr id="733" name="円/楕円 732"/>
              <p:cNvSpPr/>
              <p:nvPr/>
            </p:nvSpPr>
            <p:spPr bwMode="auto">
              <a:xfrm flipH="1">
                <a:off x="1946009" y="2708500"/>
                <a:ext cx="120085" cy="216444"/>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34" name="円/楕円 733"/>
              <p:cNvSpPr/>
              <p:nvPr/>
            </p:nvSpPr>
            <p:spPr bwMode="auto">
              <a:xfrm flipH="1">
                <a:off x="1977610" y="2706908"/>
                <a:ext cx="120085" cy="216444"/>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721" name="グループ化 78"/>
            <p:cNvGrpSpPr>
              <a:grpSpLocks/>
            </p:cNvGrpSpPr>
            <p:nvPr/>
          </p:nvGrpSpPr>
          <p:grpSpPr bwMode="auto">
            <a:xfrm>
              <a:off x="8177347" y="2269728"/>
              <a:ext cx="150813" cy="217487"/>
              <a:chOff x="1946009" y="2706908"/>
              <a:chExt cx="151686" cy="218036"/>
            </a:xfrm>
          </p:grpSpPr>
          <p:sp>
            <p:nvSpPr>
              <p:cNvPr id="731" name="円/楕円 730"/>
              <p:cNvSpPr/>
              <p:nvPr/>
            </p:nvSpPr>
            <p:spPr bwMode="auto">
              <a:xfrm flipH="1">
                <a:off x="1946009" y="2708499"/>
                <a:ext cx="119752" cy="21644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32" name="円/楕円 731"/>
              <p:cNvSpPr/>
              <p:nvPr/>
            </p:nvSpPr>
            <p:spPr bwMode="auto">
              <a:xfrm flipH="1">
                <a:off x="1977943" y="2706908"/>
                <a:ext cx="119752" cy="21644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sp>
          <p:nvSpPr>
            <p:cNvPr id="722" name="正方形/長方形 1"/>
            <p:cNvSpPr>
              <a:spLocks noChangeArrowheads="1"/>
            </p:cNvSpPr>
            <p:nvPr/>
          </p:nvSpPr>
          <p:spPr bwMode="auto">
            <a:xfrm>
              <a:off x="6909023" y="1946821"/>
              <a:ext cx="1038225" cy="649287"/>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723" name="直線コネクタ 5"/>
            <p:cNvCxnSpPr>
              <a:cxnSpLocks noChangeShapeType="1"/>
            </p:cNvCxnSpPr>
            <p:nvPr/>
          </p:nvCxnSpPr>
          <p:spPr bwMode="auto">
            <a:xfrm flipV="1">
              <a:off x="6909023" y="1604720"/>
              <a:ext cx="335781" cy="34210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4" name="直線コネクタ 7"/>
            <p:cNvCxnSpPr>
              <a:cxnSpLocks noChangeShapeType="1"/>
            </p:cNvCxnSpPr>
            <p:nvPr/>
          </p:nvCxnSpPr>
          <p:spPr bwMode="auto">
            <a:xfrm flipV="1">
              <a:off x="7947248" y="1603127"/>
              <a:ext cx="336550" cy="34369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5" name="直線コネクタ 8"/>
            <p:cNvCxnSpPr>
              <a:cxnSpLocks noChangeShapeType="1"/>
            </p:cNvCxnSpPr>
            <p:nvPr/>
          </p:nvCxnSpPr>
          <p:spPr bwMode="auto">
            <a:xfrm flipV="1">
              <a:off x="7947248" y="2221380"/>
              <a:ext cx="334159" cy="3747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6" name="直線コネクタ 34"/>
            <p:cNvCxnSpPr>
              <a:cxnSpLocks noChangeShapeType="1"/>
            </p:cNvCxnSpPr>
            <p:nvPr/>
          </p:nvCxnSpPr>
          <p:spPr bwMode="auto">
            <a:xfrm>
              <a:off x="6804248" y="2027783"/>
              <a:ext cx="1036638"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7" name="直線コネクタ 36"/>
            <p:cNvCxnSpPr>
              <a:cxnSpLocks noChangeShapeType="1"/>
            </p:cNvCxnSpPr>
            <p:nvPr/>
          </p:nvCxnSpPr>
          <p:spPr bwMode="auto">
            <a:xfrm flipV="1">
              <a:off x="7840886" y="1946821"/>
              <a:ext cx="106362" cy="8096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8" name="直線コネクタ 37"/>
            <p:cNvCxnSpPr>
              <a:cxnSpLocks noChangeShapeType="1"/>
            </p:cNvCxnSpPr>
            <p:nvPr/>
          </p:nvCxnSpPr>
          <p:spPr bwMode="auto">
            <a:xfrm flipV="1">
              <a:off x="6809011" y="1942058"/>
              <a:ext cx="106362" cy="80963"/>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9" name="直線コネクタ 9"/>
            <p:cNvCxnSpPr>
              <a:cxnSpLocks noChangeShapeType="1"/>
            </p:cNvCxnSpPr>
            <p:nvPr/>
          </p:nvCxnSpPr>
          <p:spPr bwMode="auto">
            <a:xfrm>
              <a:off x="7159848" y="1689646"/>
              <a:ext cx="1038225"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0" name="直線コネクタ 66"/>
            <p:cNvCxnSpPr>
              <a:cxnSpLocks noChangeShapeType="1"/>
            </p:cNvCxnSpPr>
            <p:nvPr/>
          </p:nvCxnSpPr>
          <p:spPr bwMode="auto">
            <a:xfrm>
              <a:off x="7023323" y="1821408"/>
              <a:ext cx="1038225"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0" name="グループ化 2"/>
          <p:cNvGrpSpPr>
            <a:grpSpLocks/>
          </p:cNvGrpSpPr>
          <p:nvPr/>
        </p:nvGrpSpPr>
        <p:grpSpPr bwMode="auto">
          <a:xfrm>
            <a:off x="2356803" y="4730061"/>
            <a:ext cx="471488" cy="528638"/>
            <a:chOff x="1403648" y="5348960"/>
            <a:chExt cx="471488" cy="528312"/>
          </a:xfrm>
        </p:grpSpPr>
        <p:grpSp>
          <p:nvGrpSpPr>
            <p:cNvPr id="2684" name="グループ化 724"/>
            <p:cNvGrpSpPr>
              <a:grpSpLocks/>
            </p:cNvGrpSpPr>
            <p:nvPr/>
          </p:nvGrpSpPr>
          <p:grpSpPr bwMode="auto">
            <a:xfrm>
              <a:off x="1403648" y="5634385"/>
              <a:ext cx="471488" cy="242887"/>
              <a:chOff x="5646258" y="2140857"/>
              <a:chExt cx="1138375" cy="444422"/>
            </a:xfrm>
          </p:grpSpPr>
          <p:cxnSp>
            <p:nvCxnSpPr>
              <p:cNvPr id="2690"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1"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2"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3"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4"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5"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6"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97"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2" name="直方体 1"/>
            <p:cNvSpPr/>
            <p:nvPr/>
          </p:nvSpPr>
          <p:spPr bwMode="auto">
            <a:xfrm>
              <a:off x="1656061" y="5355306"/>
              <a:ext cx="149225" cy="306199"/>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8" name="直方体 647"/>
            <p:cNvSpPr/>
            <p:nvPr/>
          </p:nvSpPr>
          <p:spPr bwMode="auto">
            <a:xfrm>
              <a:off x="1525886" y="5348960"/>
              <a:ext cx="123825" cy="322064"/>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9" name="直方体 648"/>
            <p:cNvSpPr/>
            <p:nvPr/>
          </p:nvSpPr>
          <p:spPr bwMode="auto">
            <a:xfrm>
              <a:off x="1467148" y="5404489"/>
              <a:ext cx="133350" cy="315717"/>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50" name="直方体 649"/>
            <p:cNvSpPr/>
            <p:nvPr/>
          </p:nvSpPr>
          <p:spPr bwMode="auto">
            <a:xfrm>
              <a:off x="1624311" y="5382277"/>
              <a:ext cx="149225" cy="30619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51" name="直方体 650"/>
            <p:cNvSpPr/>
            <p:nvPr/>
          </p:nvSpPr>
          <p:spPr bwMode="auto">
            <a:xfrm>
              <a:off x="1586211" y="5415594"/>
              <a:ext cx="149225" cy="304612"/>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sp>
        <p:nvSpPr>
          <p:cNvPr id="2052" name="Line 913"/>
          <p:cNvSpPr>
            <a:spLocks noChangeShapeType="1"/>
          </p:cNvSpPr>
          <p:nvPr/>
        </p:nvSpPr>
        <p:spPr bwMode="auto">
          <a:xfrm>
            <a:off x="2314575" y="1211536"/>
            <a:ext cx="14763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3" name="Line 911"/>
          <p:cNvSpPr>
            <a:spLocks noChangeShapeType="1"/>
          </p:cNvSpPr>
          <p:nvPr/>
        </p:nvSpPr>
        <p:spPr bwMode="auto">
          <a:xfrm flipH="1">
            <a:off x="2314575" y="1624286"/>
            <a:ext cx="0" cy="276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4" name="Line 913"/>
          <p:cNvSpPr>
            <a:spLocks noChangeShapeType="1"/>
          </p:cNvSpPr>
          <p:nvPr/>
        </p:nvSpPr>
        <p:spPr bwMode="auto">
          <a:xfrm>
            <a:off x="2309813" y="1903686"/>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6" name="AutoShape 3"/>
          <p:cNvSpPr>
            <a:spLocks noChangeArrowheads="1"/>
          </p:cNvSpPr>
          <p:nvPr/>
        </p:nvSpPr>
        <p:spPr bwMode="auto">
          <a:xfrm>
            <a:off x="948691" y="2399611"/>
            <a:ext cx="7056437" cy="2232025"/>
          </a:xfrm>
          <a:prstGeom prst="flowChartAlternateProcess">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057" name="AutoShape 4"/>
          <p:cNvSpPr>
            <a:spLocks noChangeArrowheads="1"/>
          </p:cNvSpPr>
          <p:nvPr/>
        </p:nvSpPr>
        <p:spPr bwMode="auto">
          <a:xfrm>
            <a:off x="948691" y="4704661"/>
            <a:ext cx="7056437" cy="1152525"/>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sp>
        <p:nvSpPr>
          <p:cNvPr id="2058" name="AutoShape 2"/>
          <p:cNvSpPr>
            <a:spLocks noChangeArrowheads="1"/>
          </p:cNvSpPr>
          <p:nvPr/>
        </p:nvSpPr>
        <p:spPr bwMode="auto">
          <a:xfrm>
            <a:off x="295275"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059" name="Line 903"/>
          <p:cNvSpPr>
            <a:spLocks noChangeShapeType="1"/>
          </p:cNvSpPr>
          <p:nvPr/>
        </p:nvSpPr>
        <p:spPr bwMode="auto">
          <a:xfrm flipH="1">
            <a:off x="3195638" y="1567136"/>
            <a:ext cx="306387"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0" name="Line 904"/>
          <p:cNvSpPr>
            <a:spLocks noChangeShapeType="1"/>
          </p:cNvSpPr>
          <p:nvPr/>
        </p:nvSpPr>
        <p:spPr bwMode="auto">
          <a:xfrm flipH="1">
            <a:off x="3457575" y="1700486"/>
            <a:ext cx="304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1" name="Line 905"/>
          <p:cNvSpPr>
            <a:spLocks noChangeShapeType="1"/>
          </p:cNvSpPr>
          <p:nvPr/>
        </p:nvSpPr>
        <p:spPr bwMode="auto">
          <a:xfrm flipH="1">
            <a:off x="3479800" y="1352823"/>
            <a:ext cx="306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2" name="Line 906"/>
          <p:cNvSpPr>
            <a:spLocks noChangeShapeType="1"/>
          </p:cNvSpPr>
          <p:nvPr/>
        </p:nvSpPr>
        <p:spPr bwMode="auto">
          <a:xfrm>
            <a:off x="3484563" y="1352823"/>
            <a:ext cx="0" cy="230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3" name="Line 907"/>
          <p:cNvSpPr>
            <a:spLocks noChangeShapeType="1"/>
          </p:cNvSpPr>
          <p:nvPr/>
        </p:nvSpPr>
        <p:spPr bwMode="auto">
          <a:xfrm>
            <a:off x="3482975" y="1541736"/>
            <a:ext cx="0" cy="142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dirty="0"/>
          </a:p>
        </p:txBody>
      </p:sp>
      <p:sp>
        <p:nvSpPr>
          <p:cNvPr id="2064" name="Line 908"/>
          <p:cNvSpPr>
            <a:spLocks noChangeShapeType="1"/>
          </p:cNvSpPr>
          <p:nvPr/>
        </p:nvSpPr>
        <p:spPr bwMode="auto">
          <a:xfrm flipH="1">
            <a:off x="2322513" y="1613173"/>
            <a:ext cx="1206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5" name="Line 910"/>
          <p:cNvSpPr>
            <a:spLocks noChangeShapeType="1"/>
          </p:cNvSpPr>
          <p:nvPr/>
        </p:nvSpPr>
        <p:spPr bwMode="auto">
          <a:xfrm>
            <a:off x="2124075" y="1140098"/>
            <a:ext cx="198438"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6" name="Line 911"/>
          <p:cNvSpPr>
            <a:spLocks noChangeShapeType="1"/>
          </p:cNvSpPr>
          <p:nvPr/>
        </p:nvSpPr>
        <p:spPr bwMode="auto">
          <a:xfrm>
            <a:off x="2314575" y="794023"/>
            <a:ext cx="0" cy="3413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7" name="Rectangle 912"/>
          <p:cNvSpPr>
            <a:spLocks noChangeArrowheads="1"/>
          </p:cNvSpPr>
          <p:nvPr/>
        </p:nvSpPr>
        <p:spPr bwMode="auto">
          <a:xfrm>
            <a:off x="447250" y="844823"/>
            <a:ext cx="1676825" cy="579437"/>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dirty="0">
                <a:latin typeface="HGP創英角ﾎﾟｯﾌﾟ体" pitchFamily="50" charset="-128"/>
              </a:rPr>
              <a:t>モータ製造</a:t>
            </a:r>
            <a:r>
              <a:rPr lang="ja-JP" altLang="en-US" sz="1600" dirty="0">
                <a:latin typeface="HGP創英角ﾎﾟｯﾌﾟ体" panose="040B0A00000000000000" pitchFamily="50" charset="-128"/>
                <a:ea typeface="HGP創英角ﾎﾟｯﾌﾟ体" panose="040B0A00000000000000" pitchFamily="50" charset="-128"/>
              </a:rPr>
              <a:t>〇</a:t>
            </a:r>
            <a:r>
              <a:rPr lang="ja-JP" altLang="en-US" sz="1600" dirty="0">
                <a:latin typeface="HGP創英角ﾎﾟｯﾌﾟ体" pitchFamily="50" charset="-128"/>
              </a:rPr>
              <a:t>部</a:t>
            </a:r>
            <a:endParaRPr lang="en-US" altLang="ja-JP" sz="1600" dirty="0">
              <a:latin typeface="HGP創英角ﾎﾟｯﾌﾟ体" pitchFamily="50" charset="-128"/>
            </a:endParaRPr>
          </a:p>
          <a:p>
            <a:pPr algn="ctr">
              <a:spcBef>
                <a:spcPct val="0"/>
              </a:spcBef>
            </a:pPr>
            <a:r>
              <a:rPr lang="ja-JP" altLang="en-US" sz="1600" dirty="0">
                <a:latin typeface="HGP創英角ﾎﾟｯﾌﾟ体" panose="040B0A00000000000000" pitchFamily="50" charset="-128"/>
                <a:ea typeface="HGP創英角ﾎﾟｯﾌﾟ体" panose="040B0A00000000000000" pitchFamily="50" charset="-128"/>
              </a:rPr>
              <a:t>〇</a:t>
            </a:r>
            <a:r>
              <a:rPr lang="ja-JP" altLang="en-US" sz="1600" dirty="0">
                <a:latin typeface="HGP創英角ﾎﾟｯﾌﾟ体" pitchFamily="50" charset="-128"/>
              </a:rPr>
              <a:t>工場　生産</a:t>
            </a:r>
            <a:r>
              <a:rPr lang="ja-JP" altLang="en-US" sz="1600" dirty="0">
                <a:latin typeface="HGS創英角ﾎﾟｯﾌﾟ体" pitchFamily="50" charset="-128"/>
                <a:ea typeface="HGS創英角ﾎﾟｯﾌﾟ体" pitchFamily="50" charset="-128"/>
              </a:rPr>
              <a:t>〇</a:t>
            </a:r>
            <a:r>
              <a:rPr lang="ja-JP" altLang="en-US" sz="1600" dirty="0">
                <a:latin typeface="HGP創英角ﾎﾟｯﾌﾟ体" pitchFamily="50" charset="-128"/>
              </a:rPr>
              <a:t>課</a:t>
            </a:r>
          </a:p>
        </p:txBody>
      </p:sp>
      <p:sp>
        <p:nvSpPr>
          <p:cNvPr id="2068" name="Line 913"/>
          <p:cNvSpPr>
            <a:spLocks noChangeShapeType="1"/>
          </p:cNvSpPr>
          <p:nvPr/>
        </p:nvSpPr>
        <p:spPr bwMode="auto">
          <a:xfrm>
            <a:off x="2312988" y="795611"/>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9" name="Rectangle 916"/>
          <p:cNvSpPr>
            <a:spLocks noChangeArrowheads="1"/>
          </p:cNvSpPr>
          <p:nvPr/>
        </p:nvSpPr>
        <p:spPr bwMode="auto">
          <a:xfrm>
            <a:off x="3730625" y="1228998"/>
            <a:ext cx="2112706" cy="2397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ja-JP" altLang="en-US" sz="1400" dirty="0">
                <a:latin typeface="HGP創英角ﾎﾟｯﾌﾟ体" pitchFamily="50" charset="-128"/>
              </a:rPr>
              <a:t>１班 </a:t>
            </a:r>
            <a:r>
              <a:rPr lang="ja-JP" altLang="en-US" sz="1300" dirty="0">
                <a:latin typeface="HGP創英角ﾎﾟｯﾌﾟ体" pitchFamily="50" charset="-128"/>
              </a:rPr>
              <a:t>ＧＳ３４ＴＲ２次ライン</a:t>
            </a:r>
          </a:p>
        </p:txBody>
      </p:sp>
      <p:sp>
        <p:nvSpPr>
          <p:cNvPr id="2070" name="Rectangle 917"/>
          <p:cNvSpPr>
            <a:spLocks noChangeArrowheads="1"/>
          </p:cNvSpPr>
          <p:nvPr/>
        </p:nvSpPr>
        <p:spPr bwMode="auto">
          <a:xfrm>
            <a:off x="2420938" y="1424261"/>
            <a:ext cx="917575" cy="285750"/>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dirty="0">
                <a:latin typeface="HGS創英角ﾎﾟｯﾌﾟ体" pitchFamily="50" charset="-128"/>
                <a:ea typeface="HGS創英角ﾎﾟｯﾌﾟ体" pitchFamily="50" charset="-128"/>
              </a:rPr>
              <a:t>３</a:t>
            </a:r>
            <a:r>
              <a:rPr lang="ja-JP" altLang="en-US" sz="1600" dirty="0">
                <a:latin typeface="HGP創英角ﾎﾟｯﾌﾟ体" pitchFamily="50" charset="-128"/>
              </a:rPr>
              <a:t>係</a:t>
            </a:r>
          </a:p>
        </p:txBody>
      </p:sp>
      <p:sp>
        <p:nvSpPr>
          <p:cNvPr id="2071" name="Rectangle 922"/>
          <p:cNvSpPr>
            <a:spLocks noChangeArrowheads="1"/>
          </p:cNvSpPr>
          <p:nvPr/>
        </p:nvSpPr>
        <p:spPr bwMode="auto">
          <a:xfrm>
            <a:off x="2425700" y="736873"/>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１</a:t>
            </a:r>
            <a:r>
              <a:rPr lang="ja-JP" altLang="en-US" sz="1400" dirty="0">
                <a:latin typeface="HGP創英角ﾎﾟｯﾌﾟ体" pitchFamily="50" charset="-128"/>
              </a:rPr>
              <a:t>係</a:t>
            </a:r>
          </a:p>
        </p:txBody>
      </p:sp>
      <p:sp>
        <p:nvSpPr>
          <p:cNvPr id="2072" name="Line 924"/>
          <p:cNvSpPr>
            <a:spLocks noChangeShapeType="1"/>
          </p:cNvSpPr>
          <p:nvPr/>
        </p:nvSpPr>
        <p:spPr bwMode="auto">
          <a:xfrm flipH="1">
            <a:off x="2317750" y="1113111"/>
            <a:ext cx="4763" cy="523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grpSp>
        <p:nvGrpSpPr>
          <p:cNvPr id="2076" name="Group 1347"/>
          <p:cNvGrpSpPr>
            <a:grpSpLocks/>
          </p:cNvGrpSpPr>
          <p:nvPr/>
        </p:nvGrpSpPr>
        <p:grpSpPr bwMode="auto">
          <a:xfrm>
            <a:off x="3059832" y="5649226"/>
            <a:ext cx="1594521" cy="346614"/>
            <a:chOff x="6192" y="3552"/>
            <a:chExt cx="864" cy="238"/>
          </a:xfrm>
        </p:grpSpPr>
        <p:sp>
          <p:nvSpPr>
            <p:cNvPr id="2616" name="Rectangle 1348"/>
            <p:cNvSpPr>
              <a:spLocks noChangeArrowheads="1"/>
            </p:cNvSpPr>
            <p:nvPr/>
          </p:nvSpPr>
          <p:spPr bwMode="auto">
            <a:xfrm>
              <a:off x="6233" y="3552"/>
              <a:ext cx="795" cy="230"/>
            </a:xfrm>
            <a:prstGeom prst="rect">
              <a:avLst/>
            </a:prstGeom>
            <a:solidFill>
              <a:srgbClr val="FF99CC"/>
            </a:solidFill>
            <a:ln w="12700" algn="ctr">
              <a:solidFill>
                <a:srgbClr val="808080"/>
              </a:solidFill>
              <a:miter lim="800000"/>
              <a:headEnd/>
              <a:tailEnd/>
            </a:ln>
            <a:effectLst>
              <a:outerShdw dist="107763" dir="2700000" algn="ctr" rotWithShape="0">
                <a:srgbClr val="C0C0C0">
                  <a:alpha val="50000"/>
                </a:srgbClr>
              </a:outerShdw>
            </a:effectLst>
          </p:spPr>
          <p:txBody>
            <a:bodyPr wrap="none" lIns="18000" tIns="46800" rIns="18000" bIns="46800" anchor="ctr"/>
            <a:lstStyle/>
            <a:p>
              <a:endParaRPr lang="ja-JP" altLang="en-US" sz="1400" dirty="0">
                <a:ea typeface="ＭＳ Ｐゴシック" charset="-128"/>
              </a:endParaRPr>
            </a:p>
          </p:txBody>
        </p:sp>
        <p:sp>
          <p:nvSpPr>
            <p:cNvPr id="2617" name="Text Box 1349"/>
            <p:cNvSpPr txBox="1">
              <a:spLocks noChangeArrowheads="1"/>
            </p:cNvSpPr>
            <p:nvPr/>
          </p:nvSpPr>
          <p:spPr bwMode="auto">
            <a:xfrm>
              <a:off x="6192" y="3558"/>
              <a:ext cx="864" cy="23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latin typeface="HGP創英角ﾎﾟｯﾌﾟ体" pitchFamily="50" charset="-128"/>
                  <a:ea typeface="HGP創英角ﾎﾟｯﾌﾟ体" pitchFamily="50" charset="-128"/>
                </a:rPr>
                <a:t>生産物流ゾーン</a:t>
              </a:r>
            </a:p>
          </p:txBody>
        </p:sp>
      </p:grpSp>
      <p:sp>
        <p:nvSpPr>
          <p:cNvPr id="2081" name="Rectangle 914"/>
          <p:cNvSpPr>
            <a:spLocks noChangeArrowheads="1"/>
          </p:cNvSpPr>
          <p:nvPr/>
        </p:nvSpPr>
        <p:spPr bwMode="auto">
          <a:xfrm>
            <a:off x="3730624" y="1556023"/>
            <a:ext cx="2508251" cy="303213"/>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HGS創英角ﾎﾟｯﾌﾟ体" pitchFamily="50" charset="-128"/>
                <a:ea typeface="HGS創英角ﾎﾟｯﾌﾟ体" pitchFamily="50" charset="-128"/>
              </a:rPr>
              <a:t>２</a:t>
            </a:r>
            <a:r>
              <a:rPr lang="ja-JP" altLang="en-US" sz="1400" dirty="0">
                <a:latin typeface="HGP創英角ﾎﾟｯﾌﾟ体" pitchFamily="50" charset="-128"/>
              </a:rPr>
              <a:t>班 </a:t>
            </a:r>
            <a:r>
              <a:rPr lang="en-US" altLang="ja-JP" sz="1400" dirty="0">
                <a:latin typeface="HGP創英角ﾎﾟｯﾌﾟ体" pitchFamily="50" charset="-128"/>
              </a:rPr>
              <a:t>ABCD</a:t>
            </a:r>
            <a:r>
              <a:rPr lang="ja-JP" altLang="en-US" sz="1400" dirty="0">
                <a:latin typeface="HGP創英角ﾎﾟｯﾌﾟ体" pitchFamily="50" charset="-128"/>
              </a:rPr>
              <a:t>生産物流</a:t>
            </a:r>
          </a:p>
        </p:txBody>
      </p:sp>
      <p:sp>
        <p:nvSpPr>
          <p:cNvPr id="2082" name="Text Box 308"/>
          <p:cNvSpPr txBox="1">
            <a:spLocks noChangeArrowheads="1"/>
          </p:cNvSpPr>
          <p:nvPr/>
        </p:nvSpPr>
        <p:spPr bwMode="auto">
          <a:xfrm>
            <a:off x="6948488" y="1957388"/>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a:r>
              <a:rPr lang="ja-JP" altLang="en-US" sz="1600" dirty="0">
                <a:ea typeface="HGP創英角ﾎﾟｯﾌﾟ体" pitchFamily="50" charset="-128"/>
              </a:rPr>
              <a:t>月産　６万台</a:t>
            </a:r>
            <a:r>
              <a:rPr lang="ja-JP" altLang="en-US" sz="1600" b="1" i="1" dirty="0">
                <a:ea typeface="HGP創英角ﾎﾟｯﾌﾟ体" pitchFamily="50" charset="-128"/>
              </a:rPr>
              <a:t>　</a:t>
            </a:r>
          </a:p>
        </p:txBody>
      </p:sp>
      <p:sp>
        <p:nvSpPr>
          <p:cNvPr id="2084" name="Text Box 310"/>
          <p:cNvSpPr txBox="1">
            <a:spLocks noChangeArrowheads="1"/>
          </p:cNvSpPr>
          <p:nvPr/>
        </p:nvSpPr>
        <p:spPr bwMode="auto">
          <a:xfrm>
            <a:off x="6664325" y="565150"/>
            <a:ext cx="1833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eaLnBrk="0" hangingPunct="0">
              <a:spcBef>
                <a:spcPct val="0"/>
              </a:spcBef>
            </a:pPr>
            <a:r>
              <a:rPr kumimoji="0" lang="ja-JP" altLang="en-US" sz="1400" dirty="0">
                <a:ea typeface="HGP創英角ﾎﾟｯﾌﾟ体" pitchFamily="50" charset="-128"/>
              </a:rPr>
              <a:t>Ｐ／Ｗモータ</a:t>
            </a:r>
          </a:p>
        </p:txBody>
      </p:sp>
      <p:pic>
        <p:nvPicPr>
          <p:cNvPr id="2085" name="Picture 311" descr="GS34_4"/>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6092825" y="765175"/>
            <a:ext cx="14493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6" name="AutoShape 312"/>
          <p:cNvSpPr>
            <a:spLocks noChangeArrowheads="1"/>
          </p:cNvSpPr>
          <p:nvPr/>
        </p:nvSpPr>
        <p:spPr bwMode="auto">
          <a:xfrm>
            <a:off x="7139094" y="898087"/>
            <a:ext cx="1382713" cy="381000"/>
          </a:xfrm>
          <a:prstGeom prst="wedgeRectCallout">
            <a:avLst>
              <a:gd name="adj1" fmla="val -68256"/>
              <a:gd name="adj2" fmla="val 65301"/>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lIns="0" tIns="0" rIns="0" bIns="0" anchor="ctr"/>
          <a:lstStyle/>
          <a:p>
            <a:pPr algn="ctr" eaLnBrk="0" hangingPunct="0">
              <a:spcBef>
                <a:spcPct val="0"/>
              </a:spcBef>
            </a:pPr>
            <a:r>
              <a:rPr kumimoji="0" lang="ja-JP" altLang="en-US" sz="1400" dirty="0">
                <a:latin typeface="HGP創英角ﾎﾟｯﾌﾟ体" pitchFamily="50" charset="-128"/>
              </a:rPr>
              <a:t>クラッチ機構搭載</a:t>
            </a:r>
          </a:p>
        </p:txBody>
      </p:sp>
      <p:sp>
        <p:nvSpPr>
          <p:cNvPr id="2087" name="AutoShape 313"/>
          <p:cNvSpPr>
            <a:spLocks noChangeArrowheads="1"/>
          </p:cNvSpPr>
          <p:nvPr/>
        </p:nvSpPr>
        <p:spPr bwMode="auto">
          <a:xfrm>
            <a:off x="7531100" y="1397000"/>
            <a:ext cx="1057275" cy="538163"/>
          </a:xfrm>
          <a:prstGeom prst="wedgeRectCallout">
            <a:avLst>
              <a:gd name="adj1" fmla="val -102506"/>
              <a:gd name="adj2" fmla="val -3685"/>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lIns="0" tIns="0" rIns="0" bIns="0" anchor="ctr"/>
          <a:lstStyle/>
          <a:p>
            <a:pPr algn="ctr" eaLnBrk="0" hangingPunct="0">
              <a:spcBef>
                <a:spcPct val="0"/>
              </a:spcBef>
            </a:pPr>
            <a:r>
              <a:rPr kumimoji="0" lang="ja-JP" altLang="en-US" sz="1400" dirty="0">
                <a:latin typeface="HGP創英角ﾎﾟｯﾌﾟ体" pitchFamily="50" charset="-128"/>
              </a:rPr>
              <a:t>ダイレクト</a:t>
            </a:r>
          </a:p>
          <a:p>
            <a:pPr algn="ctr" eaLnBrk="0" hangingPunct="0">
              <a:spcBef>
                <a:spcPct val="0"/>
              </a:spcBef>
            </a:pPr>
            <a:r>
              <a:rPr kumimoji="0" lang="ja-JP" altLang="en-US" sz="1400" dirty="0">
                <a:latin typeface="HGP創英角ﾎﾟｯﾌﾟ体" pitchFamily="50" charset="-128"/>
              </a:rPr>
              <a:t>コネクタ化</a:t>
            </a:r>
          </a:p>
        </p:txBody>
      </p:sp>
      <p:grpSp>
        <p:nvGrpSpPr>
          <p:cNvPr id="2089" name="Group 1344"/>
          <p:cNvGrpSpPr>
            <a:grpSpLocks/>
          </p:cNvGrpSpPr>
          <p:nvPr/>
        </p:nvGrpSpPr>
        <p:grpSpPr bwMode="auto">
          <a:xfrm>
            <a:off x="3436873" y="2217048"/>
            <a:ext cx="1512888" cy="365125"/>
            <a:chOff x="6192" y="3552"/>
            <a:chExt cx="864" cy="230"/>
          </a:xfrm>
        </p:grpSpPr>
        <p:sp>
          <p:nvSpPr>
            <p:cNvPr id="2612" name="Rectangle 1345"/>
            <p:cNvSpPr>
              <a:spLocks noChangeArrowheads="1"/>
            </p:cNvSpPr>
            <p:nvPr/>
          </p:nvSpPr>
          <p:spPr bwMode="auto">
            <a:xfrm>
              <a:off x="6233" y="3552"/>
              <a:ext cx="795" cy="230"/>
            </a:xfrm>
            <a:prstGeom prst="rect">
              <a:avLst/>
            </a:prstGeom>
            <a:solidFill>
              <a:srgbClr val="99CCFF"/>
            </a:solidFill>
            <a:ln w="12700" algn="ctr">
              <a:solidFill>
                <a:schemeClr val="tx1"/>
              </a:solidFill>
              <a:miter lim="800000"/>
              <a:headEnd/>
              <a:tailEnd/>
            </a:ln>
            <a:effectLst>
              <a:outerShdw dist="107763" dir="2700000" algn="ctr" rotWithShape="0">
                <a:srgbClr val="C0C0C0">
                  <a:alpha val="50000"/>
                </a:srgbClr>
              </a:outerShdw>
            </a:effectLst>
          </p:spPr>
          <p:txBody>
            <a:bodyPr wrap="none" lIns="18000" tIns="46800" rIns="18000" bIns="46800" anchor="ctr"/>
            <a:lstStyle/>
            <a:p>
              <a:endParaRPr lang="ja-JP" altLang="en-US" sz="1400" dirty="0">
                <a:ea typeface="ＭＳ Ｐゴシック" charset="-128"/>
              </a:endParaRPr>
            </a:p>
          </p:txBody>
        </p:sp>
        <p:sp>
          <p:nvSpPr>
            <p:cNvPr id="2613" name="Text Box 1346"/>
            <p:cNvSpPr txBox="1">
              <a:spLocks noChangeArrowheads="1"/>
            </p:cNvSpPr>
            <p:nvPr/>
          </p:nvSpPr>
          <p:spPr bwMode="auto">
            <a:xfrm>
              <a:off x="6192" y="3558"/>
              <a:ext cx="864" cy="21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solidFill>
                    <a:schemeClr val="bg1"/>
                  </a:solidFill>
                  <a:latin typeface="HGP創英角ﾎﾟｯﾌﾟ体" pitchFamily="50" charset="-128"/>
                  <a:ea typeface="HGP創英角ﾎﾟｯﾌﾟ体" pitchFamily="50" charset="-128"/>
                </a:rPr>
                <a:t>ＴＲゾーン</a:t>
              </a:r>
            </a:p>
          </p:txBody>
        </p:sp>
      </p:grpSp>
      <p:sp>
        <p:nvSpPr>
          <p:cNvPr id="2095" name="Rectangle 922"/>
          <p:cNvSpPr>
            <a:spLocks noChangeArrowheads="1"/>
          </p:cNvSpPr>
          <p:nvPr/>
        </p:nvSpPr>
        <p:spPr bwMode="auto">
          <a:xfrm>
            <a:off x="2420938" y="1075011"/>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２</a:t>
            </a:r>
            <a:r>
              <a:rPr lang="ja-JP" altLang="en-US" sz="1400" dirty="0">
                <a:latin typeface="HGP創英角ﾎﾟｯﾌﾟ体" pitchFamily="50" charset="-128"/>
              </a:rPr>
              <a:t>係</a:t>
            </a:r>
          </a:p>
        </p:txBody>
      </p:sp>
      <p:sp>
        <p:nvSpPr>
          <p:cNvPr id="2096" name="Rectangle 922"/>
          <p:cNvSpPr>
            <a:spLocks noChangeArrowheads="1"/>
          </p:cNvSpPr>
          <p:nvPr/>
        </p:nvSpPr>
        <p:spPr bwMode="auto">
          <a:xfrm>
            <a:off x="2417763" y="1775098"/>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４</a:t>
            </a:r>
            <a:r>
              <a:rPr lang="ja-JP" altLang="en-US" sz="1400" dirty="0">
                <a:latin typeface="HGP創英角ﾎﾟｯﾌﾟ体" pitchFamily="50" charset="-128"/>
              </a:rPr>
              <a:t>係</a:t>
            </a:r>
          </a:p>
        </p:txBody>
      </p:sp>
      <p:grpSp>
        <p:nvGrpSpPr>
          <p:cNvPr id="2097" name="Group 107"/>
          <p:cNvGrpSpPr>
            <a:grpSpLocks/>
          </p:cNvGrpSpPr>
          <p:nvPr/>
        </p:nvGrpSpPr>
        <p:grpSpPr bwMode="auto">
          <a:xfrm flipH="1">
            <a:off x="4590416" y="2732986"/>
            <a:ext cx="495300" cy="623888"/>
            <a:chOff x="2835" y="3348"/>
            <a:chExt cx="499" cy="672"/>
          </a:xfrm>
        </p:grpSpPr>
        <p:sp>
          <p:nvSpPr>
            <p:cNvPr id="2606" name="AutoShape 108"/>
            <p:cNvSpPr>
              <a:spLocks noChangeArrowheads="1"/>
            </p:cNvSpPr>
            <p:nvPr/>
          </p:nvSpPr>
          <p:spPr bwMode="auto">
            <a:xfrm flipH="1">
              <a:off x="3026" y="3348"/>
              <a:ext cx="181" cy="444"/>
            </a:xfrm>
            <a:prstGeom prst="cube">
              <a:avLst>
                <a:gd name="adj" fmla="val 2788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7" name="AutoShape 109"/>
            <p:cNvSpPr>
              <a:spLocks noChangeArrowheads="1"/>
            </p:cNvSpPr>
            <p:nvPr/>
          </p:nvSpPr>
          <p:spPr bwMode="auto">
            <a:xfrm flipH="1">
              <a:off x="2835" y="3630"/>
              <a:ext cx="249" cy="23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8" name="AutoShape 110"/>
            <p:cNvSpPr>
              <a:spLocks noChangeArrowheads="1"/>
            </p:cNvSpPr>
            <p:nvPr/>
          </p:nvSpPr>
          <p:spPr bwMode="auto">
            <a:xfrm flipH="1">
              <a:off x="2917" y="3738"/>
              <a:ext cx="249" cy="192"/>
            </a:xfrm>
            <a:prstGeom prst="cube">
              <a:avLst>
                <a:gd name="adj" fmla="val 248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9" name="AutoShape 111"/>
            <p:cNvSpPr>
              <a:spLocks noChangeArrowheads="1"/>
            </p:cNvSpPr>
            <p:nvPr/>
          </p:nvSpPr>
          <p:spPr bwMode="auto">
            <a:xfrm flipH="1">
              <a:off x="3143" y="3476"/>
              <a:ext cx="127" cy="45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10" name="AutoShape 112"/>
            <p:cNvSpPr>
              <a:spLocks noChangeArrowheads="1"/>
            </p:cNvSpPr>
            <p:nvPr/>
          </p:nvSpPr>
          <p:spPr bwMode="auto">
            <a:xfrm flipH="1">
              <a:off x="3207" y="3612"/>
              <a:ext cx="127" cy="40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11" name="AutoShape 113"/>
            <p:cNvSpPr>
              <a:spLocks noChangeArrowheads="1"/>
            </p:cNvSpPr>
            <p:nvPr/>
          </p:nvSpPr>
          <p:spPr bwMode="auto">
            <a:xfrm flipH="1">
              <a:off x="2994" y="3783"/>
              <a:ext cx="249" cy="237"/>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098" name="グループ化 3"/>
          <p:cNvGrpSpPr>
            <a:grpSpLocks/>
          </p:cNvGrpSpPr>
          <p:nvPr/>
        </p:nvGrpSpPr>
        <p:grpSpPr bwMode="auto">
          <a:xfrm>
            <a:off x="4015741" y="3290199"/>
            <a:ext cx="728662" cy="676275"/>
            <a:chOff x="3407788" y="3267117"/>
            <a:chExt cx="728866" cy="675263"/>
          </a:xfrm>
        </p:grpSpPr>
        <p:sp>
          <p:nvSpPr>
            <p:cNvPr id="2602" name="AutoShape 103"/>
            <p:cNvSpPr>
              <a:spLocks noChangeArrowheads="1"/>
            </p:cNvSpPr>
            <p:nvPr/>
          </p:nvSpPr>
          <p:spPr bwMode="auto">
            <a:xfrm>
              <a:off x="3552907" y="3267117"/>
              <a:ext cx="369898"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3" name="AutoShape 104"/>
            <p:cNvSpPr>
              <a:spLocks noChangeArrowheads="1"/>
            </p:cNvSpPr>
            <p:nvPr/>
          </p:nvSpPr>
          <p:spPr bwMode="auto">
            <a:xfrm>
              <a:off x="3886305" y="3390396"/>
              <a:ext cx="250349" cy="222676"/>
            </a:xfrm>
            <a:prstGeom prst="cube">
              <a:avLst>
                <a:gd name="adj" fmla="val 176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4" name="AutoShape 106"/>
            <p:cNvSpPr>
              <a:spLocks noChangeArrowheads="1"/>
            </p:cNvSpPr>
            <p:nvPr/>
          </p:nvSpPr>
          <p:spPr bwMode="auto">
            <a:xfrm>
              <a:off x="3748935" y="3545720"/>
              <a:ext cx="248942" cy="222676"/>
            </a:xfrm>
            <a:prstGeom prst="cube">
              <a:avLst>
                <a:gd name="adj" fmla="val 1728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5" name="AutoShape 102"/>
            <p:cNvSpPr>
              <a:spLocks noChangeArrowheads="1"/>
            </p:cNvSpPr>
            <p:nvPr/>
          </p:nvSpPr>
          <p:spPr bwMode="auto">
            <a:xfrm rot="-68248">
              <a:off x="3407788" y="3784352"/>
              <a:ext cx="246130" cy="158028"/>
            </a:xfrm>
            <a:prstGeom prst="cube">
              <a:avLst>
                <a:gd name="adj" fmla="val 5013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099" name="グループ化 4"/>
          <p:cNvGrpSpPr>
            <a:grpSpLocks/>
          </p:cNvGrpSpPr>
          <p:nvPr/>
        </p:nvGrpSpPr>
        <p:grpSpPr bwMode="auto">
          <a:xfrm>
            <a:off x="3739516" y="3796611"/>
            <a:ext cx="552450" cy="587375"/>
            <a:chOff x="3131840" y="3772888"/>
            <a:chExt cx="552646" cy="587818"/>
          </a:xfrm>
        </p:grpSpPr>
        <p:sp>
          <p:nvSpPr>
            <p:cNvPr id="2598" name="AutoShape 98"/>
            <p:cNvSpPr>
              <a:spLocks noChangeArrowheads="1"/>
            </p:cNvSpPr>
            <p:nvPr/>
          </p:nvSpPr>
          <p:spPr bwMode="auto">
            <a:xfrm>
              <a:off x="3131840" y="3772888"/>
              <a:ext cx="372710"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9" name="AutoShape 101"/>
            <p:cNvSpPr>
              <a:spLocks noChangeArrowheads="1"/>
            </p:cNvSpPr>
            <p:nvPr/>
          </p:nvSpPr>
          <p:spPr bwMode="auto">
            <a:xfrm>
              <a:off x="3458047" y="3862889"/>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0" name="AutoShape 100"/>
            <p:cNvSpPr>
              <a:spLocks noChangeArrowheads="1"/>
            </p:cNvSpPr>
            <p:nvPr/>
          </p:nvSpPr>
          <p:spPr bwMode="auto">
            <a:xfrm>
              <a:off x="3371379" y="3947486"/>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601" name="AutoShape 99"/>
            <p:cNvSpPr>
              <a:spLocks noChangeArrowheads="1"/>
            </p:cNvSpPr>
            <p:nvPr/>
          </p:nvSpPr>
          <p:spPr bwMode="auto">
            <a:xfrm>
              <a:off x="3260039" y="4062779"/>
              <a:ext cx="248942" cy="22267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0" name="グループ化 349"/>
          <p:cNvGrpSpPr>
            <a:grpSpLocks/>
          </p:cNvGrpSpPr>
          <p:nvPr/>
        </p:nvGrpSpPr>
        <p:grpSpPr bwMode="auto">
          <a:xfrm flipH="1">
            <a:off x="5068799" y="2948886"/>
            <a:ext cx="822325" cy="904875"/>
            <a:chOff x="2110271" y="3038105"/>
            <a:chExt cx="822775" cy="905072"/>
          </a:xfrm>
        </p:grpSpPr>
        <p:sp>
          <p:nvSpPr>
            <p:cNvPr id="2581" name="AutoShape 65"/>
            <p:cNvSpPr>
              <a:spLocks noChangeArrowheads="1"/>
            </p:cNvSpPr>
            <p:nvPr/>
          </p:nvSpPr>
          <p:spPr bwMode="auto">
            <a:xfrm flipH="1">
              <a:off x="2158090" y="3038105"/>
              <a:ext cx="277072" cy="185564"/>
            </a:xfrm>
            <a:prstGeom prst="cube">
              <a:avLst>
                <a:gd name="adj" fmla="val 1576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2" name="AutoShape 66"/>
            <p:cNvSpPr>
              <a:spLocks noChangeArrowheads="1"/>
            </p:cNvSpPr>
            <p:nvPr/>
          </p:nvSpPr>
          <p:spPr bwMode="auto">
            <a:xfrm flipH="1">
              <a:off x="2110271" y="3038105"/>
              <a:ext cx="172994" cy="373522"/>
            </a:xfrm>
            <a:prstGeom prst="cube">
              <a:avLst>
                <a:gd name="adj" fmla="val 65296"/>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3" name="AutoShape 67"/>
            <p:cNvSpPr>
              <a:spLocks noChangeArrowheads="1"/>
            </p:cNvSpPr>
            <p:nvPr/>
          </p:nvSpPr>
          <p:spPr bwMode="auto">
            <a:xfrm flipH="1">
              <a:off x="2238258" y="3251204"/>
              <a:ext cx="119549" cy="202324"/>
            </a:xfrm>
            <a:prstGeom prst="cube">
              <a:avLst>
                <a:gd name="adj" fmla="val 2417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4" name="AutoShape 68"/>
            <p:cNvSpPr>
              <a:spLocks noChangeArrowheads="1"/>
            </p:cNvSpPr>
            <p:nvPr/>
          </p:nvSpPr>
          <p:spPr bwMode="auto">
            <a:xfrm flipH="1">
              <a:off x="2273419" y="3282331"/>
              <a:ext cx="99858" cy="191550"/>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2585" name="Group 69"/>
            <p:cNvGrpSpPr>
              <a:grpSpLocks/>
            </p:cNvGrpSpPr>
            <p:nvPr/>
          </p:nvGrpSpPr>
          <p:grpSpPr bwMode="auto">
            <a:xfrm>
              <a:off x="2288890" y="3297894"/>
              <a:ext cx="174400" cy="213099"/>
              <a:chOff x="2427" y="2796"/>
              <a:chExt cx="317" cy="362"/>
            </a:xfrm>
          </p:grpSpPr>
          <p:sp>
            <p:nvSpPr>
              <p:cNvPr id="2596" name="AutoShape 70"/>
              <p:cNvSpPr>
                <a:spLocks noChangeArrowheads="1"/>
              </p:cNvSpPr>
              <p:nvPr/>
            </p:nvSpPr>
            <p:spPr bwMode="auto">
              <a:xfrm flipH="1">
                <a:off x="2427" y="2796"/>
                <a:ext cx="182" cy="317"/>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7" name="AutoShape 71"/>
              <p:cNvSpPr>
                <a:spLocks noChangeArrowheads="1"/>
              </p:cNvSpPr>
              <p:nvPr/>
            </p:nvSpPr>
            <p:spPr bwMode="auto">
              <a:xfrm rot="-5400000">
                <a:off x="2540" y="2954"/>
                <a:ext cx="136" cy="272"/>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586" name="Group 72"/>
            <p:cNvGrpSpPr>
              <a:grpSpLocks/>
            </p:cNvGrpSpPr>
            <p:nvPr/>
          </p:nvGrpSpPr>
          <p:grpSpPr bwMode="auto">
            <a:xfrm>
              <a:off x="2360620" y="3384091"/>
              <a:ext cx="172994" cy="213099"/>
              <a:chOff x="2427" y="2796"/>
              <a:chExt cx="317" cy="362"/>
            </a:xfrm>
          </p:grpSpPr>
          <p:sp>
            <p:nvSpPr>
              <p:cNvPr id="2594" name="AutoShape 73"/>
              <p:cNvSpPr>
                <a:spLocks noChangeArrowheads="1"/>
              </p:cNvSpPr>
              <p:nvPr/>
            </p:nvSpPr>
            <p:spPr bwMode="auto">
              <a:xfrm flipH="1">
                <a:off x="2427" y="2796"/>
                <a:ext cx="182" cy="317"/>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5" name="AutoShape 74"/>
              <p:cNvSpPr>
                <a:spLocks noChangeArrowheads="1"/>
              </p:cNvSpPr>
              <p:nvPr/>
            </p:nvSpPr>
            <p:spPr bwMode="auto">
              <a:xfrm rot="-5400000">
                <a:off x="2540" y="2954"/>
                <a:ext cx="136" cy="272"/>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2587" name="AutoShape 75"/>
            <p:cNvSpPr>
              <a:spLocks noChangeArrowheads="1"/>
            </p:cNvSpPr>
            <p:nvPr/>
          </p:nvSpPr>
          <p:spPr bwMode="auto">
            <a:xfrm flipH="1">
              <a:off x="2429536" y="3464303"/>
              <a:ext cx="98452" cy="186761"/>
            </a:xfrm>
            <a:prstGeom prst="cube">
              <a:avLst>
                <a:gd name="adj" fmla="val 1931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8" name="AutoShape 76"/>
            <p:cNvSpPr>
              <a:spLocks noChangeArrowheads="1"/>
            </p:cNvSpPr>
            <p:nvPr/>
          </p:nvSpPr>
          <p:spPr bwMode="auto">
            <a:xfrm rot="-5400000">
              <a:off x="2503742" y="3549393"/>
              <a:ext cx="76620" cy="175807"/>
            </a:xfrm>
            <a:prstGeom prst="cube">
              <a:avLst>
                <a:gd name="adj" fmla="val 8087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9" name="AutoShape 105"/>
            <p:cNvSpPr>
              <a:spLocks noChangeArrowheads="1"/>
            </p:cNvSpPr>
            <p:nvPr/>
          </p:nvSpPr>
          <p:spPr bwMode="auto">
            <a:xfrm flipH="1">
              <a:off x="2490013" y="3568458"/>
              <a:ext cx="220813" cy="209507"/>
            </a:xfrm>
            <a:prstGeom prst="cube">
              <a:avLst>
                <a:gd name="adj" fmla="val 1450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0" name="AutoShape 114"/>
            <p:cNvSpPr>
              <a:spLocks noChangeArrowheads="1"/>
            </p:cNvSpPr>
            <p:nvPr/>
          </p:nvSpPr>
          <p:spPr bwMode="auto">
            <a:xfrm flipH="1">
              <a:off x="2498452" y="3597190"/>
              <a:ext cx="250349" cy="329226"/>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1" name="AutoShape 115"/>
            <p:cNvSpPr>
              <a:spLocks noChangeArrowheads="1"/>
            </p:cNvSpPr>
            <p:nvPr/>
          </p:nvSpPr>
          <p:spPr bwMode="auto">
            <a:xfrm flipH="1">
              <a:off x="2858504" y="3782754"/>
              <a:ext cx="74542" cy="160423"/>
            </a:xfrm>
            <a:prstGeom prst="cube">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2" name="AutoShape 116"/>
            <p:cNvSpPr>
              <a:spLocks noChangeArrowheads="1"/>
            </p:cNvSpPr>
            <p:nvPr/>
          </p:nvSpPr>
          <p:spPr bwMode="auto">
            <a:xfrm flipH="1">
              <a:off x="2733330" y="3757613"/>
              <a:ext cx="125174" cy="184367"/>
            </a:xfrm>
            <a:prstGeom prst="cube">
              <a:avLst>
                <a:gd name="adj" fmla="val 1956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93" name="AutoShape 117"/>
            <p:cNvSpPr>
              <a:spLocks noChangeArrowheads="1"/>
            </p:cNvSpPr>
            <p:nvPr/>
          </p:nvSpPr>
          <p:spPr bwMode="auto">
            <a:xfrm flipH="1">
              <a:off x="2682698" y="3782754"/>
              <a:ext cx="77355" cy="160423"/>
            </a:xfrm>
            <a:prstGeom prst="cube">
              <a:avLst>
                <a:gd name="adj"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1" name="グループ化 367"/>
          <p:cNvGrpSpPr>
            <a:grpSpLocks/>
          </p:cNvGrpSpPr>
          <p:nvPr/>
        </p:nvGrpSpPr>
        <p:grpSpPr bwMode="auto">
          <a:xfrm flipH="1">
            <a:off x="6036157" y="2732986"/>
            <a:ext cx="679450" cy="904875"/>
            <a:chOff x="1580037" y="3038105"/>
            <a:chExt cx="679318" cy="905072"/>
          </a:xfrm>
        </p:grpSpPr>
        <p:sp>
          <p:nvSpPr>
            <p:cNvPr id="2568" name="AutoShape 77"/>
            <p:cNvSpPr>
              <a:spLocks noChangeArrowheads="1"/>
            </p:cNvSpPr>
            <p:nvPr/>
          </p:nvSpPr>
          <p:spPr bwMode="auto">
            <a:xfrm flipH="1">
              <a:off x="1772721" y="3154232"/>
              <a:ext cx="125174" cy="17598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9" name="AutoShape 78"/>
            <p:cNvSpPr>
              <a:spLocks noChangeArrowheads="1"/>
            </p:cNvSpPr>
            <p:nvPr/>
          </p:nvSpPr>
          <p:spPr bwMode="auto">
            <a:xfrm flipH="1">
              <a:off x="1580037" y="3199725"/>
              <a:ext cx="220813" cy="13049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0" name="AutoShape 79"/>
            <p:cNvSpPr>
              <a:spLocks noChangeArrowheads="1"/>
            </p:cNvSpPr>
            <p:nvPr/>
          </p:nvSpPr>
          <p:spPr bwMode="auto">
            <a:xfrm flipH="1">
              <a:off x="1802257" y="3038105"/>
              <a:ext cx="156116" cy="39507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1" name="AutoShape 80"/>
            <p:cNvSpPr>
              <a:spLocks noChangeArrowheads="1"/>
            </p:cNvSpPr>
            <p:nvPr/>
          </p:nvSpPr>
          <p:spPr bwMode="auto">
            <a:xfrm flipH="1">
              <a:off x="1871173" y="3242824"/>
              <a:ext cx="157523" cy="262184"/>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2" name="AutoShape 81"/>
            <p:cNvSpPr>
              <a:spLocks noChangeArrowheads="1"/>
            </p:cNvSpPr>
            <p:nvPr/>
          </p:nvSpPr>
          <p:spPr bwMode="auto">
            <a:xfrm flipH="1">
              <a:off x="1927431" y="3329021"/>
              <a:ext cx="220813" cy="354367"/>
            </a:xfrm>
            <a:prstGeom prst="cube">
              <a:avLst>
                <a:gd name="adj" fmla="val 5025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3" name="AutoShape 82"/>
            <p:cNvSpPr>
              <a:spLocks noChangeArrowheads="1"/>
            </p:cNvSpPr>
            <p:nvPr/>
          </p:nvSpPr>
          <p:spPr bwMode="auto">
            <a:xfrm flipH="1">
              <a:off x="1834605" y="3618740"/>
              <a:ext cx="257381" cy="149648"/>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nvGrpSpPr>
            <p:cNvPr id="2574" name="Group 83"/>
            <p:cNvGrpSpPr>
              <a:grpSpLocks/>
            </p:cNvGrpSpPr>
            <p:nvPr/>
          </p:nvGrpSpPr>
          <p:grpSpPr bwMode="auto">
            <a:xfrm>
              <a:off x="2054012" y="3327824"/>
              <a:ext cx="157523" cy="483663"/>
              <a:chOff x="929" y="2339"/>
              <a:chExt cx="227" cy="501"/>
            </a:xfrm>
          </p:grpSpPr>
          <p:sp>
            <p:nvSpPr>
              <p:cNvPr id="2579" name="AutoShape 84"/>
              <p:cNvSpPr>
                <a:spLocks noChangeArrowheads="1"/>
              </p:cNvSpPr>
              <p:nvPr/>
            </p:nvSpPr>
            <p:spPr bwMode="auto">
              <a:xfrm flipH="1">
                <a:off x="929" y="2568"/>
                <a:ext cx="227" cy="272"/>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80" name="AutoShape 85"/>
              <p:cNvSpPr>
                <a:spLocks noChangeArrowheads="1"/>
              </p:cNvSpPr>
              <p:nvPr/>
            </p:nvSpPr>
            <p:spPr bwMode="auto">
              <a:xfrm>
                <a:off x="1011" y="2339"/>
                <a:ext cx="72" cy="272"/>
              </a:xfrm>
              <a:prstGeom prst="can">
                <a:avLst>
                  <a:gd name="adj" fmla="val 40594"/>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2575" name="AutoShape 86"/>
            <p:cNvSpPr>
              <a:spLocks noChangeArrowheads="1"/>
            </p:cNvSpPr>
            <p:nvPr/>
          </p:nvSpPr>
          <p:spPr bwMode="auto">
            <a:xfrm flipH="1">
              <a:off x="2083548" y="3594796"/>
              <a:ext cx="158929" cy="26338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6" name="AutoShape 87"/>
            <p:cNvSpPr>
              <a:spLocks noChangeArrowheads="1"/>
            </p:cNvSpPr>
            <p:nvPr/>
          </p:nvSpPr>
          <p:spPr bwMode="auto">
            <a:xfrm flipH="1">
              <a:off x="2132774" y="3768388"/>
              <a:ext cx="126581" cy="174789"/>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7" name="AutoShape 88"/>
            <p:cNvSpPr>
              <a:spLocks noChangeArrowheads="1"/>
            </p:cNvSpPr>
            <p:nvPr/>
          </p:nvSpPr>
          <p:spPr bwMode="auto">
            <a:xfrm flipH="1">
              <a:off x="1962593" y="3811487"/>
              <a:ext cx="220813" cy="131690"/>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78" name="AutoShape 89"/>
            <p:cNvSpPr>
              <a:spLocks noChangeArrowheads="1"/>
            </p:cNvSpPr>
            <p:nvPr/>
          </p:nvSpPr>
          <p:spPr bwMode="auto">
            <a:xfrm>
              <a:off x="2121522" y="3374514"/>
              <a:ext cx="49226" cy="262184"/>
            </a:xfrm>
            <a:prstGeom prst="can">
              <a:avLst>
                <a:gd name="adj" fmla="val 67242"/>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2" name="グループ化 381"/>
          <p:cNvGrpSpPr>
            <a:grpSpLocks/>
          </p:cNvGrpSpPr>
          <p:nvPr/>
        </p:nvGrpSpPr>
        <p:grpSpPr bwMode="auto">
          <a:xfrm flipH="1">
            <a:off x="5386869" y="3596586"/>
            <a:ext cx="896938" cy="833438"/>
            <a:chOff x="827584" y="2204864"/>
            <a:chExt cx="895912" cy="833241"/>
          </a:xfrm>
        </p:grpSpPr>
        <p:sp>
          <p:nvSpPr>
            <p:cNvPr id="2561" name="AutoShape 61"/>
            <p:cNvSpPr>
              <a:spLocks noChangeArrowheads="1"/>
            </p:cNvSpPr>
            <p:nvPr/>
          </p:nvSpPr>
          <p:spPr bwMode="auto">
            <a:xfrm flipH="1">
              <a:off x="940100" y="2204864"/>
              <a:ext cx="507730" cy="559086"/>
            </a:xfrm>
            <a:prstGeom prst="cube">
              <a:avLst>
                <a:gd name="adj" fmla="val 65713"/>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2" name="AutoShape 62"/>
            <p:cNvSpPr>
              <a:spLocks noChangeArrowheads="1"/>
            </p:cNvSpPr>
            <p:nvPr/>
          </p:nvSpPr>
          <p:spPr bwMode="auto">
            <a:xfrm flipH="1">
              <a:off x="827584" y="2416766"/>
              <a:ext cx="267226" cy="19514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3" name="AutoShape 63"/>
            <p:cNvSpPr>
              <a:spLocks noChangeArrowheads="1"/>
            </p:cNvSpPr>
            <p:nvPr/>
          </p:nvSpPr>
          <p:spPr bwMode="auto">
            <a:xfrm flipH="1">
              <a:off x="919004" y="2489794"/>
              <a:ext cx="267226" cy="195141"/>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4" name="AutoShape 64"/>
            <p:cNvSpPr>
              <a:spLocks noChangeArrowheads="1"/>
            </p:cNvSpPr>
            <p:nvPr/>
          </p:nvSpPr>
          <p:spPr bwMode="auto">
            <a:xfrm flipH="1">
              <a:off x="1010423" y="2562822"/>
              <a:ext cx="267226" cy="19753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5" name="AutoShape 90"/>
            <p:cNvSpPr>
              <a:spLocks noChangeArrowheads="1"/>
            </p:cNvSpPr>
            <p:nvPr/>
          </p:nvSpPr>
          <p:spPr bwMode="auto">
            <a:xfrm flipH="1">
              <a:off x="1390166" y="2535287"/>
              <a:ext cx="333330" cy="502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6" name="AutoShape 91"/>
            <p:cNvSpPr>
              <a:spLocks noChangeArrowheads="1"/>
            </p:cNvSpPr>
            <p:nvPr/>
          </p:nvSpPr>
          <p:spPr bwMode="auto">
            <a:xfrm flipH="1">
              <a:off x="1277649" y="2797471"/>
              <a:ext cx="261601" cy="138873"/>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567" name="AutoShape 92"/>
            <p:cNvSpPr>
              <a:spLocks noChangeArrowheads="1"/>
            </p:cNvSpPr>
            <p:nvPr/>
          </p:nvSpPr>
          <p:spPr bwMode="auto">
            <a:xfrm flipH="1">
              <a:off x="1363443" y="2904020"/>
              <a:ext cx="268633" cy="128099"/>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aphicFrame>
        <p:nvGraphicFramePr>
          <p:cNvPr id="2103" name="オブジェクト 2"/>
          <p:cNvGraphicFramePr>
            <a:graphicFrameLocks noChangeAspect="1"/>
          </p:cNvGraphicFramePr>
          <p:nvPr>
            <p:extLst>
              <p:ext uri="{D42A27DB-BD31-4B8C-83A1-F6EECF244321}">
                <p14:modId xmlns:p14="http://schemas.microsoft.com/office/powerpoint/2010/main" val="3598005262"/>
              </p:ext>
            </p:extLst>
          </p:nvPr>
        </p:nvGraphicFramePr>
        <p:xfrm>
          <a:off x="5178907" y="4163324"/>
          <a:ext cx="358775" cy="325437"/>
        </p:xfrm>
        <a:graphic>
          <a:graphicData uri="http://schemas.openxmlformats.org/presentationml/2006/ole">
            <mc:AlternateContent xmlns:mc="http://schemas.openxmlformats.org/markup-compatibility/2006">
              <mc:Choice xmlns:v="urn:schemas-microsoft-com:vml" Requires="v">
                <p:oleObj name="Clip" r:id="rId4" imgW="3602875" imgH="3657600" progId="MS_ClipArt_Gallery.5">
                  <p:embed/>
                </p:oleObj>
              </mc:Choice>
              <mc:Fallback>
                <p:oleObj name="Clip" r:id="rId4" imgW="3602875" imgH="36576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907" y="4163324"/>
                        <a:ext cx="358775" cy="325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4" name="オブジェクト 392"/>
          <p:cNvGraphicFramePr>
            <a:graphicFrameLocks noChangeAspect="1"/>
          </p:cNvGraphicFramePr>
          <p:nvPr>
            <p:extLst>
              <p:ext uri="{D42A27DB-BD31-4B8C-83A1-F6EECF244321}">
                <p14:modId xmlns:p14="http://schemas.microsoft.com/office/powerpoint/2010/main" val="2240014968"/>
              </p:ext>
            </p:extLst>
          </p:nvPr>
        </p:nvGraphicFramePr>
        <p:xfrm>
          <a:off x="3437891" y="4155386"/>
          <a:ext cx="358775" cy="325438"/>
        </p:xfrm>
        <a:graphic>
          <a:graphicData uri="http://schemas.openxmlformats.org/presentationml/2006/ole">
            <mc:AlternateContent xmlns:mc="http://schemas.openxmlformats.org/markup-compatibility/2006">
              <mc:Choice xmlns:v="urn:schemas-microsoft-com:vml" Requires="v">
                <p:oleObj name="Clip" r:id="rId4" imgW="3602875" imgH="3657600" progId="MS_ClipArt_Gallery.5">
                  <p:embed/>
                </p:oleObj>
              </mc:Choice>
              <mc:Fallback>
                <p:oleObj name="Clip" r:id="rId4" imgW="3602875" imgH="36576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891" y="4155386"/>
                        <a:ext cx="358775"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08" name="グループ化 5"/>
          <p:cNvGrpSpPr>
            <a:grpSpLocks/>
          </p:cNvGrpSpPr>
          <p:nvPr/>
        </p:nvGrpSpPr>
        <p:grpSpPr bwMode="auto">
          <a:xfrm>
            <a:off x="2083753" y="3709299"/>
            <a:ext cx="560388" cy="587375"/>
            <a:chOff x="1950413" y="3705278"/>
            <a:chExt cx="561243" cy="587818"/>
          </a:xfrm>
        </p:grpSpPr>
        <p:sp>
          <p:nvSpPr>
            <p:cNvPr id="2430" name="AutoShape 101"/>
            <p:cNvSpPr>
              <a:spLocks noChangeArrowheads="1"/>
            </p:cNvSpPr>
            <p:nvPr/>
          </p:nvSpPr>
          <p:spPr bwMode="auto">
            <a:xfrm>
              <a:off x="2148421" y="3811679"/>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1" name="AutoShape 100"/>
            <p:cNvSpPr>
              <a:spLocks noChangeArrowheads="1"/>
            </p:cNvSpPr>
            <p:nvPr/>
          </p:nvSpPr>
          <p:spPr bwMode="auto">
            <a:xfrm>
              <a:off x="2061753" y="3896276"/>
              <a:ext cx="226439" cy="180775"/>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2" name="AutoShape 99"/>
            <p:cNvSpPr>
              <a:spLocks noChangeArrowheads="1"/>
            </p:cNvSpPr>
            <p:nvPr/>
          </p:nvSpPr>
          <p:spPr bwMode="auto">
            <a:xfrm>
              <a:off x="1950413" y="4011569"/>
              <a:ext cx="248942" cy="222676"/>
            </a:xfrm>
            <a:prstGeom prst="cube">
              <a:avLst>
                <a:gd name="adj" fmla="val 2500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33" name="AutoShape 98"/>
            <p:cNvSpPr>
              <a:spLocks noChangeArrowheads="1"/>
            </p:cNvSpPr>
            <p:nvPr/>
          </p:nvSpPr>
          <p:spPr bwMode="auto">
            <a:xfrm>
              <a:off x="2138946" y="3705278"/>
              <a:ext cx="372710" cy="58781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09" name="グループ化 7"/>
          <p:cNvGrpSpPr>
            <a:grpSpLocks/>
          </p:cNvGrpSpPr>
          <p:nvPr/>
        </p:nvGrpSpPr>
        <p:grpSpPr bwMode="auto">
          <a:xfrm>
            <a:off x="2502853" y="3841061"/>
            <a:ext cx="528638" cy="455613"/>
            <a:chOff x="2051720" y="3837298"/>
            <a:chExt cx="528129" cy="455798"/>
          </a:xfrm>
        </p:grpSpPr>
        <p:sp>
          <p:nvSpPr>
            <p:cNvPr id="2426" name="AutoShape 97"/>
            <p:cNvSpPr>
              <a:spLocks noChangeArrowheads="1"/>
            </p:cNvSpPr>
            <p:nvPr/>
          </p:nvSpPr>
          <p:spPr bwMode="auto">
            <a:xfrm>
              <a:off x="2051720" y="3837298"/>
              <a:ext cx="376469" cy="455798"/>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7" name="AutoShape 94"/>
            <p:cNvSpPr>
              <a:spLocks noChangeArrowheads="1"/>
            </p:cNvSpPr>
            <p:nvPr/>
          </p:nvSpPr>
          <p:spPr bwMode="auto">
            <a:xfrm>
              <a:off x="2404345" y="3864471"/>
              <a:ext cx="175504" cy="154987"/>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8" name="AutoShape 95"/>
            <p:cNvSpPr>
              <a:spLocks noChangeArrowheads="1"/>
            </p:cNvSpPr>
            <p:nvPr/>
          </p:nvSpPr>
          <p:spPr bwMode="auto">
            <a:xfrm>
              <a:off x="2282955" y="4003402"/>
              <a:ext cx="226427" cy="155750"/>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429" name="AutoShape 96"/>
            <p:cNvSpPr>
              <a:spLocks noChangeArrowheads="1"/>
            </p:cNvSpPr>
            <p:nvPr/>
          </p:nvSpPr>
          <p:spPr bwMode="auto">
            <a:xfrm>
              <a:off x="2148404" y="4136865"/>
              <a:ext cx="288262" cy="15422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pSp>
        <p:nvGrpSpPr>
          <p:cNvPr id="2110" name="グループ化 8"/>
          <p:cNvGrpSpPr>
            <a:grpSpLocks/>
          </p:cNvGrpSpPr>
          <p:nvPr/>
        </p:nvGrpSpPr>
        <p:grpSpPr bwMode="auto">
          <a:xfrm>
            <a:off x="3004503" y="4991999"/>
            <a:ext cx="2020888" cy="463550"/>
            <a:chOff x="3056118" y="5085185"/>
            <a:chExt cx="1803914" cy="349458"/>
          </a:xfrm>
        </p:grpSpPr>
        <p:cxnSp>
          <p:nvCxnSpPr>
            <p:cNvPr id="2414" name="直線コネクタ 603"/>
            <p:cNvCxnSpPr>
              <a:cxnSpLocks noChangeShapeType="1"/>
            </p:cNvCxnSpPr>
            <p:nvPr/>
          </p:nvCxnSpPr>
          <p:spPr bwMode="auto">
            <a:xfrm>
              <a:off x="3518213"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5" name="直線コネクタ 604"/>
            <p:cNvCxnSpPr>
              <a:cxnSpLocks noChangeShapeType="1"/>
            </p:cNvCxnSpPr>
            <p:nvPr/>
          </p:nvCxnSpPr>
          <p:spPr bwMode="auto">
            <a:xfrm>
              <a:off x="4260027"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6" name="直線コネクタ 605"/>
            <p:cNvCxnSpPr>
              <a:cxnSpLocks noChangeShapeType="1"/>
            </p:cNvCxnSpPr>
            <p:nvPr/>
          </p:nvCxnSpPr>
          <p:spPr bwMode="auto">
            <a:xfrm>
              <a:off x="3892780" y="5330931"/>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7" name="平行四辺形 606"/>
            <p:cNvSpPr>
              <a:spLocks noChangeArrowheads="1"/>
            </p:cNvSpPr>
            <p:nvPr/>
          </p:nvSpPr>
          <p:spPr bwMode="auto">
            <a:xfrm flipH="1" flipV="1">
              <a:off x="3177666" y="5173074"/>
              <a:ext cx="155564" cy="65463"/>
            </a:xfrm>
            <a:prstGeom prst="parallelogram">
              <a:avLst>
                <a:gd name="adj" fmla="val 98388"/>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418" name="平行四辺形 607"/>
            <p:cNvSpPr>
              <a:spLocks noChangeArrowheads="1"/>
            </p:cNvSpPr>
            <p:nvPr/>
          </p:nvSpPr>
          <p:spPr bwMode="auto">
            <a:xfrm flipH="1" flipV="1">
              <a:off x="3056118" y="5312653"/>
              <a:ext cx="155564" cy="65463"/>
            </a:xfrm>
            <a:prstGeom prst="parallelogram">
              <a:avLst>
                <a:gd name="adj" fmla="val 98388"/>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609" name="直方体 608"/>
            <p:cNvSpPr/>
            <p:nvPr/>
          </p:nvSpPr>
          <p:spPr bwMode="auto">
            <a:xfrm>
              <a:off x="3267260" y="5085185"/>
              <a:ext cx="1509165" cy="159171"/>
            </a:xfrm>
            <a:prstGeom prst="cube">
              <a:avLst>
                <a:gd name="adj" fmla="val 40677"/>
              </a:avLst>
            </a:prstGeom>
            <a:solidFill>
              <a:schemeClr val="bg2">
                <a:lumMod val="20000"/>
                <a:lumOff val="80000"/>
              </a:schemeClr>
            </a:solidFill>
            <a:ln w="28575" cap="flat" cmpd="sng" algn="ctr">
              <a:solidFill>
                <a:schemeClr val="bg2"/>
              </a:solidFill>
              <a:prstDash val="solid"/>
              <a:round/>
              <a:headEnd type="none" w="med" len="med"/>
              <a:tailEnd type="none" w="med" len="med"/>
            </a:ln>
            <a:effectLst/>
          </p:spPr>
          <p:txBody>
            <a:bodyPr anchor="ctr">
              <a:spAutoFit/>
            </a:bodyPr>
            <a:lstStyle/>
            <a:p>
              <a:pPr>
                <a:defRPr/>
              </a:pPr>
              <a:endParaRPr lang="ja-JP" altLang="en-US" sz="1600" dirty="0"/>
            </a:p>
          </p:txBody>
        </p:sp>
        <p:sp>
          <p:nvSpPr>
            <p:cNvPr id="610" name="直方体 609"/>
            <p:cNvSpPr/>
            <p:nvPr/>
          </p:nvSpPr>
          <p:spPr bwMode="auto">
            <a:xfrm>
              <a:off x="3149644" y="5218027"/>
              <a:ext cx="1509166" cy="159171"/>
            </a:xfrm>
            <a:prstGeom prst="cube">
              <a:avLst>
                <a:gd name="adj" fmla="val 40677"/>
              </a:avLst>
            </a:prstGeom>
            <a:solidFill>
              <a:schemeClr val="bg2">
                <a:lumMod val="20000"/>
                <a:lumOff val="80000"/>
              </a:schemeClr>
            </a:solidFill>
            <a:ln w="28575" cap="flat" cmpd="sng" algn="ctr">
              <a:solidFill>
                <a:schemeClr val="bg2"/>
              </a:solidFill>
              <a:prstDash val="solid"/>
              <a:round/>
              <a:headEnd type="none" w="med" len="med"/>
              <a:tailEnd type="none" w="med" len="med"/>
            </a:ln>
            <a:effectLst/>
          </p:spPr>
          <p:txBody>
            <a:bodyPr anchor="ctr">
              <a:spAutoFit/>
            </a:bodyPr>
            <a:lstStyle/>
            <a:p>
              <a:pPr>
                <a:defRPr/>
              </a:pPr>
              <a:endParaRPr lang="ja-JP" altLang="en-US" sz="1600" dirty="0"/>
            </a:p>
          </p:txBody>
        </p:sp>
        <p:sp>
          <p:nvSpPr>
            <p:cNvPr id="2421" name="平行四辺形 610"/>
            <p:cNvSpPr>
              <a:spLocks noChangeArrowheads="1"/>
            </p:cNvSpPr>
            <p:nvPr/>
          </p:nvSpPr>
          <p:spPr bwMode="auto">
            <a:xfrm flipH="1" flipV="1">
              <a:off x="4711566" y="5178450"/>
              <a:ext cx="148466" cy="65463"/>
            </a:xfrm>
            <a:prstGeom prst="parallelogram">
              <a:avLst>
                <a:gd name="adj" fmla="val 98393"/>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sp>
          <p:nvSpPr>
            <p:cNvPr id="2422" name="平行四辺形 611"/>
            <p:cNvSpPr>
              <a:spLocks noChangeArrowheads="1"/>
            </p:cNvSpPr>
            <p:nvPr/>
          </p:nvSpPr>
          <p:spPr bwMode="auto">
            <a:xfrm flipH="1" flipV="1">
              <a:off x="4595352" y="5312769"/>
              <a:ext cx="148466" cy="65463"/>
            </a:xfrm>
            <a:prstGeom prst="parallelogram">
              <a:avLst>
                <a:gd name="adj" fmla="val 98393"/>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dirty="0"/>
            </a:p>
          </p:txBody>
        </p:sp>
        <p:cxnSp>
          <p:nvCxnSpPr>
            <p:cNvPr id="2423" name="直線コネクタ 612"/>
            <p:cNvCxnSpPr>
              <a:cxnSpLocks noChangeShapeType="1"/>
            </p:cNvCxnSpPr>
            <p:nvPr/>
          </p:nvCxnSpPr>
          <p:spPr bwMode="auto">
            <a:xfrm>
              <a:off x="3153067"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4" name="直線コネクタ 613"/>
            <p:cNvCxnSpPr>
              <a:cxnSpLocks noChangeShapeType="1"/>
            </p:cNvCxnSpPr>
            <p:nvPr/>
          </p:nvCxnSpPr>
          <p:spPr bwMode="auto">
            <a:xfrm>
              <a:off x="4581520" y="5330677"/>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5" name="直線コネクタ 614"/>
            <p:cNvCxnSpPr>
              <a:cxnSpLocks noChangeShapeType="1"/>
            </p:cNvCxnSpPr>
            <p:nvPr/>
          </p:nvCxnSpPr>
          <p:spPr bwMode="auto">
            <a:xfrm>
              <a:off x="4701230" y="5195405"/>
              <a:ext cx="0" cy="10371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1" name="グループ化 616"/>
          <p:cNvGrpSpPr>
            <a:grpSpLocks/>
          </p:cNvGrpSpPr>
          <p:nvPr/>
        </p:nvGrpSpPr>
        <p:grpSpPr bwMode="auto">
          <a:xfrm>
            <a:off x="5654041" y="4944374"/>
            <a:ext cx="469900" cy="242887"/>
            <a:chOff x="5646258" y="2140857"/>
            <a:chExt cx="1138375" cy="444422"/>
          </a:xfrm>
        </p:grpSpPr>
        <p:cxnSp>
          <p:nvCxnSpPr>
            <p:cNvPr id="2406" name="直線コネクタ 617"/>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 name="直線コネクタ 618"/>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8" name="直線コネクタ 619"/>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9" name="直線コネクタ 620"/>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0" name="直線コネクタ 621"/>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1" name="直線コネクタ 622"/>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2" name="直線コネクタ 623"/>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3" name="直方体 624"/>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2" name="グループ化 625"/>
          <p:cNvGrpSpPr>
            <a:grpSpLocks/>
          </p:cNvGrpSpPr>
          <p:nvPr/>
        </p:nvGrpSpPr>
        <p:grpSpPr bwMode="auto">
          <a:xfrm>
            <a:off x="5512753" y="5103124"/>
            <a:ext cx="469900" cy="242887"/>
            <a:chOff x="5646258" y="2140857"/>
            <a:chExt cx="1138375" cy="444422"/>
          </a:xfrm>
        </p:grpSpPr>
        <p:cxnSp>
          <p:nvCxnSpPr>
            <p:cNvPr id="2398" name="直線コネクタ 626"/>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9" name="直線コネクタ 627"/>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0" name="直線コネクタ 628"/>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1" name="直線コネクタ 629"/>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2" name="直線コネクタ 630"/>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3" name="直線コネクタ 631"/>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4" name="直線コネクタ 632"/>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5" name="直方体 633"/>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3" name="グループ化 634"/>
          <p:cNvGrpSpPr>
            <a:grpSpLocks/>
          </p:cNvGrpSpPr>
          <p:nvPr/>
        </p:nvGrpSpPr>
        <p:grpSpPr bwMode="auto">
          <a:xfrm>
            <a:off x="6052503" y="4742761"/>
            <a:ext cx="371475" cy="428625"/>
            <a:chOff x="6343650" y="3293269"/>
            <a:chExt cx="478783" cy="522540"/>
          </a:xfrm>
        </p:grpSpPr>
        <p:grpSp>
          <p:nvGrpSpPr>
            <p:cNvPr id="2372" name="グループ化 635"/>
            <p:cNvGrpSpPr>
              <a:grpSpLocks/>
            </p:cNvGrpSpPr>
            <p:nvPr/>
          </p:nvGrpSpPr>
          <p:grpSpPr bwMode="auto">
            <a:xfrm>
              <a:off x="6393629" y="3743801"/>
              <a:ext cx="47441" cy="72008"/>
              <a:chOff x="1946009" y="2706908"/>
              <a:chExt cx="151686" cy="218036"/>
            </a:xfrm>
          </p:grpSpPr>
          <p:sp>
            <p:nvSpPr>
              <p:cNvPr id="660" name="円/楕円 659"/>
              <p:cNvSpPr/>
              <p:nvPr/>
            </p:nvSpPr>
            <p:spPr bwMode="auto">
              <a:xfrm flipH="1">
                <a:off x="1943219" y="2708122"/>
                <a:ext cx="12430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61" name="円/楕円 660"/>
              <p:cNvSpPr/>
              <p:nvPr/>
            </p:nvSpPr>
            <p:spPr bwMode="auto">
              <a:xfrm flipH="1">
                <a:off x="1975932" y="2708122"/>
                <a:ext cx="12429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73" name="グループ化 636"/>
            <p:cNvGrpSpPr>
              <a:grpSpLocks/>
            </p:cNvGrpSpPr>
            <p:nvPr/>
          </p:nvGrpSpPr>
          <p:grpSpPr bwMode="auto">
            <a:xfrm>
              <a:off x="6682418" y="3743801"/>
              <a:ext cx="47441" cy="72008"/>
              <a:chOff x="1946009" y="2706908"/>
              <a:chExt cx="151686" cy="218036"/>
            </a:xfrm>
          </p:grpSpPr>
          <p:sp>
            <p:nvSpPr>
              <p:cNvPr id="658" name="円/楕円 657"/>
              <p:cNvSpPr/>
              <p:nvPr/>
            </p:nvSpPr>
            <p:spPr bwMode="auto">
              <a:xfrm flipH="1">
                <a:off x="1948828"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59" name="円/楕円 658"/>
              <p:cNvSpPr/>
              <p:nvPr/>
            </p:nvSpPr>
            <p:spPr bwMode="auto">
              <a:xfrm flipH="1">
                <a:off x="1981540"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74" name="グループ化 637"/>
            <p:cNvGrpSpPr>
              <a:grpSpLocks/>
            </p:cNvGrpSpPr>
            <p:nvPr/>
          </p:nvGrpSpPr>
          <p:grpSpPr bwMode="auto">
            <a:xfrm>
              <a:off x="6774840" y="3631251"/>
              <a:ext cx="47441" cy="72008"/>
              <a:chOff x="1946009" y="2706908"/>
              <a:chExt cx="151686" cy="218036"/>
            </a:xfrm>
          </p:grpSpPr>
          <p:sp>
            <p:nvSpPr>
              <p:cNvPr id="656" name="円/楕円 655"/>
              <p:cNvSpPr/>
              <p:nvPr/>
            </p:nvSpPr>
            <p:spPr bwMode="auto">
              <a:xfrm flipH="1">
                <a:off x="1947715"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57" name="円/楕円 656"/>
              <p:cNvSpPr/>
              <p:nvPr/>
            </p:nvSpPr>
            <p:spPr bwMode="auto">
              <a:xfrm flipH="1">
                <a:off x="1980424"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375" name="直線コネクタ 638"/>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6" name="直線コネクタ 639"/>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7" name="直方体 640"/>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42" name="直方体 641"/>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3" name="直方体 642"/>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4" name="直方体 643"/>
            <p:cNvSpPr/>
            <p:nvPr/>
          </p:nvSpPr>
          <p:spPr bwMode="auto">
            <a:xfrm>
              <a:off x="6468462" y="3341653"/>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5" name="直方体 644"/>
            <p:cNvSpPr/>
            <p:nvPr/>
          </p:nvSpPr>
          <p:spPr bwMode="auto">
            <a:xfrm>
              <a:off x="6417309"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6" name="直方体 645"/>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47" name="直方体 646"/>
            <p:cNvSpPr/>
            <p:nvPr/>
          </p:nvSpPr>
          <p:spPr bwMode="auto">
            <a:xfrm>
              <a:off x="6552350"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2384" name="直線コネクタ 647"/>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5" name="直線コネクタ 648"/>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6" name="直線コネクタ 649"/>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7" name="直線コネクタ 650"/>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8" name="直線コネクタ 651"/>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9" name="直線コネクタ 652"/>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0" name="直線コネクタ 653"/>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1" name="直線コネクタ 654"/>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4" name="グループ化 661"/>
          <p:cNvGrpSpPr>
            <a:grpSpLocks/>
          </p:cNvGrpSpPr>
          <p:nvPr/>
        </p:nvGrpSpPr>
        <p:grpSpPr bwMode="auto">
          <a:xfrm>
            <a:off x="6728778" y="4753874"/>
            <a:ext cx="371475" cy="428625"/>
            <a:chOff x="6343650" y="3293269"/>
            <a:chExt cx="478783" cy="522540"/>
          </a:xfrm>
        </p:grpSpPr>
        <p:grpSp>
          <p:nvGrpSpPr>
            <p:cNvPr id="2346" name="グループ化 662"/>
            <p:cNvGrpSpPr>
              <a:grpSpLocks/>
            </p:cNvGrpSpPr>
            <p:nvPr/>
          </p:nvGrpSpPr>
          <p:grpSpPr bwMode="auto">
            <a:xfrm>
              <a:off x="6393629" y="3743801"/>
              <a:ext cx="47441" cy="72008"/>
              <a:chOff x="1946009" y="2706908"/>
              <a:chExt cx="151686" cy="218036"/>
            </a:xfrm>
          </p:grpSpPr>
          <p:sp>
            <p:nvSpPr>
              <p:cNvPr id="687" name="円/楕円 686"/>
              <p:cNvSpPr/>
              <p:nvPr/>
            </p:nvSpPr>
            <p:spPr bwMode="auto">
              <a:xfrm flipH="1">
                <a:off x="1943219" y="2708119"/>
                <a:ext cx="124302"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88" name="円/楕円 687"/>
              <p:cNvSpPr/>
              <p:nvPr/>
            </p:nvSpPr>
            <p:spPr bwMode="auto">
              <a:xfrm flipH="1">
                <a:off x="1975932" y="2708119"/>
                <a:ext cx="12429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47" name="グループ化 663"/>
            <p:cNvGrpSpPr>
              <a:grpSpLocks/>
            </p:cNvGrpSpPr>
            <p:nvPr/>
          </p:nvGrpSpPr>
          <p:grpSpPr bwMode="auto">
            <a:xfrm>
              <a:off x="6682418" y="3743801"/>
              <a:ext cx="47441" cy="72008"/>
              <a:chOff x="1946009" y="2706908"/>
              <a:chExt cx="151686" cy="218036"/>
            </a:xfrm>
          </p:grpSpPr>
          <p:sp>
            <p:nvSpPr>
              <p:cNvPr id="685" name="円/楕円 684"/>
              <p:cNvSpPr/>
              <p:nvPr/>
            </p:nvSpPr>
            <p:spPr bwMode="auto">
              <a:xfrm flipH="1">
                <a:off x="1948828" y="2708119"/>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86" name="円/楕円 685"/>
              <p:cNvSpPr/>
              <p:nvPr/>
            </p:nvSpPr>
            <p:spPr bwMode="auto">
              <a:xfrm flipH="1">
                <a:off x="1981540" y="2708119"/>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48" name="グループ化 664"/>
            <p:cNvGrpSpPr>
              <a:grpSpLocks/>
            </p:cNvGrpSpPr>
            <p:nvPr/>
          </p:nvGrpSpPr>
          <p:grpSpPr bwMode="auto">
            <a:xfrm>
              <a:off x="6774840" y="3631251"/>
              <a:ext cx="47441" cy="72008"/>
              <a:chOff x="1946009" y="2706908"/>
              <a:chExt cx="151686" cy="218036"/>
            </a:xfrm>
          </p:grpSpPr>
          <p:sp>
            <p:nvSpPr>
              <p:cNvPr id="683" name="円/楕円 682"/>
              <p:cNvSpPr/>
              <p:nvPr/>
            </p:nvSpPr>
            <p:spPr bwMode="auto">
              <a:xfrm flipH="1">
                <a:off x="1947715" y="2709031"/>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84" name="円/楕円 683"/>
              <p:cNvSpPr/>
              <p:nvPr/>
            </p:nvSpPr>
            <p:spPr bwMode="auto">
              <a:xfrm flipH="1">
                <a:off x="1980424" y="2709031"/>
                <a:ext cx="117758" cy="216825"/>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349" name="直線コネクタ 665"/>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0" name="直線コネクタ 666"/>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1" name="直方体 667"/>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69" name="直方体 668"/>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0" name="直方体 669"/>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1" name="直方体 670"/>
            <p:cNvSpPr/>
            <p:nvPr/>
          </p:nvSpPr>
          <p:spPr bwMode="auto">
            <a:xfrm>
              <a:off x="6468462" y="3341652"/>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2" name="直方体 671"/>
            <p:cNvSpPr/>
            <p:nvPr/>
          </p:nvSpPr>
          <p:spPr bwMode="auto">
            <a:xfrm>
              <a:off x="6417309" y="3391970"/>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3" name="直方体 672"/>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4" name="直方体 673"/>
            <p:cNvSpPr/>
            <p:nvPr/>
          </p:nvSpPr>
          <p:spPr bwMode="auto">
            <a:xfrm>
              <a:off x="6552350" y="3391970"/>
              <a:ext cx="130949" cy="350296"/>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2358" name="直線コネクタ 674"/>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 name="直線コネクタ 675"/>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0" name="直線コネクタ 676"/>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1" name="直線コネクタ 677"/>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 name="直線コネクタ 678"/>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 name="直線コネクタ 679"/>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4" name="直線コネクタ 680"/>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5" name="直線コネクタ 681"/>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5" name="グループ化 688"/>
          <p:cNvGrpSpPr>
            <a:grpSpLocks/>
          </p:cNvGrpSpPr>
          <p:nvPr/>
        </p:nvGrpSpPr>
        <p:grpSpPr bwMode="auto">
          <a:xfrm>
            <a:off x="6562091" y="4945961"/>
            <a:ext cx="369887" cy="428625"/>
            <a:chOff x="6343650" y="3293269"/>
            <a:chExt cx="478783" cy="522540"/>
          </a:xfrm>
        </p:grpSpPr>
        <p:grpSp>
          <p:nvGrpSpPr>
            <p:cNvPr id="2320" name="グループ化 689"/>
            <p:cNvGrpSpPr>
              <a:grpSpLocks/>
            </p:cNvGrpSpPr>
            <p:nvPr/>
          </p:nvGrpSpPr>
          <p:grpSpPr bwMode="auto">
            <a:xfrm>
              <a:off x="6393629" y="3743801"/>
              <a:ext cx="47441" cy="72008"/>
              <a:chOff x="1946009" y="2706908"/>
              <a:chExt cx="151686" cy="218036"/>
            </a:xfrm>
          </p:grpSpPr>
          <p:sp>
            <p:nvSpPr>
              <p:cNvPr id="714" name="円/楕円 713"/>
              <p:cNvSpPr/>
              <p:nvPr/>
            </p:nvSpPr>
            <p:spPr bwMode="auto">
              <a:xfrm flipH="1">
                <a:off x="1943890"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15" name="円/楕円 714"/>
              <p:cNvSpPr/>
              <p:nvPr/>
            </p:nvSpPr>
            <p:spPr bwMode="auto">
              <a:xfrm flipH="1">
                <a:off x="1976739"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21" name="グループ化 690"/>
            <p:cNvGrpSpPr>
              <a:grpSpLocks/>
            </p:cNvGrpSpPr>
            <p:nvPr/>
          </p:nvGrpSpPr>
          <p:grpSpPr bwMode="auto">
            <a:xfrm>
              <a:off x="6682418" y="3743801"/>
              <a:ext cx="47441" cy="72008"/>
              <a:chOff x="1946009" y="2706908"/>
              <a:chExt cx="151686" cy="218036"/>
            </a:xfrm>
          </p:grpSpPr>
          <p:sp>
            <p:nvSpPr>
              <p:cNvPr id="712" name="円/楕円 711"/>
              <p:cNvSpPr/>
              <p:nvPr/>
            </p:nvSpPr>
            <p:spPr bwMode="auto">
              <a:xfrm flipH="1">
                <a:off x="1946920"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13" name="円/楕円 712"/>
              <p:cNvSpPr/>
              <p:nvPr/>
            </p:nvSpPr>
            <p:spPr bwMode="auto">
              <a:xfrm flipH="1">
                <a:off x="1979772" y="2708122"/>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322" name="グループ化 691"/>
            <p:cNvGrpSpPr>
              <a:grpSpLocks/>
            </p:cNvGrpSpPr>
            <p:nvPr/>
          </p:nvGrpSpPr>
          <p:grpSpPr bwMode="auto">
            <a:xfrm>
              <a:off x="6774840" y="3631251"/>
              <a:ext cx="47441" cy="72008"/>
              <a:chOff x="1946009" y="2706908"/>
              <a:chExt cx="151686" cy="218036"/>
            </a:xfrm>
          </p:grpSpPr>
          <p:sp>
            <p:nvSpPr>
              <p:cNvPr id="710" name="円/楕円 709"/>
              <p:cNvSpPr/>
              <p:nvPr/>
            </p:nvSpPr>
            <p:spPr bwMode="auto">
              <a:xfrm flipH="1">
                <a:off x="1947068" y="2709034"/>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11" name="円/楕円 710"/>
              <p:cNvSpPr/>
              <p:nvPr/>
            </p:nvSpPr>
            <p:spPr bwMode="auto">
              <a:xfrm flipH="1">
                <a:off x="1979917" y="2709034"/>
                <a:ext cx="11826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323" name="直線コネクタ 692"/>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4" name="直線コネクタ 693"/>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5" name="直方体 694"/>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96" name="直方体 695"/>
            <p:cNvSpPr/>
            <p:nvPr/>
          </p:nvSpPr>
          <p:spPr bwMode="auto">
            <a:xfrm>
              <a:off x="6516259" y="3293269"/>
              <a:ext cx="131511"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97" name="直方体 696"/>
            <p:cNvSpPr/>
            <p:nvPr/>
          </p:nvSpPr>
          <p:spPr bwMode="auto">
            <a:xfrm>
              <a:off x="6653934" y="3293269"/>
              <a:ext cx="129457"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98" name="直方体 697"/>
            <p:cNvSpPr/>
            <p:nvPr/>
          </p:nvSpPr>
          <p:spPr bwMode="auto">
            <a:xfrm>
              <a:off x="6466942" y="3341653"/>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99" name="直方体 698"/>
            <p:cNvSpPr/>
            <p:nvPr/>
          </p:nvSpPr>
          <p:spPr bwMode="auto">
            <a:xfrm>
              <a:off x="6417625" y="3391972"/>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00" name="直方体 699"/>
            <p:cNvSpPr/>
            <p:nvPr/>
          </p:nvSpPr>
          <p:spPr bwMode="auto">
            <a:xfrm>
              <a:off x="6600508" y="3339717"/>
              <a:ext cx="129457"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01" name="直方体 700"/>
            <p:cNvSpPr/>
            <p:nvPr/>
          </p:nvSpPr>
          <p:spPr bwMode="auto">
            <a:xfrm>
              <a:off x="6551191" y="3391972"/>
              <a:ext cx="131511"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2332" name="直線コネクタ 701"/>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3" name="直線コネクタ 702"/>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4" name="直線コネクタ 703"/>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5" name="直線コネクタ 704"/>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6" name="直線コネクタ 705"/>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7" name="直線コネクタ 706"/>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8" name="直線コネクタ 707"/>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9" name="直線コネクタ 708"/>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6" name="グループ化 715"/>
          <p:cNvGrpSpPr>
            <a:grpSpLocks/>
          </p:cNvGrpSpPr>
          <p:nvPr/>
        </p:nvGrpSpPr>
        <p:grpSpPr bwMode="auto">
          <a:xfrm>
            <a:off x="7030403" y="4972949"/>
            <a:ext cx="469900" cy="242887"/>
            <a:chOff x="5646258" y="2140857"/>
            <a:chExt cx="1138375" cy="444422"/>
          </a:xfrm>
        </p:grpSpPr>
        <p:cxnSp>
          <p:nvCxnSpPr>
            <p:cNvPr id="2312" name="直線コネクタ 716"/>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3" name="直線コネクタ 717"/>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4" name="直線コネクタ 718"/>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5" name="直線コネクタ 719"/>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6" name="直線コネクタ 720"/>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7" name="直線コネクタ 721"/>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8" name="直線コネクタ 722"/>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9" name="直方体 723"/>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7" name="グループ化 724"/>
          <p:cNvGrpSpPr>
            <a:grpSpLocks/>
          </p:cNvGrpSpPr>
          <p:nvPr/>
        </p:nvGrpSpPr>
        <p:grpSpPr bwMode="auto">
          <a:xfrm>
            <a:off x="6889116" y="5149161"/>
            <a:ext cx="471487" cy="242888"/>
            <a:chOff x="5646258" y="2140857"/>
            <a:chExt cx="1138375" cy="444422"/>
          </a:xfrm>
        </p:grpSpPr>
        <p:cxnSp>
          <p:nvCxnSpPr>
            <p:cNvPr id="2304"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5"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6"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7"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8"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9"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0"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1"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18" name="グループ化 522"/>
          <p:cNvGrpSpPr>
            <a:grpSpLocks/>
          </p:cNvGrpSpPr>
          <p:nvPr/>
        </p:nvGrpSpPr>
        <p:grpSpPr bwMode="auto">
          <a:xfrm>
            <a:off x="5136516" y="4984061"/>
            <a:ext cx="590550" cy="701675"/>
            <a:chOff x="6180597" y="5325752"/>
            <a:chExt cx="878448" cy="924645"/>
          </a:xfrm>
        </p:grpSpPr>
        <p:cxnSp>
          <p:nvCxnSpPr>
            <p:cNvPr id="2273" name="直線コネクタ 523"/>
            <p:cNvCxnSpPr>
              <a:cxnSpLocks noChangeShapeType="1"/>
            </p:cNvCxnSpPr>
            <p:nvPr/>
          </p:nvCxnSpPr>
          <p:spPr bwMode="auto">
            <a:xfrm flipV="1">
              <a:off x="6621535" y="5468964"/>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4" name="直線コネクタ 524"/>
            <p:cNvCxnSpPr>
              <a:cxnSpLocks noChangeShapeType="1"/>
            </p:cNvCxnSpPr>
            <p:nvPr/>
          </p:nvCxnSpPr>
          <p:spPr bwMode="auto">
            <a:xfrm flipV="1">
              <a:off x="6260421" y="5779923"/>
              <a:ext cx="361114" cy="3799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5" name="直線コネクタ 525"/>
            <p:cNvCxnSpPr>
              <a:cxnSpLocks noChangeShapeType="1"/>
            </p:cNvCxnSpPr>
            <p:nvPr/>
          </p:nvCxnSpPr>
          <p:spPr bwMode="auto">
            <a:xfrm flipV="1">
              <a:off x="6611949" y="5779925"/>
              <a:ext cx="434256" cy="107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6" name="直線コネクタ 526"/>
            <p:cNvCxnSpPr>
              <a:cxnSpLocks noChangeShapeType="1"/>
            </p:cNvCxnSpPr>
            <p:nvPr/>
          </p:nvCxnSpPr>
          <p:spPr bwMode="auto">
            <a:xfrm flipH="1" flipV="1">
              <a:off x="6621250" y="5470035"/>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77" name="グループ化 13"/>
            <p:cNvGrpSpPr>
              <a:grpSpLocks/>
            </p:cNvGrpSpPr>
            <p:nvPr/>
          </p:nvGrpSpPr>
          <p:grpSpPr bwMode="auto">
            <a:xfrm>
              <a:off x="6701675" y="6138260"/>
              <a:ext cx="81097" cy="111324"/>
              <a:chOff x="1946009" y="2706908"/>
              <a:chExt cx="151686" cy="218036"/>
            </a:xfrm>
          </p:grpSpPr>
          <p:sp>
            <p:nvSpPr>
              <p:cNvPr id="589" name="円/楕円 588"/>
              <p:cNvSpPr/>
              <p:nvPr/>
            </p:nvSpPr>
            <p:spPr bwMode="auto">
              <a:xfrm flipH="1">
                <a:off x="1947495" y="2705285"/>
                <a:ext cx="119256"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90" name="円/楕円 589"/>
              <p:cNvSpPr/>
              <p:nvPr/>
            </p:nvSpPr>
            <p:spPr bwMode="auto">
              <a:xfrm flipH="1">
                <a:off x="1978414" y="2705285"/>
                <a:ext cx="119253"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78" name="グループ化 13"/>
            <p:cNvGrpSpPr>
              <a:grpSpLocks/>
            </p:cNvGrpSpPr>
            <p:nvPr/>
          </p:nvGrpSpPr>
          <p:grpSpPr bwMode="auto">
            <a:xfrm>
              <a:off x="6280436" y="6139073"/>
              <a:ext cx="81097" cy="111324"/>
              <a:chOff x="1946009" y="2706908"/>
              <a:chExt cx="151686" cy="218036"/>
            </a:xfrm>
          </p:grpSpPr>
          <p:sp>
            <p:nvSpPr>
              <p:cNvPr id="587" name="円/楕円 586"/>
              <p:cNvSpPr/>
              <p:nvPr/>
            </p:nvSpPr>
            <p:spPr bwMode="auto">
              <a:xfrm flipH="1">
                <a:off x="1944776" y="2707791"/>
                <a:ext cx="123671"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88" name="円/楕円 587"/>
              <p:cNvSpPr/>
              <p:nvPr/>
            </p:nvSpPr>
            <p:spPr bwMode="auto">
              <a:xfrm flipH="1">
                <a:off x="1975693" y="2707791"/>
                <a:ext cx="123671"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79" name="グループ化 13"/>
            <p:cNvGrpSpPr>
              <a:grpSpLocks/>
            </p:cNvGrpSpPr>
            <p:nvPr/>
          </p:nvGrpSpPr>
          <p:grpSpPr bwMode="auto">
            <a:xfrm>
              <a:off x="6578606" y="5813932"/>
              <a:ext cx="81097" cy="111324"/>
              <a:chOff x="1946009" y="2706908"/>
              <a:chExt cx="151686" cy="218036"/>
            </a:xfrm>
          </p:grpSpPr>
          <p:sp>
            <p:nvSpPr>
              <p:cNvPr id="585" name="円/楕円 584"/>
              <p:cNvSpPr/>
              <p:nvPr/>
            </p:nvSpPr>
            <p:spPr bwMode="auto">
              <a:xfrm flipH="1">
                <a:off x="1948009" y="2705432"/>
                <a:ext cx="119256"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86" name="円/楕円 585"/>
              <p:cNvSpPr/>
              <p:nvPr/>
            </p:nvSpPr>
            <p:spPr bwMode="auto">
              <a:xfrm flipH="1">
                <a:off x="1978929" y="2705432"/>
                <a:ext cx="119253" cy="22125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80" name="グループ化 13"/>
            <p:cNvGrpSpPr>
              <a:grpSpLocks/>
            </p:cNvGrpSpPr>
            <p:nvPr/>
          </p:nvGrpSpPr>
          <p:grpSpPr bwMode="auto">
            <a:xfrm>
              <a:off x="6977948" y="5816868"/>
              <a:ext cx="81097" cy="111324"/>
              <a:chOff x="1946009" y="2706908"/>
              <a:chExt cx="151686" cy="218036"/>
            </a:xfrm>
          </p:grpSpPr>
          <p:sp>
            <p:nvSpPr>
              <p:cNvPr id="547" name="円/楕円 546"/>
              <p:cNvSpPr/>
              <p:nvPr/>
            </p:nvSpPr>
            <p:spPr bwMode="auto">
              <a:xfrm flipH="1">
                <a:off x="1947523" y="2707876"/>
                <a:ext cx="119253"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48" name="円/楕円 547"/>
              <p:cNvSpPr/>
              <p:nvPr/>
            </p:nvSpPr>
            <p:spPr bwMode="auto">
              <a:xfrm flipH="1">
                <a:off x="1978439" y="2707876"/>
                <a:ext cx="119256" cy="21715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81" name="グループ化 531"/>
            <p:cNvGrpSpPr>
              <a:grpSpLocks/>
            </p:cNvGrpSpPr>
            <p:nvPr/>
          </p:nvGrpSpPr>
          <p:grpSpPr bwMode="auto">
            <a:xfrm>
              <a:off x="6372200" y="5325752"/>
              <a:ext cx="584326" cy="792088"/>
              <a:chOff x="6386428" y="4581128"/>
              <a:chExt cx="584326" cy="792088"/>
            </a:xfrm>
          </p:grpSpPr>
          <p:sp>
            <p:nvSpPr>
              <p:cNvPr id="543" name="直方体 542"/>
              <p:cNvSpPr/>
              <p:nvPr/>
            </p:nvSpPr>
            <p:spPr bwMode="auto">
              <a:xfrm>
                <a:off x="6608073" y="4581128"/>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544" name="直方体 543"/>
              <p:cNvSpPr/>
              <p:nvPr/>
            </p:nvSpPr>
            <p:spPr bwMode="auto">
              <a:xfrm>
                <a:off x="6534869" y="4652255"/>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545" name="直方体 544"/>
              <p:cNvSpPr/>
              <p:nvPr/>
            </p:nvSpPr>
            <p:spPr bwMode="auto">
              <a:xfrm>
                <a:off x="6464027" y="4725474"/>
                <a:ext cx="363659" cy="577380"/>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546" name="直方体 545"/>
              <p:cNvSpPr/>
              <p:nvPr/>
            </p:nvSpPr>
            <p:spPr bwMode="auto">
              <a:xfrm>
                <a:off x="6386099" y="4940945"/>
                <a:ext cx="370744" cy="433036"/>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282" name="直線コネクタ 532"/>
            <p:cNvCxnSpPr>
              <a:cxnSpLocks noChangeShapeType="1"/>
            </p:cNvCxnSpPr>
            <p:nvPr/>
          </p:nvCxnSpPr>
          <p:spPr bwMode="auto">
            <a:xfrm flipV="1">
              <a:off x="6248396" y="6159853"/>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3" name="直線コネクタ 533"/>
            <p:cNvCxnSpPr>
              <a:cxnSpLocks noChangeShapeType="1"/>
            </p:cNvCxnSpPr>
            <p:nvPr/>
          </p:nvCxnSpPr>
          <p:spPr bwMode="auto">
            <a:xfrm flipV="1">
              <a:off x="6685376" y="5779925"/>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4" name="直線コネクタ 534"/>
            <p:cNvCxnSpPr>
              <a:cxnSpLocks noChangeShapeType="1"/>
            </p:cNvCxnSpPr>
            <p:nvPr/>
          </p:nvCxnSpPr>
          <p:spPr bwMode="auto">
            <a:xfrm flipH="1" flipV="1">
              <a:off x="7046205" y="5464590"/>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5" name="直線コネクタ 535"/>
            <p:cNvCxnSpPr>
              <a:cxnSpLocks noChangeShapeType="1"/>
            </p:cNvCxnSpPr>
            <p:nvPr/>
          </p:nvCxnSpPr>
          <p:spPr bwMode="auto">
            <a:xfrm flipH="1" flipV="1">
              <a:off x="6683090" y="5845209"/>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6" name="直線コネクタ 536"/>
            <p:cNvCxnSpPr>
              <a:cxnSpLocks noChangeShapeType="1"/>
            </p:cNvCxnSpPr>
            <p:nvPr/>
          </p:nvCxnSpPr>
          <p:spPr bwMode="auto">
            <a:xfrm flipH="1" flipV="1">
              <a:off x="6260421" y="5845209"/>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7" name="直線コネクタ 537"/>
            <p:cNvCxnSpPr>
              <a:cxnSpLocks noChangeShapeType="1"/>
            </p:cNvCxnSpPr>
            <p:nvPr/>
          </p:nvCxnSpPr>
          <p:spPr bwMode="auto">
            <a:xfrm flipV="1">
              <a:off x="6252414" y="5845576"/>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8" name="直線コネクタ 538"/>
            <p:cNvCxnSpPr>
              <a:cxnSpLocks noChangeShapeType="1"/>
            </p:cNvCxnSpPr>
            <p:nvPr/>
          </p:nvCxnSpPr>
          <p:spPr bwMode="auto">
            <a:xfrm flipV="1">
              <a:off x="6680961" y="5475343"/>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9" name="直線コネクタ 539"/>
            <p:cNvCxnSpPr>
              <a:cxnSpLocks noChangeShapeType="1"/>
            </p:cNvCxnSpPr>
            <p:nvPr/>
          </p:nvCxnSpPr>
          <p:spPr bwMode="auto">
            <a:xfrm flipV="1">
              <a:off x="6180597" y="5925256"/>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0" name="直線コネクタ 540"/>
            <p:cNvCxnSpPr>
              <a:cxnSpLocks noChangeShapeType="1"/>
            </p:cNvCxnSpPr>
            <p:nvPr/>
          </p:nvCxnSpPr>
          <p:spPr bwMode="auto">
            <a:xfrm flipH="1">
              <a:off x="6606134" y="5856342"/>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1" name="直線コネクタ 541"/>
            <p:cNvCxnSpPr>
              <a:cxnSpLocks noChangeShapeType="1"/>
            </p:cNvCxnSpPr>
            <p:nvPr/>
          </p:nvCxnSpPr>
          <p:spPr bwMode="auto">
            <a:xfrm flipH="1">
              <a:off x="6194612" y="5849587"/>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19" name="グループ化 590"/>
          <p:cNvGrpSpPr>
            <a:grpSpLocks/>
          </p:cNvGrpSpPr>
          <p:nvPr/>
        </p:nvGrpSpPr>
        <p:grpSpPr bwMode="auto">
          <a:xfrm>
            <a:off x="5522278" y="4991999"/>
            <a:ext cx="584200" cy="692150"/>
            <a:chOff x="7221944" y="5399815"/>
            <a:chExt cx="878448" cy="852637"/>
          </a:xfrm>
        </p:grpSpPr>
        <p:cxnSp>
          <p:nvCxnSpPr>
            <p:cNvPr id="2243" name="直線コネクタ 591"/>
            <p:cNvCxnSpPr>
              <a:cxnSpLocks noChangeShapeType="1"/>
            </p:cNvCxnSpPr>
            <p:nvPr/>
          </p:nvCxnSpPr>
          <p:spPr bwMode="auto">
            <a:xfrm flipV="1">
              <a:off x="7305923" y="5477398"/>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4" name="直線コネクタ 592"/>
            <p:cNvCxnSpPr>
              <a:cxnSpLocks noChangeShapeType="1"/>
            </p:cNvCxnSpPr>
            <p:nvPr/>
          </p:nvCxnSpPr>
          <p:spPr bwMode="auto">
            <a:xfrm flipV="1">
              <a:off x="7662882" y="5471019"/>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5" name="直線コネクタ 593"/>
            <p:cNvCxnSpPr>
              <a:cxnSpLocks noChangeShapeType="1"/>
            </p:cNvCxnSpPr>
            <p:nvPr/>
          </p:nvCxnSpPr>
          <p:spPr bwMode="auto">
            <a:xfrm flipV="1">
              <a:off x="7301768" y="5781978"/>
              <a:ext cx="361114" cy="37992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6" name="直線コネクタ 594"/>
            <p:cNvCxnSpPr>
              <a:cxnSpLocks noChangeShapeType="1"/>
            </p:cNvCxnSpPr>
            <p:nvPr/>
          </p:nvCxnSpPr>
          <p:spPr bwMode="auto">
            <a:xfrm flipV="1">
              <a:off x="7653296" y="5781980"/>
              <a:ext cx="434256" cy="107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7" name="直線コネクタ 595"/>
            <p:cNvCxnSpPr>
              <a:cxnSpLocks noChangeShapeType="1"/>
            </p:cNvCxnSpPr>
            <p:nvPr/>
          </p:nvCxnSpPr>
          <p:spPr bwMode="auto">
            <a:xfrm flipH="1" flipV="1">
              <a:off x="7662597" y="5472090"/>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48" name="グループ化 13"/>
            <p:cNvGrpSpPr>
              <a:grpSpLocks/>
            </p:cNvGrpSpPr>
            <p:nvPr/>
          </p:nvGrpSpPr>
          <p:grpSpPr bwMode="auto">
            <a:xfrm>
              <a:off x="7743022" y="6140315"/>
              <a:ext cx="81097" cy="111324"/>
              <a:chOff x="1946009" y="2706908"/>
              <a:chExt cx="151686" cy="218036"/>
            </a:xfrm>
          </p:grpSpPr>
          <p:sp>
            <p:nvSpPr>
              <p:cNvPr id="622" name="円/楕円 621"/>
              <p:cNvSpPr/>
              <p:nvPr/>
            </p:nvSpPr>
            <p:spPr bwMode="auto">
              <a:xfrm flipH="1">
                <a:off x="1944712" y="2708216"/>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23" name="円/楕円 622"/>
              <p:cNvSpPr/>
              <p:nvPr/>
            </p:nvSpPr>
            <p:spPr bwMode="auto">
              <a:xfrm flipH="1">
                <a:off x="1975968" y="2708216"/>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49" name="グループ化 13"/>
            <p:cNvGrpSpPr>
              <a:grpSpLocks/>
            </p:cNvGrpSpPr>
            <p:nvPr/>
          </p:nvGrpSpPr>
          <p:grpSpPr bwMode="auto">
            <a:xfrm>
              <a:off x="7321783" y="6141128"/>
              <a:ext cx="81097" cy="111324"/>
              <a:chOff x="1946009" y="2706908"/>
              <a:chExt cx="151686" cy="218036"/>
            </a:xfrm>
          </p:grpSpPr>
          <p:sp>
            <p:nvSpPr>
              <p:cNvPr id="620" name="円/楕円 619"/>
              <p:cNvSpPr/>
              <p:nvPr/>
            </p:nvSpPr>
            <p:spPr bwMode="auto">
              <a:xfrm flipH="1">
                <a:off x="1946791" y="2706623"/>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21" name="円/楕円 620"/>
              <p:cNvSpPr/>
              <p:nvPr/>
            </p:nvSpPr>
            <p:spPr bwMode="auto">
              <a:xfrm flipH="1">
                <a:off x="1978047" y="2706623"/>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50" name="グループ化 13"/>
            <p:cNvGrpSpPr>
              <a:grpSpLocks/>
            </p:cNvGrpSpPr>
            <p:nvPr/>
          </p:nvGrpSpPr>
          <p:grpSpPr bwMode="auto">
            <a:xfrm>
              <a:off x="7619953" y="5815987"/>
              <a:ext cx="81097" cy="111324"/>
              <a:chOff x="1946009" y="2706908"/>
              <a:chExt cx="151686" cy="218036"/>
            </a:xfrm>
          </p:grpSpPr>
          <p:sp>
            <p:nvSpPr>
              <p:cNvPr id="618" name="円/楕円 617"/>
              <p:cNvSpPr/>
              <p:nvPr/>
            </p:nvSpPr>
            <p:spPr bwMode="auto">
              <a:xfrm flipH="1">
                <a:off x="1947196" y="2707629"/>
                <a:ext cx="120551"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19" name="円/楕円 618"/>
              <p:cNvSpPr/>
              <p:nvPr/>
            </p:nvSpPr>
            <p:spPr bwMode="auto">
              <a:xfrm flipH="1">
                <a:off x="1978449" y="2707629"/>
                <a:ext cx="120554" cy="21832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251" name="グループ化 13"/>
            <p:cNvGrpSpPr>
              <a:grpSpLocks/>
            </p:cNvGrpSpPr>
            <p:nvPr/>
          </p:nvGrpSpPr>
          <p:grpSpPr bwMode="auto">
            <a:xfrm>
              <a:off x="8019295" y="5818923"/>
              <a:ext cx="81097" cy="111324"/>
              <a:chOff x="1946009" y="2706908"/>
              <a:chExt cx="151686" cy="218036"/>
            </a:xfrm>
          </p:grpSpPr>
          <p:sp>
            <p:nvSpPr>
              <p:cNvPr id="616" name="円/楕円 615"/>
              <p:cNvSpPr/>
              <p:nvPr/>
            </p:nvSpPr>
            <p:spPr bwMode="auto">
              <a:xfrm flipH="1">
                <a:off x="1945888" y="2705709"/>
                <a:ext cx="120554" cy="21831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617" name="円/楕円 616"/>
              <p:cNvSpPr/>
              <p:nvPr/>
            </p:nvSpPr>
            <p:spPr bwMode="auto">
              <a:xfrm flipH="1">
                <a:off x="1977144" y="2705709"/>
                <a:ext cx="120551" cy="21831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sp>
          <p:nvSpPr>
            <p:cNvPr id="601" name="直方体 600"/>
            <p:cNvSpPr/>
            <p:nvPr/>
          </p:nvSpPr>
          <p:spPr bwMode="auto">
            <a:xfrm>
              <a:off x="7634911" y="5464349"/>
              <a:ext cx="365224" cy="440008"/>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02" name="直方体 601"/>
            <p:cNvSpPr/>
            <p:nvPr/>
          </p:nvSpPr>
          <p:spPr bwMode="auto">
            <a:xfrm>
              <a:off x="7560910" y="5399815"/>
              <a:ext cx="362837" cy="576898"/>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03" name="直方体 602"/>
            <p:cNvSpPr/>
            <p:nvPr/>
          </p:nvSpPr>
          <p:spPr bwMode="auto">
            <a:xfrm>
              <a:off x="7491686" y="5472171"/>
              <a:ext cx="362837" cy="574943"/>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04" name="直方体 603"/>
            <p:cNvSpPr/>
            <p:nvPr/>
          </p:nvSpPr>
          <p:spPr bwMode="auto">
            <a:xfrm>
              <a:off x="7417685" y="5734220"/>
              <a:ext cx="362837" cy="385252"/>
            </a:xfrm>
            <a:prstGeom prst="cube">
              <a:avLst>
                <a:gd name="adj" fmla="val 19613"/>
              </a:avLst>
            </a:pr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2256" name="直線コネクタ 604"/>
            <p:cNvCxnSpPr>
              <a:cxnSpLocks noChangeShapeType="1"/>
            </p:cNvCxnSpPr>
            <p:nvPr/>
          </p:nvCxnSpPr>
          <p:spPr bwMode="auto">
            <a:xfrm flipV="1">
              <a:off x="7289743" y="6161908"/>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 name="直線コネクタ 605"/>
            <p:cNvCxnSpPr>
              <a:cxnSpLocks noChangeShapeType="1"/>
            </p:cNvCxnSpPr>
            <p:nvPr/>
          </p:nvCxnSpPr>
          <p:spPr bwMode="auto">
            <a:xfrm flipV="1">
              <a:off x="7726723" y="5781980"/>
              <a:ext cx="361114" cy="38099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8" name="直線コネクタ 606"/>
            <p:cNvCxnSpPr>
              <a:cxnSpLocks noChangeShapeType="1"/>
            </p:cNvCxnSpPr>
            <p:nvPr/>
          </p:nvCxnSpPr>
          <p:spPr bwMode="auto">
            <a:xfrm flipH="1" flipV="1">
              <a:off x="8087552" y="5466645"/>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9" name="直線コネクタ 607"/>
            <p:cNvCxnSpPr>
              <a:cxnSpLocks noChangeShapeType="1"/>
            </p:cNvCxnSpPr>
            <p:nvPr/>
          </p:nvCxnSpPr>
          <p:spPr bwMode="auto">
            <a:xfrm flipH="1" flipV="1">
              <a:off x="7724437" y="5847264"/>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0" name="直線コネクタ 610"/>
            <p:cNvCxnSpPr>
              <a:cxnSpLocks noChangeShapeType="1"/>
            </p:cNvCxnSpPr>
            <p:nvPr/>
          </p:nvCxnSpPr>
          <p:spPr bwMode="auto">
            <a:xfrm flipH="1" flipV="1">
              <a:off x="7301768" y="5847264"/>
              <a:ext cx="285" cy="320095"/>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1" name="直線コネクタ 611"/>
            <p:cNvCxnSpPr>
              <a:cxnSpLocks noChangeShapeType="1"/>
            </p:cNvCxnSpPr>
            <p:nvPr/>
          </p:nvCxnSpPr>
          <p:spPr bwMode="auto">
            <a:xfrm flipV="1">
              <a:off x="7300904" y="5847631"/>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 name="直線コネクタ 612"/>
            <p:cNvCxnSpPr>
              <a:cxnSpLocks noChangeShapeType="1"/>
            </p:cNvCxnSpPr>
            <p:nvPr/>
          </p:nvCxnSpPr>
          <p:spPr bwMode="auto">
            <a:xfrm flipV="1">
              <a:off x="7221944" y="5927311"/>
              <a:ext cx="436980" cy="107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3" name="直線コネクタ 613"/>
            <p:cNvCxnSpPr>
              <a:cxnSpLocks noChangeShapeType="1"/>
            </p:cNvCxnSpPr>
            <p:nvPr/>
          </p:nvCxnSpPr>
          <p:spPr bwMode="auto">
            <a:xfrm flipH="1">
              <a:off x="7647481" y="5858397"/>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4" name="直線コネクタ 614"/>
            <p:cNvCxnSpPr>
              <a:cxnSpLocks noChangeShapeType="1"/>
            </p:cNvCxnSpPr>
            <p:nvPr/>
          </p:nvCxnSpPr>
          <p:spPr bwMode="auto">
            <a:xfrm flipH="1">
              <a:off x="7235959" y="5851642"/>
              <a:ext cx="72008" cy="74918"/>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20" name="グループ化 724"/>
          <p:cNvGrpSpPr>
            <a:grpSpLocks/>
          </p:cNvGrpSpPr>
          <p:nvPr/>
        </p:nvGrpSpPr>
        <p:grpSpPr bwMode="auto">
          <a:xfrm>
            <a:off x="6746241" y="5325374"/>
            <a:ext cx="471487" cy="242887"/>
            <a:chOff x="5646258" y="2140857"/>
            <a:chExt cx="1138375" cy="444422"/>
          </a:xfrm>
        </p:grpSpPr>
        <p:cxnSp>
          <p:nvCxnSpPr>
            <p:cNvPr id="2235"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6"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7"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8"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9"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0"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1"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42"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grpSp>
        <p:nvGrpSpPr>
          <p:cNvPr id="2121" name="グループ化 724"/>
          <p:cNvGrpSpPr>
            <a:grpSpLocks/>
          </p:cNvGrpSpPr>
          <p:nvPr/>
        </p:nvGrpSpPr>
        <p:grpSpPr bwMode="auto">
          <a:xfrm>
            <a:off x="2218691" y="5155511"/>
            <a:ext cx="471487" cy="242888"/>
            <a:chOff x="5646258" y="2140857"/>
            <a:chExt cx="1138375" cy="444422"/>
          </a:xfrm>
        </p:grpSpPr>
        <p:cxnSp>
          <p:nvCxnSpPr>
            <p:cNvPr id="2227"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8"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9"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0"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1"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2"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3"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4"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40" name="直方体 739"/>
          <p:cNvSpPr/>
          <p:nvPr/>
        </p:nvSpPr>
        <p:spPr bwMode="auto">
          <a:xfrm>
            <a:off x="2472691" y="4876111"/>
            <a:ext cx="149225" cy="30638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41" name="直方体 740"/>
          <p:cNvSpPr/>
          <p:nvPr/>
        </p:nvSpPr>
        <p:spPr bwMode="auto">
          <a:xfrm>
            <a:off x="2340928" y="4869761"/>
            <a:ext cx="123825" cy="322263"/>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42" name="直方体 741"/>
          <p:cNvSpPr/>
          <p:nvPr/>
        </p:nvSpPr>
        <p:spPr bwMode="auto">
          <a:xfrm>
            <a:off x="2282191" y="4926911"/>
            <a:ext cx="133350" cy="314325"/>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nvGrpSpPr>
          <p:cNvPr id="2125" name="グループ化 724"/>
          <p:cNvGrpSpPr>
            <a:grpSpLocks/>
          </p:cNvGrpSpPr>
          <p:nvPr/>
        </p:nvGrpSpPr>
        <p:grpSpPr bwMode="auto">
          <a:xfrm>
            <a:off x="2083753" y="5301561"/>
            <a:ext cx="471488" cy="242888"/>
            <a:chOff x="5646258" y="2140857"/>
            <a:chExt cx="1138375" cy="444422"/>
          </a:xfrm>
        </p:grpSpPr>
        <p:cxnSp>
          <p:nvCxnSpPr>
            <p:cNvPr id="2219"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0"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1"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2"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3"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4"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5"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26"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55" name="直方体 754"/>
          <p:cNvSpPr/>
          <p:nvPr/>
        </p:nvSpPr>
        <p:spPr bwMode="auto">
          <a:xfrm>
            <a:off x="2336166" y="5022161"/>
            <a:ext cx="149225" cy="30638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56" name="直方体 755"/>
          <p:cNvSpPr/>
          <p:nvPr/>
        </p:nvSpPr>
        <p:spPr bwMode="auto">
          <a:xfrm>
            <a:off x="2205991" y="5015811"/>
            <a:ext cx="123825" cy="322263"/>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57" name="直方体 756"/>
          <p:cNvSpPr/>
          <p:nvPr/>
        </p:nvSpPr>
        <p:spPr bwMode="auto">
          <a:xfrm>
            <a:off x="2147253" y="5071374"/>
            <a:ext cx="133350" cy="315912"/>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58" name="直方体 757"/>
          <p:cNvSpPr/>
          <p:nvPr/>
        </p:nvSpPr>
        <p:spPr bwMode="auto">
          <a:xfrm>
            <a:off x="2304416" y="5049149"/>
            <a:ext cx="149225" cy="306387"/>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nvGrpSpPr>
          <p:cNvPr id="2130" name="グループ化 767"/>
          <p:cNvGrpSpPr>
            <a:grpSpLocks/>
          </p:cNvGrpSpPr>
          <p:nvPr/>
        </p:nvGrpSpPr>
        <p:grpSpPr bwMode="auto">
          <a:xfrm>
            <a:off x="1945641" y="5161861"/>
            <a:ext cx="471487" cy="528638"/>
            <a:chOff x="1403648" y="5348960"/>
            <a:chExt cx="471488" cy="528312"/>
          </a:xfrm>
        </p:grpSpPr>
        <p:grpSp>
          <p:nvGrpSpPr>
            <p:cNvPr id="2205" name="グループ化 724"/>
            <p:cNvGrpSpPr>
              <a:grpSpLocks/>
            </p:cNvGrpSpPr>
            <p:nvPr/>
          </p:nvGrpSpPr>
          <p:grpSpPr bwMode="auto">
            <a:xfrm>
              <a:off x="1403648" y="5634385"/>
              <a:ext cx="471488" cy="242887"/>
              <a:chOff x="5646258" y="2140857"/>
              <a:chExt cx="1138375" cy="444422"/>
            </a:xfrm>
          </p:grpSpPr>
          <p:cxnSp>
            <p:nvCxnSpPr>
              <p:cNvPr id="2211"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2"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3"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4"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5"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6"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7"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8"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70" name="直方体 769"/>
            <p:cNvSpPr/>
            <p:nvPr/>
          </p:nvSpPr>
          <p:spPr bwMode="auto">
            <a:xfrm>
              <a:off x="1656061" y="5355306"/>
              <a:ext cx="149225" cy="306199"/>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71" name="直方体 770"/>
            <p:cNvSpPr/>
            <p:nvPr/>
          </p:nvSpPr>
          <p:spPr bwMode="auto">
            <a:xfrm>
              <a:off x="1525885" y="5348960"/>
              <a:ext cx="123825" cy="322064"/>
            </a:xfrm>
            <a:prstGeom prst="cube">
              <a:avLst>
                <a:gd name="adj" fmla="val 30266"/>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72" name="直方体 771"/>
            <p:cNvSpPr/>
            <p:nvPr/>
          </p:nvSpPr>
          <p:spPr bwMode="auto">
            <a:xfrm>
              <a:off x="1467148" y="5404489"/>
              <a:ext cx="133350" cy="315717"/>
            </a:xfrm>
            <a:prstGeom prst="cube">
              <a:avLst>
                <a:gd name="adj" fmla="val 3301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73" name="直方体 772"/>
            <p:cNvSpPr/>
            <p:nvPr/>
          </p:nvSpPr>
          <p:spPr bwMode="auto">
            <a:xfrm>
              <a:off x="1624310" y="5382277"/>
              <a:ext cx="149225" cy="306198"/>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74" name="直方体 773"/>
            <p:cNvSpPr/>
            <p:nvPr/>
          </p:nvSpPr>
          <p:spPr bwMode="auto">
            <a:xfrm>
              <a:off x="1586210" y="5415594"/>
              <a:ext cx="149225" cy="304612"/>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131" name="グループ化 724"/>
          <p:cNvGrpSpPr>
            <a:grpSpLocks/>
          </p:cNvGrpSpPr>
          <p:nvPr/>
        </p:nvGrpSpPr>
        <p:grpSpPr bwMode="auto">
          <a:xfrm>
            <a:off x="1809116" y="5590486"/>
            <a:ext cx="471487" cy="242888"/>
            <a:chOff x="5646258" y="2140857"/>
            <a:chExt cx="1138375" cy="444422"/>
          </a:xfrm>
        </p:grpSpPr>
        <p:cxnSp>
          <p:nvCxnSpPr>
            <p:cNvPr id="2197" name="直線コネクタ 725"/>
            <p:cNvCxnSpPr>
              <a:cxnSpLocks noChangeShapeType="1"/>
            </p:cNvCxnSpPr>
            <p:nvPr/>
          </p:nvCxnSpPr>
          <p:spPr bwMode="auto">
            <a:xfrm>
              <a:off x="5646258" y="2458920"/>
              <a:ext cx="871137"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8" name="直線コネクタ 726"/>
            <p:cNvCxnSpPr>
              <a:cxnSpLocks noChangeShapeType="1"/>
            </p:cNvCxnSpPr>
            <p:nvPr/>
          </p:nvCxnSpPr>
          <p:spPr bwMode="auto">
            <a:xfrm flipV="1">
              <a:off x="5656831" y="2219240"/>
              <a:ext cx="277893" cy="24224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9" name="直線コネクタ 727"/>
            <p:cNvCxnSpPr>
              <a:cxnSpLocks noChangeShapeType="1"/>
            </p:cNvCxnSpPr>
            <p:nvPr/>
          </p:nvCxnSpPr>
          <p:spPr bwMode="auto">
            <a:xfrm flipV="1">
              <a:off x="5928774" y="2223724"/>
              <a:ext cx="849751" cy="919"/>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0" name="直線コネクタ 728"/>
            <p:cNvCxnSpPr>
              <a:cxnSpLocks noChangeShapeType="1"/>
            </p:cNvCxnSpPr>
            <p:nvPr/>
          </p:nvCxnSpPr>
          <p:spPr bwMode="auto">
            <a:xfrm flipV="1">
              <a:off x="6510747" y="2221941"/>
              <a:ext cx="273886" cy="24495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1" name="直線コネクタ 729"/>
            <p:cNvCxnSpPr>
              <a:cxnSpLocks noChangeShapeType="1"/>
            </p:cNvCxnSpPr>
            <p:nvPr/>
          </p:nvCxnSpPr>
          <p:spPr bwMode="auto">
            <a:xfrm flipH="1">
              <a:off x="5655194" y="2454290"/>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2" name="直線コネクタ 730"/>
            <p:cNvCxnSpPr>
              <a:cxnSpLocks noChangeShapeType="1"/>
            </p:cNvCxnSpPr>
            <p:nvPr/>
          </p:nvCxnSpPr>
          <p:spPr bwMode="auto">
            <a:xfrm flipH="1">
              <a:off x="6512389" y="2459858"/>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3" name="直線コネクタ 731"/>
            <p:cNvCxnSpPr>
              <a:cxnSpLocks noChangeShapeType="1"/>
            </p:cNvCxnSpPr>
            <p:nvPr/>
          </p:nvCxnSpPr>
          <p:spPr bwMode="auto">
            <a:xfrm flipH="1">
              <a:off x="6775548" y="2230046"/>
              <a:ext cx="2976" cy="125421"/>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4" name="直方体 732"/>
            <p:cNvSpPr>
              <a:spLocks noChangeArrowheads="1"/>
            </p:cNvSpPr>
            <p:nvPr/>
          </p:nvSpPr>
          <p:spPr bwMode="auto">
            <a:xfrm>
              <a:off x="5696857" y="2140857"/>
              <a:ext cx="1015999" cy="272143"/>
            </a:xfrm>
            <a:prstGeom prst="cube">
              <a:avLst>
                <a:gd name="adj" fmla="val 71199"/>
              </a:avLst>
            </a:prstGeom>
            <a:solidFill>
              <a:srgbClr val="33CC33"/>
            </a:solidFill>
            <a:ln w="28575" algn="ctr">
              <a:solidFill>
                <a:srgbClr val="92D050"/>
              </a:solidFill>
              <a:round/>
              <a:headEnd/>
              <a:tailEnd/>
            </a:ln>
          </p:spPr>
          <p:txBody>
            <a:bodyPr anchor="ctr">
              <a:spAutoFit/>
            </a:bodyPr>
            <a:lstStyle/>
            <a:p>
              <a:endParaRPr lang="ja-JP" altLang="en-US" sz="1600" dirty="0"/>
            </a:p>
          </p:txBody>
        </p:sp>
      </p:grpSp>
      <p:sp>
        <p:nvSpPr>
          <p:cNvPr id="798" name="直方体 797"/>
          <p:cNvSpPr/>
          <p:nvPr/>
        </p:nvSpPr>
        <p:spPr bwMode="auto">
          <a:xfrm>
            <a:off x="2077403" y="5322199"/>
            <a:ext cx="149225" cy="306387"/>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799" name="直方体 798"/>
          <p:cNvSpPr/>
          <p:nvPr/>
        </p:nvSpPr>
        <p:spPr bwMode="auto">
          <a:xfrm>
            <a:off x="2045653" y="5349186"/>
            <a:ext cx="149225" cy="304800"/>
          </a:xfrm>
          <a:prstGeom prst="cube">
            <a:avLst>
              <a:gd name="adj" fmla="val 19261"/>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nvGrpSpPr>
          <p:cNvPr id="662" name="グループ化 634"/>
          <p:cNvGrpSpPr>
            <a:grpSpLocks/>
          </p:cNvGrpSpPr>
          <p:nvPr/>
        </p:nvGrpSpPr>
        <p:grpSpPr bwMode="auto">
          <a:xfrm>
            <a:off x="4871810" y="3093696"/>
            <a:ext cx="371475" cy="428625"/>
            <a:chOff x="6343650" y="3293269"/>
            <a:chExt cx="478783" cy="522540"/>
          </a:xfrm>
        </p:grpSpPr>
        <p:grpSp>
          <p:nvGrpSpPr>
            <p:cNvPr id="663" name="グループ化 635"/>
            <p:cNvGrpSpPr>
              <a:grpSpLocks/>
            </p:cNvGrpSpPr>
            <p:nvPr/>
          </p:nvGrpSpPr>
          <p:grpSpPr bwMode="auto">
            <a:xfrm>
              <a:off x="6393629" y="3743801"/>
              <a:ext cx="47441" cy="72008"/>
              <a:chOff x="1946009" y="2706908"/>
              <a:chExt cx="151686" cy="218036"/>
            </a:xfrm>
          </p:grpSpPr>
          <p:sp>
            <p:nvSpPr>
              <p:cNvPr id="705" name="円/楕円 704"/>
              <p:cNvSpPr/>
              <p:nvPr/>
            </p:nvSpPr>
            <p:spPr bwMode="auto">
              <a:xfrm flipH="1">
                <a:off x="1943219" y="2708122"/>
                <a:ext cx="124302"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06" name="円/楕円 705"/>
              <p:cNvSpPr/>
              <p:nvPr/>
            </p:nvSpPr>
            <p:spPr bwMode="auto">
              <a:xfrm flipH="1">
                <a:off x="1975932" y="2708122"/>
                <a:ext cx="12429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664" name="グループ化 636"/>
            <p:cNvGrpSpPr>
              <a:grpSpLocks/>
            </p:cNvGrpSpPr>
            <p:nvPr/>
          </p:nvGrpSpPr>
          <p:grpSpPr bwMode="auto">
            <a:xfrm>
              <a:off x="6682418" y="3743801"/>
              <a:ext cx="47441" cy="72008"/>
              <a:chOff x="1946009" y="2706908"/>
              <a:chExt cx="151686" cy="218036"/>
            </a:xfrm>
          </p:grpSpPr>
          <p:sp>
            <p:nvSpPr>
              <p:cNvPr id="703" name="円/楕円 702"/>
              <p:cNvSpPr/>
              <p:nvPr/>
            </p:nvSpPr>
            <p:spPr bwMode="auto">
              <a:xfrm flipH="1">
                <a:off x="1948828"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04" name="円/楕円 703"/>
              <p:cNvSpPr/>
              <p:nvPr/>
            </p:nvSpPr>
            <p:spPr bwMode="auto">
              <a:xfrm flipH="1">
                <a:off x="1981540" y="2708122"/>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665" name="グループ化 637"/>
            <p:cNvGrpSpPr>
              <a:grpSpLocks/>
            </p:cNvGrpSpPr>
            <p:nvPr/>
          </p:nvGrpSpPr>
          <p:grpSpPr bwMode="auto">
            <a:xfrm>
              <a:off x="6774840" y="3631251"/>
              <a:ext cx="47441" cy="72008"/>
              <a:chOff x="1946009" y="2706908"/>
              <a:chExt cx="151686" cy="218036"/>
            </a:xfrm>
          </p:grpSpPr>
          <p:sp>
            <p:nvSpPr>
              <p:cNvPr id="695" name="円/楕円 694"/>
              <p:cNvSpPr/>
              <p:nvPr/>
            </p:nvSpPr>
            <p:spPr bwMode="auto">
              <a:xfrm flipH="1">
                <a:off x="1947715"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702" name="円/楕円 701"/>
              <p:cNvSpPr/>
              <p:nvPr/>
            </p:nvSpPr>
            <p:spPr bwMode="auto">
              <a:xfrm flipH="1">
                <a:off x="1980424" y="2709034"/>
                <a:ext cx="117758" cy="21682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666" name="直線コネクタ 638"/>
            <p:cNvCxnSpPr>
              <a:cxnSpLocks noChangeShapeType="1"/>
            </p:cNvCxnSpPr>
            <p:nvPr/>
          </p:nvCxnSpPr>
          <p:spPr bwMode="auto">
            <a:xfrm>
              <a:off x="6509082" y="3614612"/>
              <a:ext cx="313199" cy="2353"/>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直線コネクタ 639"/>
            <p:cNvCxnSpPr>
              <a:cxnSpLocks noChangeShapeType="1"/>
            </p:cNvCxnSpPr>
            <p:nvPr/>
          </p:nvCxnSpPr>
          <p:spPr bwMode="auto">
            <a:xfrm flipV="1">
              <a:off x="6376505" y="3613547"/>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8" name="直方体 640"/>
            <p:cNvSpPr>
              <a:spLocks noChangeArrowheads="1"/>
            </p:cNvSpPr>
            <p:nvPr/>
          </p:nvSpPr>
          <p:spPr bwMode="auto">
            <a:xfrm>
              <a:off x="6376507" y="3333823"/>
              <a:ext cx="445926" cy="418370"/>
            </a:xfrm>
            <a:prstGeom prst="cube">
              <a:avLst>
                <a:gd name="adj" fmla="val 32185"/>
              </a:avLst>
            </a:prstGeom>
            <a:noFill/>
            <a:ln w="127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sz="1600" dirty="0"/>
            </a:p>
          </p:txBody>
        </p:sp>
        <p:sp>
          <p:nvSpPr>
            <p:cNvPr id="675" name="直方体 674"/>
            <p:cNvSpPr/>
            <p:nvPr/>
          </p:nvSpPr>
          <p:spPr bwMode="auto">
            <a:xfrm>
              <a:off x="6515521"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6" name="直方体 675"/>
            <p:cNvSpPr/>
            <p:nvPr/>
          </p:nvSpPr>
          <p:spPr bwMode="auto">
            <a:xfrm>
              <a:off x="6652609" y="3293269"/>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7" name="直方体 676"/>
            <p:cNvSpPr/>
            <p:nvPr/>
          </p:nvSpPr>
          <p:spPr bwMode="auto">
            <a:xfrm>
              <a:off x="6468462" y="3341653"/>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8" name="直方体 677"/>
            <p:cNvSpPr/>
            <p:nvPr/>
          </p:nvSpPr>
          <p:spPr bwMode="auto">
            <a:xfrm>
              <a:off x="6417309"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79" name="直方体 678"/>
            <p:cNvSpPr/>
            <p:nvPr/>
          </p:nvSpPr>
          <p:spPr bwMode="auto">
            <a:xfrm>
              <a:off x="6599411" y="3339717"/>
              <a:ext cx="130949" cy="348360"/>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680" name="直方体 679"/>
            <p:cNvSpPr/>
            <p:nvPr/>
          </p:nvSpPr>
          <p:spPr bwMode="auto">
            <a:xfrm>
              <a:off x="6552350" y="3391972"/>
              <a:ext cx="130949" cy="350295"/>
            </a:xfrm>
            <a:prstGeom prst="cube">
              <a:avLst>
                <a:gd name="adj" fmla="val 24999"/>
              </a:avLst>
            </a:prstGeom>
            <a:solidFill>
              <a:schemeClr val="tx1">
                <a:lumMod val="65000"/>
                <a:lumOff val="35000"/>
              </a:schemeClr>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681" name="直線コネクタ 647"/>
            <p:cNvCxnSpPr>
              <a:cxnSpLocks noChangeShapeType="1"/>
            </p:cNvCxnSpPr>
            <p:nvPr/>
          </p:nvCxnSpPr>
          <p:spPr bwMode="auto">
            <a:xfrm>
              <a:off x="6381269" y="3471858"/>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2" name="直線コネクタ 648"/>
            <p:cNvCxnSpPr>
              <a:cxnSpLocks noChangeShapeType="1"/>
            </p:cNvCxnSpPr>
            <p:nvPr/>
          </p:nvCxnSpPr>
          <p:spPr bwMode="auto">
            <a:xfrm>
              <a:off x="6688931" y="3474244"/>
              <a:ext cx="0" cy="27860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直線コネクタ 649"/>
            <p:cNvCxnSpPr>
              <a:cxnSpLocks noChangeShapeType="1"/>
            </p:cNvCxnSpPr>
            <p:nvPr/>
          </p:nvCxnSpPr>
          <p:spPr bwMode="auto">
            <a:xfrm flipV="1">
              <a:off x="6688445" y="3338513"/>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0" name="直線コネクタ 650"/>
            <p:cNvCxnSpPr>
              <a:cxnSpLocks noChangeShapeType="1"/>
            </p:cNvCxnSpPr>
            <p:nvPr/>
          </p:nvCxnSpPr>
          <p:spPr bwMode="auto">
            <a:xfrm>
              <a:off x="6351933" y="3528737"/>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1" name="直線コネクタ 651"/>
            <p:cNvCxnSpPr>
              <a:cxnSpLocks noChangeShapeType="1"/>
            </p:cNvCxnSpPr>
            <p:nvPr/>
          </p:nvCxnSpPr>
          <p:spPr bwMode="auto">
            <a:xfrm flipV="1">
              <a:off x="6343650" y="3500439"/>
              <a:ext cx="35718" cy="30955"/>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2" name="直線コネクタ 652"/>
            <p:cNvCxnSpPr>
              <a:cxnSpLocks noChangeShapeType="1"/>
            </p:cNvCxnSpPr>
            <p:nvPr/>
          </p:nvCxnSpPr>
          <p:spPr bwMode="auto">
            <a:xfrm flipV="1">
              <a:off x="6655594" y="3497526"/>
              <a:ext cx="30956" cy="3148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直線コネクタ 653"/>
            <p:cNvCxnSpPr>
              <a:cxnSpLocks noChangeShapeType="1"/>
            </p:cNvCxnSpPr>
            <p:nvPr/>
          </p:nvCxnSpPr>
          <p:spPr bwMode="auto">
            <a:xfrm flipV="1">
              <a:off x="6688445" y="3476710"/>
              <a:ext cx="133836" cy="136837"/>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直線コネクタ 654"/>
            <p:cNvCxnSpPr>
              <a:cxnSpLocks noChangeShapeType="1"/>
            </p:cNvCxnSpPr>
            <p:nvPr/>
          </p:nvCxnSpPr>
          <p:spPr bwMode="auto">
            <a:xfrm>
              <a:off x="6378840" y="3613542"/>
              <a:ext cx="305281" cy="4"/>
            </a:xfrm>
            <a:prstGeom prst="line">
              <a:avLst/>
            </a:prstGeom>
            <a:noFill/>
            <a:ln w="1270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73" name="AutoShape 1310"/>
          <p:cNvSpPr>
            <a:spLocks noChangeArrowheads="1"/>
          </p:cNvSpPr>
          <p:nvPr/>
        </p:nvSpPr>
        <p:spPr bwMode="auto">
          <a:xfrm>
            <a:off x="468313" y="6090643"/>
            <a:ext cx="828040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お客様に真心を込めて部品を提供している職場</a:t>
            </a:r>
          </a:p>
        </p:txBody>
      </p:sp>
      <p:grpSp>
        <p:nvGrpSpPr>
          <p:cNvPr id="2051" name="グループ化 521"/>
          <p:cNvGrpSpPr>
            <a:grpSpLocks/>
          </p:cNvGrpSpPr>
          <p:nvPr/>
        </p:nvGrpSpPr>
        <p:grpSpPr bwMode="auto">
          <a:xfrm>
            <a:off x="4303078" y="3274671"/>
            <a:ext cx="574675" cy="601662"/>
            <a:chOff x="755649" y="877707"/>
            <a:chExt cx="1827425" cy="1999893"/>
          </a:xfrm>
        </p:grpSpPr>
        <p:grpSp>
          <p:nvGrpSpPr>
            <p:cNvPr id="2622" name="グループ化 522"/>
            <p:cNvGrpSpPr>
              <a:grpSpLocks/>
            </p:cNvGrpSpPr>
            <p:nvPr/>
          </p:nvGrpSpPr>
          <p:grpSpPr bwMode="auto">
            <a:xfrm>
              <a:off x="967588" y="2659564"/>
              <a:ext cx="151686" cy="218036"/>
              <a:chOff x="1946009" y="2706908"/>
              <a:chExt cx="151686" cy="218036"/>
            </a:xfrm>
          </p:grpSpPr>
          <p:sp>
            <p:nvSpPr>
              <p:cNvPr id="583" name="円/楕円 582"/>
              <p:cNvSpPr/>
              <p:nvPr/>
            </p:nvSpPr>
            <p:spPr bwMode="auto">
              <a:xfrm flipH="1">
                <a:off x="1946092"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84" name="円/楕円 583"/>
              <p:cNvSpPr/>
              <p:nvPr/>
            </p:nvSpPr>
            <p:spPr bwMode="auto">
              <a:xfrm flipH="1">
                <a:off x="1976381"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623" name="グループ化 523"/>
            <p:cNvGrpSpPr>
              <a:grpSpLocks/>
            </p:cNvGrpSpPr>
            <p:nvPr/>
          </p:nvGrpSpPr>
          <p:grpSpPr bwMode="auto">
            <a:xfrm>
              <a:off x="1919540" y="2657625"/>
              <a:ext cx="151686" cy="218036"/>
              <a:chOff x="1946009" y="2706908"/>
              <a:chExt cx="151686" cy="218036"/>
            </a:xfrm>
          </p:grpSpPr>
          <p:sp>
            <p:nvSpPr>
              <p:cNvPr id="581" name="円/楕円 580"/>
              <p:cNvSpPr/>
              <p:nvPr/>
            </p:nvSpPr>
            <p:spPr bwMode="auto">
              <a:xfrm flipH="1">
                <a:off x="1948238" y="2705259"/>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82" name="円/楕円 581"/>
              <p:cNvSpPr/>
              <p:nvPr/>
            </p:nvSpPr>
            <p:spPr bwMode="auto">
              <a:xfrm flipH="1">
                <a:off x="1978527" y="2705259"/>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624" name="グループ化 524"/>
            <p:cNvGrpSpPr>
              <a:grpSpLocks/>
            </p:cNvGrpSpPr>
            <p:nvPr/>
          </p:nvGrpSpPr>
          <p:grpSpPr bwMode="auto">
            <a:xfrm>
              <a:off x="2431388" y="2135214"/>
              <a:ext cx="151686" cy="218036"/>
              <a:chOff x="1946009" y="2706908"/>
              <a:chExt cx="151686" cy="218036"/>
            </a:xfrm>
          </p:grpSpPr>
          <p:sp>
            <p:nvSpPr>
              <p:cNvPr id="579" name="円/楕円 578"/>
              <p:cNvSpPr/>
              <p:nvPr/>
            </p:nvSpPr>
            <p:spPr bwMode="auto">
              <a:xfrm flipH="1">
                <a:off x="1946251" y="2705273"/>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80" name="円/楕円 579"/>
              <p:cNvSpPr/>
              <p:nvPr/>
            </p:nvSpPr>
            <p:spPr bwMode="auto">
              <a:xfrm flipH="1">
                <a:off x="1976540" y="2705273"/>
                <a:ext cx="121155" cy="22162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625" name="直線コネクタ 525"/>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6"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7" name="直線コネクタ 527"/>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8" name="直線コネクタ 528"/>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9" name="直線コネクタ 529"/>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0" name="直線コネクタ 530"/>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1" name="直線コネクタ 531"/>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32"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633"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4"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35" name="グループ化 535"/>
            <p:cNvGrpSpPr>
              <a:grpSpLocks/>
            </p:cNvGrpSpPr>
            <p:nvPr/>
          </p:nvGrpSpPr>
          <p:grpSpPr bwMode="auto">
            <a:xfrm>
              <a:off x="1009896" y="1874838"/>
              <a:ext cx="1084262" cy="835029"/>
              <a:chOff x="2840038" y="1874838"/>
              <a:chExt cx="1084262" cy="835029"/>
            </a:xfrm>
          </p:grpSpPr>
          <p:cxnSp>
            <p:nvCxnSpPr>
              <p:cNvPr id="564" name="直線コネクタ 563"/>
              <p:cNvCxnSpPr/>
              <p:nvPr/>
            </p:nvCxnSpPr>
            <p:spPr bwMode="auto">
              <a:xfrm flipV="1">
                <a:off x="2843247" y="2497673"/>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5" name="正方形/長方形 564"/>
              <p:cNvSpPr/>
              <p:nvPr/>
            </p:nvSpPr>
            <p:spPr bwMode="auto">
              <a:xfrm>
                <a:off x="2843247" y="2080810"/>
                <a:ext cx="858182" cy="62793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66" name="直線コネクタ 565"/>
              <p:cNvCxnSpPr>
                <a:stCxn id="565" idx="1"/>
                <a:endCxn id="565" idx="3"/>
              </p:cNvCxnSpPr>
              <p:nvPr/>
            </p:nvCxnSpPr>
            <p:spPr bwMode="auto">
              <a:xfrm>
                <a:off x="2843247" y="2392137"/>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7" name="直線コネクタ 566"/>
              <p:cNvCxnSpPr/>
              <p:nvPr/>
            </p:nvCxnSpPr>
            <p:spPr bwMode="auto">
              <a:xfrm>
                <a:off x="2843247" y="222855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8" name="直線コネクタ 567"/>
              <p:cNvCxnSpPr/>
              <p:nvPr/>
            </p:nvCxnSpPr>
            <p:spPr bwMode="auto">
              <a:xfrm>
                <a:off x="2838197" y="255571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9" name="直線コネクタ 568"/>
              <p:cNvCxnSpPr/>
              <p:nvPr/>
            </p:nvCxnSpPr>
            <p:spPr bwMode="auto">
              <a:xfrm flipV="1">
                <a:off x="2838197" y="1875014"/>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0" name="直線コネクタ 569"/>
              <p:cNvCxnSpPr/>
              <p:nvPr/>
            </p:nvCxnSpPr>
            <p:spPr bwMode="auto">
              <a:xfrm flipV="1">
                <a:off x="3696379" y="1875014"/>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1" name="直線コネクタ 570"/>
              <p:cNvCxnSpPr/>
              <p:nvPr/>
            </p:nvCxnSpPr>
            <p:spPr bwMode="auto">
              <a:xfrm flipV="1">
                <a:off x="3701429" y="2497673"/>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2" name="直線コネクタ 571"/>
              <p:cNvCxnSpPr/>
              <p:nvPr/>
            </p:nvCxnSpPr>
            <p:spPr bwMode="auto">
              <a:xfrm>
                <a:off x="3060315" y="1875014"/>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 name="直線コネクタ 572"/>
              <p:cNvCxnSpPr/>
              <p:nvPr/>
            </p:nvCxnSpPr>
            <p:spPr bwMode="auto">
              <a:xfrm>
                <a:off x="3918497" y="1875014"/>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 name="平行四辺形 573"/>
              <p:cNvSpPr/>
              <p:nvPr/>
            </p:nvSpPr>
            <p:spPr bwMode="auto">
              <a:xfrm>
                <a:off x="2843247" y="1875014"/>
                <a:ext cx="1070204" cy="205796"/>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575" name="平行四辺形 574"/>
              <p:cNvSpPr/>
              <p:nvPr/>
            </p:nvSpPr>
            <p:spPr bwMode="auto">
              <a:xfrm rot="5400000" flipV="1">
                <a:off x="3393096" y="2183346"/>
                <a:ext cx="833729" cy="217068"/>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76" name="直線コネクタ 575"/>
              <p:cNvCxnSpPr/>
              <p:nvPr/>
            </p:nvCxnSpPr>
            <p:spPr bwMode="auto">
              <a:xfrm flipV="1">
                <a:off x="3706475" y="2022764"/>
                <a:ext cx="217071" cy="20579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7" name="直線コネクタ 576"/>
              <p:cNvCxnSpPr/>
              <p:nvPr/>
            </p:nvCxnSpPr>
            <p:spPr bwMode="auto">
              <a:xfrm flipV="1">
                <a:off x="3706475" y="2181067"/>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8" name="直線コネクタ 577"/>
              <p:cNvCxnSpPr/>
              <p:nvPr/>
            </p:nvCxnSpPr>
            <p:spPr bwMode="auto">
              <a:xfrm flipV="1">
                <a:off x="3706475" y="2344648"/>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36"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637"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8"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9"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0"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1"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2"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3"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4"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45" name="グループ化 545"/>
            <p:cNvGrpSpPr>
              <a:grpSpLocks/>
            </p:cNvGrpSpPr>
            <p:nvPr/>
          </p:nvGrpSpPr>
          <p:grpSpPr bwMode="auto">
            <a:xfrm>
              <a:off x="1356040" y="877707"/>
              <a:ext cx="1084262" cy="835029"/>
              <a:chOff x="2840038" y="1874838"/>
              <a:chExt cx="1084262" cy="835029"/>
            </a:xfrm>
          </p:grpSpPr>
          <p:cxnSp>
            <p:nvCxnSpPr>
              <p:cNvPr id="549" name="直線コネクタ 548"/>
              <p:cNvCxnSpPr/>
              <p:nvPr/>
            </p:nvCxnSpPr>
            <p:spPr bwMode="auto">
              <a:xfrm flipV="1">
                <a:off x="2845425"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0" name="正方形/長方形 549"/>
              <p:cNvSpPr/>
              <p:nvPr/>
            </p:nvSpPr>
            <p:spPr bwMode="auto">
              <a:xfrm>
                <a:off x="2845425" y="2080630"/>
                <a:ext cx="858182" cy="627937"/>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51" name="直線コネクタ 550"/>
              <p:cNvCxnSpPr>
                <a:stCxn id="550" idx="1"/>
                <a:endCxn id="550" idx="3"/>
              </p:cNvCxnSpPr>
              <p:nvPr/>
            </p:nvCxnSpPr>
            <p:spPr bwMode="auto">
              <a:xfrm>
                <a:off x="2845425" y="239196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2" name="直線コネクタ 551"/>
              <p:cNvCxnSpPr/>
              <p:nvPr/>
            </p:nvCxnSpPr>
            <p:spPr bwMode="auto">
              <a:xfrm>
                <a:off x="2845425" y="2228380"/>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 name="直線コネクタ 552"/>
              <p:cNvCxnSpPr/>
              <p:nvPr/>
            </p:nvCxnSpPr>
            <p:spPr bwMode="auto">
              <a:xfrm>
                <a:off x="2840378" y="255553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4" name="直線コネクタ 553"/>
              <p:cNvCxnSpPr/>
              <p:nvPr/>
            </p:nvCxnSpPr>
            <p:spPr bwMode="auto">
              <a:xfrm flipV="1">
                <a:off x="2840378" y="1874838"/>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5" name="直線コネクタ 554"/>
              <p:cNvCxnSpPr/>
              <p:nvPr/>
            </p:nvCxnSpPr>
            <p:spPr bwMode="auto">
              <a:xfrm flipV="1">
                <a:off x="3698560" y="1874838"/>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6" name="直線コネクタ 555"/>
              <p:cNvCxnSpPr/>
              <p:nvPr/>
            </p:nvCxnSpPr>
            <p:spPr bwMode="auto">
              <a:xfrm flipV="1">
                <a:off x="3703607"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7" name="直線コネクタ 556"/>
              <p:cNvCxnSpPr/>
              <p:nvPr/>
            </p:nvCxnSpPr>
            <p:spPr bwMode="auto">
              <a:xfrm>
                <a:off x="3062496" y="1874838"/>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8" name="直線コネクタ 557"/>
              <p:cNvCxnSpPr/>
              <p:nvPr/>
            </p:nvCxnSpPr>
            <p:spPr bwMode="auto">
              <a:xfrm>
                <a:off x="3920678" y="1874838"/>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9" name="平行四辺形 558"/>
              <p:cNvSpPr/>
              <p:nvPr/>
            </p:nvSpPr>
            <p:spPr bwMode="auto">
              <a:xfrm>
                <a:off x="2845425" y="1874838"/>
                <a:ext cx="1070204" cy="205792"/>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560" name="平行四辺形 559"/>
              <p:cNvSpPr/>
              <p:nvPr/>
            </p:nvSpPr>
            <p:spPr bwMode="auto">
              <a:xfrm rot="5400000" flipV="1">
                <a:off x="3395278" y="2183167"/>
                <a:ext cx="833729" cy="217071"/>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61" name="直線コネクタ 560"/>
              <p:cNvCxnSpPr/>
              <p:nvPr/>
            </p:nvCxnSpPr>
            <p:spPr bwMode="auto">
              <a:xfrm flipV="1">
                <a:off x="3708657" y="2022588"/>
                <a:ext cx="217068" cy="205792"/>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2" name="直線コネクタ 561"/>
              <p:cNvCxnSpPr/>
              <p:nvPr/>
            </p:nvCxnSpPr>
            <p:spPr bwMode="auto">
              <a:xfrm flipV="1">
                <a:off x="3708657" y="2180891"/>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 name="直線コネクタ 562"/>
              <p:cNvCxnSpPr/>
              <p:nvPr/>
            </p:nvCxnSpPr>
            <p:spPr bwMode="auto">
              <a:xfrm flipV="1">
                <a:off x="3708657" y="2344469"/>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46" name="直線コネクタ 546"/>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7" name="直線コネクタ 547"/>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6" name="グループ化 458"/>
          <p:cNvGrpSpPr>
            <a:grpSpLocks/>
          </p:cNvGrpSpPr>
          <p:nvPr/>
        </p:nvGrpSpPr>
        <p:grpSpPr bwMode="auto">
          <a:xfrm>
            <a:off x="4048214" y="3995823"/>
            <a:ext cx="576263" cy="603250"/>
            <a:chOff x="755649" y="877707"/>
            <a:chExt cx="1827425" cy="1999893"/>
          </a:xfrm>
        </p:grpSpPr>
        <p:grpSp>
          <p:nvGrpSpPr>
            <p:cNvPr id="2437" name="グループ化 459"/>
            <p:cNvGrpSpPr>
              <a:grpSpLocks/>
            </p:cNvGrpSpPr>
            <p:nvPr/>
          </p:nvGrpSpPr>
          <p:grpSpPr bwMode="auto">
            <a:xfrm>
              <a:off x="967588" y="2659564"/>
              <a:ext cx="151686" cy="218036"/>
              <a:chOff x="1946009" y="2706908"/>
              <a:chExt cx="151686" cy="218036"/>
            </a:xfrm>
          </p:grpSpPr>
          <p:sp>
            <p:nvSpPr>
              <p:cNvPr id="520" name="円/楕円 519"/>
              <p:cNvSpPr/>
              <p:nvPr/>
            </p:nvSpPr>
            <p:spPr bwMode="auto">
              <a:xfrm flipH="1">
                <a:off x="1945508" y="270916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21" name="円/楕円 520"/>
              <p:cNvSpPr/>
              <p:nvPr/>
            </p:nvSpPr>
            <p:spPr bwMode="auto">
              <a:xfrm flipH="1">
                <a:off x="1975713" y="270916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438" name="グループ化 460"/>
            <p:cNvGrpSpPr>
              <a:grpSpLocks/>
            </p:cNvGrpSpPr>
            <p:nvPr/>
          </p:nvGrpSpPr>
          <p:grpSpPr bwMode="auto">
            <a:xfrm>
              <a:off x="1919540" y="2657625"/>
              <a:ext cx="151686" cy="218036"/>
              <a:chOff x="1946009" y="2706908"/>
              <a:chExt cx="151686" cy="218036"/>
            </a:xfrm>
          </p:grpSpPr>
          <p:sp>
            <p:nvSpPr>
              <p:cNvPr id="518" name="円/楕円 517"/>
              <p:cNvSpPr/>
              <p:nvPr/>
            </p:nvSpPr>
            <p:spPr bwMode="auto">
              <a:xfrm flipH="1">
                <a:off x="1945026" y="2705844"/>
                <a:ext cx="120821" cy="221040"/>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19" name="円/楕円 518"/>
              <p:cNvSpPr/>
              <p:nvPr/>
            </p:nvSpPr>
            <p:spPr bwMode="auto">
              <a:xfrm flipH="1">
                <a:off x="1975231" y="2705844"/>
                <a:ext cx="120821" cy="221040"/>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439" name="グループ化 461"/>
            <p:cNvGrpSpPr>
              <a:grpSpLocks/>
            </p:cNvGrpSpPr>
            <p:nvPr/>
          </p:nvGrpSpPr>
          <p:grpSpPr bwMode="auto">
            <a:xfrm>
              <a:off x="2431388" y="2135214"/>
              <a:ext cx="151686" cy="218036"/>
              <a:chOff x="1946009" y="2706908"/>
              <a:chExt cx="151686" cy="218036"/>
            </a:xfrm>
          </p:grpSpPr>
          <p:sp>
            <p:nvSpPr>
              <p:cNvPr id="516" name="円/楕円 515"/>
              <p:cNvSpPr/>
              <p:nvPr/>
            </p:nvSpPr>
            <p:spPr bwMode="auto">
              <a:xfrm flipH="1">
                <a:off x="1946669" y="270722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517" name="円/楕円 516"/>
              <p:cNvSpPr/>
              <p:nvPr/>
            </p:nvSpPr>
            <p:spPr bwMode="auto">
              <a:xfrm flipH="1">
                <a:off x="1976874" y="2707226"/>
                <a:ext cx="120821" cy="21577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440" name="直線コネクタ 462"/>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1"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2" name="直線コネクタ 464"/>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3" name="直線コネクタ 465"/>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4" name="直線コネクタ 466"/>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5" name="直線コネクタ 467"/>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6" name="直線コネクタ 468"/>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7"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448"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9"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50" name="グループ化 472"/>
            <p:cNvGrpSpPr>
              <a:grpSpLocks/>
            </p:cNvGrpSpPr>
            <p:nvPr/>
          </p:nvGrpSpPr>
          <p:grpSpPr bwMode="auto">
            <a:xfrm>
              <a:off x="1009896" y="1874838"/>
              <a:ext cx="1084262" cy="835029"/>
              <a:chOff x="2840038" y="1874838"/>
              <a:chExt cx="1084262" cy="835029"/>
            </a:xfrm>
          </p:grpSpPr>
          <p:cxnSp>
            <p:nvCxnSpPr>
              <p:cNvPr id="501" name="直線コネクタ 500"/>
              <p:cNvCxnSpPr/>
              <p:nvPr/>
            </p:nvCxnSpPr>
            <p:spPr bwMode="auto">
              <a:xfrm flipV="1">
                <a:off x="2847570"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 name="正方形/長方形 501"/>
              <p:cNvSpPr/>
              <p:nvPr/>
            </p:nvSpPr>
            <p:spPr bwMode="auto">
              <a:xfrm>
                <a:off x="2847570" y="2077642"/>
                <a:ext cx="855818" cy="631545"/>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03" name="直線コネクタ 502"/>
              <p:cNvCxnSpPr>
                <a:stCxn id="502" idx="1"/>
                <a:endCxn id="502" idx="3"/>
              </p:cNvCxnSpPr>
              <p:nvPr/>
            </p:nvCxnSpPr>
            <p:spPr bwMode="auto">
              <a:xfrm>
                <a:off x="2847570" y="2393415"/>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直線コネクタ 503"/>
              <p:cNvCxnSpPr/>
              <p:nvPr/>
            </p:nvCxnSpPr>
            <p:spPr bwMode="auto">
              <a:xfrm>
                <a:off x="2847570" y="2225003"/>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5" name="直線コネクタ 504"/>
              <p:cNvCxnSpPr/>
              <p:nvPr/>
            </p:nvCxnSpPr>
            <p:spPr bwMode="auto">
              <a:xfrm>
                <a:off x="2842537" y="2556562"/>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直線コネクタ 505"/>
              <p:cNvCxnSpPr/>
              <p:nvPr/>
            </p:nvCxnSpPr>
            <p:spPr bwMode="auto">
              <a:xfrm flipV="1">
                <a:off x="2842537" y="187238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直線コネクタ 506"/>
              <p:cNvCxnSpPr/>
              <p:nvPr/>
            </p:nvCxnSpPr>
            <p:spPr bwMode="auto">
              <a:xfrm flipV="1">
                <a:off x="3698355" y="1872388"/>
                <a:ext cx="216470"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8" name="直線コネクタ 507"/>
              <p:cNvCxnSpPr/>
              <p:nvPr/>
            </p:nvCxnSpPr>
            <p:spPr bwMode="auto">
              <a:xfrm flipV="1">
                <a:off x="3703387"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9" name="直線コネクタ 508"/>
              <p:cNvCxnSpPr/>
              <p:nvPr/>
            </p:nvCxnSpPr>
            <p:spPr bwMode="auto">
              <a:xfrm>
                <a:off x="3064043" y="1872388"/>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直線コネクタ 509"/>
              <p:cNvCxnSpPr/>
              <p:nvPr/>
            </p:nvCxnSpPr>
            <p:spPr bwMode="auto">
              <a:xfrm>
                <a:off x="3919860" y="1872388"/>
                <a:ext cx="0" cy="62628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1" name="平行四辺形 510"/>
              <p:cNvSpPr/>
              <p:nvPr/>
            </p:nvSpPr>
            <p:spPr bwMode="auto">
              <a:xfrm>
                <a:off x="2847570" y="1872388"/>
                <a:ext cx="1067255" cy="205254"/>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512" name="平行四辺形 511"/>
              <p:cNvSpPr/>
              <p:nvPr/>
            </p:nvSpPr>
            <p:spPr bwMode="auto">
              <a:xfrm rot="5400000" flipV="1">
                <a:off x="3393224" y="2182551"/>
                <a:ext cx="836799" cy="216473"/>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513" name="直線コネクタ 512"/>
              <p:cNvCxnSpPr/>
              <p:nvPr/>
            </p:nvCxnSpPr>
            <p:spPr bwMode="auto">
              <a:xfrm flipV="1">
                <a:off x="3708423" y="2019749"/>
                <a:ext cx="216470" cy="20525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 name="直線コネクタ 513"/>
              <p:cNvCxnSpPr/>
              <p:nvPr/>
            </p:nvCxnSpPr>
            <p:spPr bwMode="auto">
              <a:xfrm flipV="1">
                <a:off x="3708423" y="2177635"/>
                <a:ext cx="216470"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直線コネクタ 514"/>
              <p:cNvCxnSpPr/>
              <p:nvPr/>
            </p:nvCxnSpPr>
            <p:spPr bwMode="auto">
              <a:xfrm flipV="1">
                <a:off x="3708423" y="2340786"/>
                <a:ext cx="216470" cy="21577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1"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452"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3"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4"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5"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6"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7"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60" name="グループ化 482"/>
            <p:cNvGrpSpPr>
              <a:grpSpLocks/>
            </p:cNvGrpSpPr>
            <p:nvPr/>
          </p:nvGrpSpPr>
          <p:grpSpPr bwMode="auto">
            <a:xfrm>
              <a:off x="1356040" y="877707"/>
              <a:ext cx="1084262" cy="835029"/>
              <a:chOff x="2840038" y="1874838"/>
              <a:chExt cx="1084262" cy="835029"/>
            </a:xfrm>
          </p:grpSpPr>
          <p:cxnSp>
            <p:nvCxnSpPr>
              <p:cNvPr id="486" name="直線コネクタ 485"/>
              <p:cNvCxnSpPr/>
              <p:nvPr/>
            </p:nvCxnSpPr>
            <p:spPr bwMode="auto">
              <a:xfrm flipV="1">
                <a:off x="2843755"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7" name="正方形/長方形 486"/>
              <p:cNvSpPr/>
              <p:nvPr/>
            </p:nvSpPr>
            <p:spPr bwMode="auto">
              <a:xfrm>
                <a:off x="2843755" y="2080089"/>
                <a:ext cx="860854" cy="631545"/>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88" name="直線コネクタ 487"/>
              <p:cNvCxnSpPr>
                <a:stCxn id="487" idx="1"/>
                <a:endCxn id="487" idx="3"/>
              </p:cNvCxnSpPr>
              <p:nvPr/>
            </p:nvCxnSpPr>
            <p:spPr bwMode="auto">
              <a:xfrm>
                <a:off x="2843755" y="2390600"/>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9" name="直線コネクタ 488"/>
              <p:cNvCxnSpPr/>
              <p:nvPr/>
            </p:nvCxnSpPr>
            <p:spPr bwMode="auto">
              <a:xfrm>
                <a:off x="2843755" y="2227449"/>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直線コネクタ 489"/>
              <p:cNvCxnSpPr/>
              <p:nvPr/>
            </p:nvCxnSpPr>
            <p:spPr bwMode="auto">
              <a:xfrm>
                <a:off x="2838722" y="2559012"/>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直線コネクタ 490"/>
              <p:cNvCxnSpPr/>
              <p:nvPr/>
            </p:nvCxnSpPr>
            <p:spPr bwMode="auto">
              <a:xfrm flipV="1">
                <a:off x="2838722"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2" name="直線コネクタ 491"/>
              <p:cNvCxnSpPr/>
              <p:nvPr/>
            </p:nvCxnSpPr>
            <p:spPr bwMode="auto">
              <a:xfrm flipV="1">
                <a:off x="3694540"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3" name="直線コネクタ 492"/>
              <p:cNvCxnSpPr/>
              <p:nvPr/>
            </p:nvCxnSpPr>
            <p:spPr bwMode="auto">
              <a:xfrm flipV="1">
                <a:off x="3704608"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直線コネクタ 493"/>
              <p:cNvCxnSpPr/>
              <p:nvPr/>
            </p:nvCxnSpPr>
            <p:spPr bwMode="auto">
              <a:xfrm>
                <a:off x="3060228" y="1874838"/>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直線コネクタ 494"/>
              <p:cNvCxnSpPr/>
              <p:nvPr/>
            </p:nvCxnSpPr>
            <p:spPr bwMode="auto">
              <a:xfrm>
                <a:off x="3921078" y="1874838"/>
                <a:ext cx="0" cy="62628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6" name="平行四辺形 495"/>
              <p:cNvSpPr/>
              <p:nvPr/>
            </p:nvSpPr>
            <p:spPr bwMode="auto">
              <a:xfrm>
                <a:off x="2843755" y="1874838"/>
                <a:ext cx="1072291" cy="205251"/>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497" name="平行四辺形 496"/>
              <p:cNvSpPr/>
              <p:nvPr/>
            </p:nvSpPr>
            <p:spPr bwMode="auto">
              <a:xfrm rot="5400000" flipV="1">
                <a:off x="3394445" y="2185001"/>
                <a:ext cx="836796" cy="2164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98" name="直線コネクタ 497"/>
              <p:cNvCxnSpPr/>
              <p:nvPr/>
            </p:nvCxnSpPr>
            <p:spPr bwMode="auto">
              <a:xfrm flipV="1">
                <a:off x="3704608" y="2022199"/>
                <a:ext cx="221506" cy="20525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直線コネクタ 498"/>
              <p:cNvCxnSpPr/>
              <p:nvPr/>
            </p:nvCxnSpPr>
            <p:spPr bwMode="auto">
              <a:xfrm flipV="1">
                <a:off x="3704608" y="2180085"/>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直線コネクタ 499"/>
              <p:cNvCxnSpPr/>
              <p:nvPr/>
            </p:nvCxnSpPr>
            <p:spPr bwMode="auto">
              <a:xfrm flipV="1">
                <a:off x="3704608" y="2343233"/>
                <a:ext cx="221506"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61" name="直線コネクタ 483"/>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2" name="直線コネクタ 484"/>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36" name="Group 93"/>
          <p:cNvGrpSpPr>
            <a:grpSpLocks/>
          </p:cNvGrpSpPr>
          <p:nvPr/>
        </p:nvGrpSpPr>
        <p:grpSpPr bwMode="auto">
          <a:xfrm flipH="1">
            <a:off x="4595724" y="3929961"/>
            <a:ext cx="527050" cy="457200"/>
            <a:chOff x="1155" y="1886"/>
            <a:chExt cx="580" cy="599"/>
          </a:xfrm>
        </p:grpSpPr>
        <p:sp>
          <p:nvSpPr>
            <p:cNvPr id="2142" name="AutoShape 94"/>
            <p:cNvSpPr>
              <a:spLocks noChangeArrowheads="1"/>
            </p:cNvSpPr>
            <p:nvPr/>
          </p:nvSpPr>
          <p:spPr bwMode="auto">
            <a:xfrm flipH="1">
              <a:off x="1238" y="1886"/>
              <a:ext cx="193" cy="203"/>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3" name="AutoShape 95"/>
            <p:cNvSpPr>
              <a:spLocks noChangeArrowheads="1"/>
            </p:cNvSpPr>
            <p:nvPr/>
          </p:nvSpPr>
          <p:spPr bwMode="auto">
            <a:xfrm flipH="1">
              <a:off x="1320" y="2031"/>
              <a:ext cx="249" cy="204"/>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4" name="AutoShape 96"/>
            <p:cNvSpPr>
              <a:spLocks noChangeArrowheads="1"/>
            </p:cNvSpPr>
            <p:nvPr/>
          </p:nvSpPr>
          <p:spPr bwMode="auto">
            <a:xfrm flipH="1">
              <a:off x="1418" y="2275"/>
              <a:ext cx="317" cy="202"/>
            </a:xfrm>
            <a:prstGeom prst="cube">
              <a:avLst>
                <a:gd name="adj" fmla="val 1818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45" name="AutoShape 97"/>
            <p:cNvSpPr>
              <a:spLocks noChangeArrowheads="1"/>
            </p:cNvSpPr>
            <p:nvPr/>
          </p:nvSpPr>
          <p:spPr bwMode="auto">
            <a:xfrm flipH="1">
              <a:off x="1155" y="1888"/>
              <a:ext cx="414" cy="597"/>
            </a:xfrm>
            <a:prstGeom prst="cube">
              <a:avLst>
                <a:gd name="adj" fmla="val 73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graphicFrame>
        <p:nvGraphicFramePr>
          <p:cNvPr id="2137" name="オブジェクト 391"/>
          <p:cNvGraphicFramePr>
            <a:graphicFrameLocks noChangeAspect="1"/>
          </p:cNvGraphicFramePr>
          <p:nvPr>
            <p:extLst>
              <p:ext uri="{D42A27DB-BD31-4B8C-83A1-F6EECF244321}">
                <p14:modId xmlns:p14="http://schemas.microsoft.com/office/powerpoint/2010/main" val="3557238527"/>
              </p:ext>
            </p:extLst>
          </p:nvPr>
        </p:nvGraphicFramePr>
        <p:xfrm>
          <a:off x="4622711" y="4155386"/>
          <a:ext cx="358775" cy="325438"/>
        </p:xfrm>
        <a:graphic>
          <a:graphicData uri="http://schemas.openxmlformats.org/presentationml/2006/ole">
            <mc:AlternateContent xmlns:mc="http://schemas.openxmlformats.org/markup-compatibility/2006">
              <mc:Choice xmlns:v="urn:schemas-microsoft-com:vml" Requires="v">
                <p:oleObj name="Clip" r:id="rId4" imgW="3602875" imgH="3657600" progId="MS_ClipArt_Gallery.5">
                  <p:embed/>
                </p:oleObj>
              </mc:Choice>
              <mc:Fallback>
                <p:oleObj name="Clip" r:id="rId4" imgW="3602875" imgH="36576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711" y="4155386"/>
                        <a:ext cx="358775"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8001">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51" name="直線コネクタ 750"/>
          <p:cNvCxnSpPr/>
          <p:nvPr/>
        </p:nvCxnSpPr>
        <p:spPr>
          <a:xfrm flipH="1">
            <a:off x="3314947" y="3310645"/>
            <a:ext cx="864088" cy="1021089"/>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3" name="直線コネクタ 522"/>
          <p:cNvCxnSpPr/>
          <p:nvPr/>
        </p:nvCxnSpPr>
        <p:spPr>
          <a:xfrm flipH="1">
            <a:off x="5145989" y="3107098"/>
            <a:ext cx="328528" cy="41338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7" name="直線矢印コネクタ 536"/>
          <p:cNvCxnSpPr/>
          <p:nvPr/>
        </p:nvCxnSpPr>
        <p:spPr>
          <a:xfrm>
            <a:off x="3949678" y="2808763"/>
            <a:ext cx="1295924" cy="0"/>
          </a:xfrm>
          <a:prstGeom prst="straightConnector1">
            <a:avLst/>
          </a:prstGeom>
          <a:ln w="444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55" name="直線矢印コネクタ 654"/>
          <p:cNvCxnSpPr>
            <a:endCxn id="559" idx="5"/>
          </p:cNvCxnSpPr>
          <p:nvPr/>
        </p:nvCxnSpPr>
        <p:spPr>
          <a:xfrm flipV="1">
            <a:off x="4130314" y="3305627"/>
            <a:ext cx="395400" cy="21079"/>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92" name="Text Box 1320"/>
          <p:cNvSpPr txBox="1">
            <a:spLocks noChangeArrowheads="1"/>
          </p:cNvSpPr>
          <p:nvPr/>
        </p:nvSpPr>
        <p:spPr bwMode="auto">
          <a:xfrm>
            <a:off x="1629728" y="3658989"/>
            <a:ext cx="711200"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latin typeface="HGP創英角ﾎﾟｯﾌﾟ体" pitchFamily="50" charset="-128"/>
                <a:ea typeface="HGP創英角ﾎﾟｯﾌﾟ体" pitchFamily="50" charset="-128"/>
              </a:rPr>
              <a:t>ＣＫＤ</a:t>
            </a:r>
          </a:p>
        </p:txBody>
      </p:sp>
      <p:sp>
        <p:nvSpPr>
          <p:cNvPr id="902" name="Text Box 1320"/>
          <p:cNvSpPr txBox="1">
            <a:spLocks noChangeArrowheads="1"/>
          </p:cNvSpPr>
          <p:nvPr/>
        </p:nvSpPr>
        <p:spPr bwMode="auto">
          <a:xfrm>
            <a:off x="2576742" y="2636130"/>
            <a:ext cx="1209446"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600" dirty="0">
                <a:latin typeface="HGP創英角ﾎﾟｯﾌﾟ体" pitchFamily="50" charset="-128"/>
                <a:ea typeface="HGP創英角ﾎﾟｯﾌﾟ体" pitchFamily="50" charset="-128"/>
              </a:rPr>
              <a:t>シャフト</a:t>
            </a:r>
          </a:p>
        </p:txBody>
      </p:sp>
      <p:sp>
        <p:nvSpPr>
          <p:cNvPr id="2078" name="AutoShape 1353"/>
          <p:cNvSpPr>
            <a:spLocks noChangeArrowheads="1"/>
          </p:cNvSpPr>
          <p:nvPr/>
        </p:nvSpPr>
        <p:spPr bwMode="auto">
          <a:xfrm>
            <a:off x="337006" y="1932142"/>
            <a:ext cx="2356844" cy="1223963"/>
          </a:xfrm>
          <a:prstGeom prst="wedgeEllipseCallout">
            <a:avLst>
              <a:gd name="adj1" fmla="val -14149"/>
              <a:gd name="adj2" fmla="val 8822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dirty="0">
              <a:solidFill>
                <a:srgbClr val="FF0000"/>
              </a:solidFill>
            </a:endParaRPr>
          </a:p>
        </p:txBody>
      </p:sp>
      <p:sp>
        <p:nvSpPr>
          <p:cNvPr id="3" name="テキスト ボックス 2"/>
          <p:cNvSpPr txBox="1"/>
          <p:nvPr/>
        </p:nvSpPr>
        <p:spPr>
          <a:xfrm>
            <a:off x="569208" y="2086322"/>
            <a:ext cx="2016224" cy="923330"/>
          </a:xfrm>
          <a:prstGeom prst="rect">
            <a:avLst/>
          </a:prstGeom>
          <a:noFill/>
        </p:spPr>
        <p:txBody>
          <a:bodyPr wrap="square" rtlCol="0">
            <a:spAutoFit/>
          </a:bodyPr>
          <a:lstStyle/>
          <a:p>
            <a:r>
              <a:rPr kumimoji="1" lang="ja-JP" altLang="en-US" dirty="0"/>
              <a:t>生産計画から</a:t>
            </a:r>
            <a:endParaRPr kumimoji="1" lang="en-US" altLang="ja-JP" dirty="0"/>
          </a:p>
          <a:p>
            <a:r>
              <a:rPr lang="ja-JP" altLang="en-US" dirty="0"/>
              <a:t>製品出荷まで</a:t>
            </a:r>
            <a:endParaRPr lang="en-US" altLang="ja-JP" dirty="0"/>
          </a:p>
          <a:p>
            <a:r>
              <a:rPr kumimoji="1" lang="ja-JP" altLang="en-US" dirty="0"/>
              <a:t>手扱い作業を</a:t>
            </a:r>
            <a:r>
              <a:rPr lang="ja-JP" altLang="en-US" dirty="0"/>
              <a:t>実施</a:t>
            </a:r>
            <a:endParaRPr kumimoji="1" lang="ja-JP" altLang="en-US" dirty="0"/>
          </a:p>
        </p:txBody>
      </p:sp>
      <p:grpSp>
        <p:nvGrpSpPr>
          <p:cNvPr id="6" name="グループ化 5"/>
          <p:cNvGrpSpPr/>
          <p:nvPr/>
        </p:nvGrpSpPr>
        <p:grpSpPr>
          <a:xfrm>
            <a:off x="1169353" y="4974542"/>
            <a:ext cx="836613" cy="687382"/>
            <a:chOff x="1169353" y="4974542"/>
            <a:chExt cx="836613" cy="687382"/>
          </a:xfrm>
        </p:grpSpPr>
        <p:cxnSp>
          <p:nvCxnSpPr>
            <p:cNvPr id="801" name="直線コネクタ 800"/>
            <p:cNvCxnSpPr/>
            <p:nvPr/>
          </p:nvCxnSpPr>
          <p:spPr bwMode="auto">
            <a:xfrm>
              <a:off x="1647191" y="509359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2" name="直線コネクタ 801"/>
            <p:cNvCxnSpPr/>
            <p:nvPr/>
          </p:nvCxnSpPr>
          <p:spPr bwMode="auto">
            <a:xfrm>
              <a:off x="1682116" y="5057086"/>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直線コネクタ 802"/>
            <p:cNvCxnSpPr/>
            <p:nvPr/>
          </p:nvCxnSpPr>
          <p:spPr bwMode="auto">
            <a:xfrm>
              <a:off x="1794828" y="509677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直線コネクタ 803"/>
            <p:cNvCxnSpPr/>
            <p:nvPr/>
          </p:nvCxnSpPr>
          <p:spPr bwMode="auto">
            <a:xfrm>
              <a:off x="1826578" y="5061849"/>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5" name="直線コネクタ 804"/>
            <p:cNvCxnSpPr/>
            <p:nvPr/>
          </p:nvCxnSpPr>
          <p:spPr bwMode="auto">
            <a:xfrm>
              <a:off x="1509078" y="5225361"/>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6" name="直線コネクタ 805"/>
            <p:cNvCxnSpPr/>
            <p:nvPr/>
          </p:nvCxnSpPr>
          <p:spPr bwMode="auto">
            <a:xfrm>
              <a:off x="1466216" y="526187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7" name="直線コネクタ 806"/>
            <p:cNvCxnSpPr/>
            <p:nvPr/>
          </p:nvCxnSpPr>
          <p:spPr bwMode="auto">
            <a:xfrm>
              <a:off x="1545591" y="518884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 name="直線コネクタ 807"/>
            <p:cNvCxnSpPr/>
            <p:nvPr/>
          </p:nvCxnSpPr>
          <p:spPr bwMode="auto">
            <a:xfrm>
              <a:off x="1583691" y="515392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9" name="直線コネクタ 808"/>
            <p:cNvCxnSpPr/>
            <p:nvPr/>
          </p:nvCxnSpPr>
          <p:spPr bwMode="auto">
            <a:xfrm>
              <a:off x="1623378" y="511423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 name="直線コネクタ 809"/>
            <p:cNvCxnSpPr/>
            <p:nvPr/>
          </p:nvCxnSpPr>
          <p:spPr bwMode="auto">
            <a:xfrm>
              <a:off x="1658303" y="522853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1" name="直線コネクタ 810"/>
            <p:cNvCxnSpPr/>
            <p:nvPr/>
          </p:nvCxnSpPr>
          <p:spPr bwMode="auto">
            <a:xfrm>
              <a:off x="1617028" y="526187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2" name="直線コネクタ 811"/>
            <p:cNvCxnSpPr/>
            <p:nvPr/>
          </p:nvCxnSpPr>
          <p:spPr bwMode="auto">
            <a:xfrm>
              <a:off x="1690053" y="51936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3" name="直線コネクタ 812"/>
            <p:cNvCxnSpPr/>
            <p:nvPr/>
          </p:nvCxnSpPr>
          <p:spPr bwMode="auto">
            <a:xfrm>
              <a:off x="1766253" y="5123761"/>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4" name="直線コネクタ 813"/>
            <p:cNvCxnSpPr/>
            <p:nvPr/>
          </p:nvCxnSpPr>
          <p:spPr bwMode="auto">
            <a:xfrm>
              <a:off x="1726566" y="5161861"/>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5" name="直線コネクタ 814"/>
            <p:cNvCxnSpPr/>
            <p:nvPr/>
          </p:nvCxnSpPr>
          <p:spPr bwMode="auto">
            <a:xfrm>
              <a:off x="1255078" y="547142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6" name="直線コネクタ 815"/>
            <p:cNvCxnSpPr/>
            <p:nvPr/>
          </p:nvCxnSpPr>
          <p:spPr bwMode="auto">
            <a:xfrm>
              <a:off x="1212216" y="550952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7" name="直線コネクタ 816"/>
            <p:cNvCxnSpPr/>
            <p:nvPr/>
          </p:nvCxnSpPr>
          <p:spPr bwMode="auto">
            <a:xfrm>
              <a:off x="1291591" y="54349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8" name="直線コネクタ 817"/>
            <p:cNvCxnSpPr/>
            <p:nvPr/>
          </p:nvCxnSpPr>
          <p:spPr bwMode="auto">
            <a:xfrm>
              <a:off x="1329691" y="5399986"/>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 name="直線コネクタ 818"/>
            <p:cNvCxnSpPr/>
            <p:nvPr/>
          </p:nvCxnSpPr>
          <p:spPr bwMode="auto">
            <a:xfrm>
              <a:off x="1369378" y="536188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 name="直線コネクタ 819"/>
            <p:cNvCxnSpPr/>
            <p:nvPr/>
          </p:nvCxnSpPr>
          <p:spPr bwMode="auto">
            <a:xfrm>
              <a:off x="1409066" y="5322199"/>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 name="直線コネクタ 820"/>
            <p:cNvCxnSpPr/>
            <p:nvPr/>
          </p:nvCxnSpPr>
          <p:spPr bwMode="auto">
            <a:xfrm>
              <a:off x="1450341" y="5285686"/>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 name="直線コネクタ 821"/>
            <p:cNvCxnSpPr/>
            <p:nvPr/>
          </p:nvCxnSpPr>
          <p:spPr bwMode="auto">
            <a:xfrm>
              <a:off x="1404303" y="5474599"/>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 name="直線コネクタ 822"/>
            <p:cNvCxnSpPr/>
            <p:nvPr/>
          </p:nvCxnSpPr>
          <p:spPr bwMode="auto">
            <a:xfrm>
              <a:off x="1363028" y="5507936"/>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4" name="直線コネクタ 823"/>
            <p:cNvCxnSpPr/>
            <p:nvPr/>
          </p:nvCxnSpPr>
          <p:spPr bwMode="auto">
            <a:xfrm>
              <a:off x="1436053" y="5439674"/>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5" name="直線コネクタ 824"/>
            <p:cNvCxnSpPr/>
            <p:nvPr/>
          </p:nvCxnSpPr>
          <p:spPr bwMode="auto">
            <a:xfrm>
              <a:off x="1512253" y="5369824"/>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6" name="直線コネクタ 825"/>
            <p:cNvCxnSpPr/>
            <p:nvPr/>
          </p:nvCxnSpPr>
          <p:spPr bwMode="auto">
            <a:xfrm>
              <a:off x="1472566" y="5407924"/>
              <a:ext cx="131762"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直線コネクタ 826"/>
            <p:cNvCxnSpPr/>
            <p:nvPr/>
          </p:nvCxnSpPr>
          <p:spPr bwMode="auto">
            <a:xfrm>
              <a:off x="1553528" y="5333311"/>
              <a:ext cx="130175"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8" name="直線コネクタ 827"/>
            <p:cNvCxnSpPr/>
            <p:nvPr/>
          </p:nvCxnSpPr>
          <p:spPr bwMode="auto">
            <a:xfrm>
              <a:off x="1578928" y="5298386"/>
              <a:ext cx="131763" cy="0"/>
            </a:xfrm>
            <a:prstGeom prst="line">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4" name="直線コネクタ 828"/>
            <p:cNvCxnSpPr>
              <a:cxnSpLocks noChangeShapeType="1"/>
            </p:cNvCxnSpPr>
            <p:nvPr/>
          </p:nvCxnSpPr>
          <p:spPr bwMode="auto">
            <a:xfrm flipH="1">
              <a:off x="1472430" y="5036720"/>
              <a:ext cx="528661" cy="502237"/>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5" name="直線コネクタ 829"/>
            <p:cNvCxnSpPr>
              <a:cxnSpLocks noChangeShapeType="1"/>
            </p:cNvCxnSpPr>
            <p:nvPr/>
          </p:nvCxnSpPr>
          <p:spPr bwMode="auto">
            <a:xfrm flipH="1">
              <a:off x="1175095" y="5036720"/>
              <a:ext cx="532914" cy="499954"/>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6" name="直線コネクタ 830"/>
            <p:cNvCxnSpPr>
              <a:cxnSpLocks noChangeShapeType="1"/>
            </p:cNvCxnSpPr>
            <p:nvPr/>
          </p:nvCxnSpPr>
          <p:spPr bwMode="auto">
            <a:xfrm flipV="1">
              <a:off x="1169353" y="5537712"/>
              <a:ext cx="303785" cy="1048"/>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7" name="直線コネクタ 831"/>
            <p:cNvCxnSpPr>
              <a:cxnSpLocks noChangeShapeType="1"/>
            </p:cNvCxnSpPr>
            <p:nvPr/>
          </p:nvCxnSpPr>
          <p:spPr bwMode="auto">
            <a:xfrm flipV="1">
              <a:off x="1702181" y="5037954"/>
              <a:ext cx="303785" cy="1048"/>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8" name="直線コネクタ 832"/>
            <p:cNvCxnSpPr>
              <a:cxnSpLocks noChangeShapeType="1"/>
            </p:cNvCxnSpPr>
            <p:nvPr/>
          </p:nvCxnSpPr>
          <p:spPr bwMode="auto">
            <a:xfrm flipH="1">
              <a:off x="1328278" y="5034339"/>
              <a:ext cx="528661" cy="502237"/>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79" name="グループ化 833"/>
            <p:cNvGrpSpPr>
              <a:grpSpLocks/>
            </p:cNvGrpSpPr>
            <p:nvPr/>
          </p:nvGrpSpPr>
          <p:grpSpPr bwMode="auto">
            <a:xfrm>
              <a:off x="1488438" y="4974542"/>
              <a:ext cx="425453" cy="311154"/>
              <a:chOff x="1328177" y="4941165"/>
              <a:chExt cx="461344" cy="360308"/>
            </a:xfrm>
            <a:solidFill>
              <a:srgbClr val="92D050"/>
            </a:solidFill>
          </p:grpSpPr>
          <p:sp>
            <p:nvSpPr>
              <p:cNvPr id="840" name="直方体 839"/>
              <p:cNvSpPr/>
              <p:nvPr/>
            </p:nvSpPr>
            <p:spPr bwMode="auto">
              <a:xfrm>
                <a:off x="1471058" y="5012852"/>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1" name="直方体 840"/>
              <p:cNvSpPr/>
              <p:nvPr/>
            </p:nvSpPr>
            <p:spPr bwMode="auto">
              <a:xfrm>
                <a:off x="1471058" y="4941165"/>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2" name="直方体 841"/>
              <p:cNvSpPr/>
              <p:nvPr/>
            </p:nvSpPr>
            <p:spPr bwMode="auto">
              <a:xfrm>
                <a:off x="1600165" y="5012858"/>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3" name="直方体 842"/>
              <p:cNvSpPr/>
              <p:nvPr/>
            </p:nvSpPr>
            <p:spPr bwMode="auto">
              <a:xfrm>
                <a:off x="1600163" y="4941168"/>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4" name="直方体 843"/>
              <p:cNvSpPr/>
              <p:nvPr/>
            </p:nvSpPr>
            <p:spPr bwMode="auto">
              <a:xfrm>
                <a:off x="1397036" y="5084554"/>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5" name="直方体 844"/>
              <p:cNvSpPr/>
              <p:nvPr/>
            </p:nvSpPr>
            <p:spPr bwMode="auto">
              <a:xfrm>
                <a:off x="1397036" y="5012858"/>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6" name="直方体 845"/>
              <p:cNvSpPr/>
              <p:nvPr/>
            </p:nvSpPr>
            <p:spPr bwMode="auto">
              <a:xfrm>
                <a:off x="1526142" y="5084551"/>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7" name="直方体 846"/>
              <p:cNvSpPr/>
              <p:nvPr/>
            </p:nvSpPr>
            <p:spPr bwMode="auto">
              <a:xfrm>
                <a:off x="1526141" y="5012864"/>
                <a:ext cx="189356" cy="145224"/>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8" name="直方体 847"/>
              <p:cNvSpPr/>
              <p:nvPr/>
            </p:nvSpPr>
            <p:spPr bwMode="auto">
              <a:xfrm>
                <a:off x="1328178" y="5158087"/>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49" name="直方体 848"/>
              <p:cNvSpPr/>
              <p:nvPr/>
            </p:nvSpPr>
            <p:spPr bwMode="auto">
              <a:xfrm>
                <a:off x="1328177" y="5084555"/>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50" name="直方体 849"/>
              <p:cNvSpPr/>
              <p:nvPr/>
            </p:nvSpPr>
            <p:spPr bwMode="auto">
              <a:xfrm>
                <a:off x="1457284" y="5158080"/>
                <a:ext cx="189356" cy="143386"/>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sp>
            <p:nvSpPr>
              <p:cNvPr id="851" name="直方体 850"/>
              <p:cNvSpPr/>
              <p:nvPr/>
            </p:nvSpPr>
            <p:spPr bwMode="auto">
              <a:xfrm>
                <a:off x="1457283" y="5084554"/>
                <a:ext cx="189356" cy="145225"/>
              </a:xfrm>
              <a:prstGeom prst="cube">
                <a:avLst>
                  <a:gd name="adj" fmla="val 51875"/>
                </a:avLst>
              </a:prstGeom>
              <a:grpFill/>
              <a:ln w="9525"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180" name="直線コネクタ 834"/>
            <p:cNvCxnSpPr>
              <a:cxnSpLocks noChangeShapeType="1"/>
            </p:cNvCxnSpPr>
            <p:nvPr/>
          </p:nvCxnSpPr>
          <p:spPr bwMode="auto">
            <a:xfrm>
              <a:off x="1479208" y="5538957"/>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1" name="直線コネクタ 835"/>
            <p:cNvCxnSpPr>
              <a:cxnSpLocks noChangeShapeType="1"/>
            </p:cNvCxnSpPr>
            <p:nvPr/>
          </p:nvCxnSpPr>
          <p:spPr bwMode="auto">
            <a:xfrm>
              <a:off x="1176998" y="5542318"/>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2" name="直線コネクタ 836"/>
            <p:cNvCxnSpPr>
              <a:cxnSpLocks noChangeShapeType="1"/>
            </p:cNvCxnSpPr>
            <p:nvPr/>
          </p:nvCxnSpPr>
          <p:spPr bwMode="auto">
            <a:xfrm>
              <a:off x="1998121" y="5041187"/>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3" name="直線コネクタ 837"/>
            <p:cNvCxnSpPr>
              <a:cxnSpLocks noChangeShapeType="1"/>
            </p:cNvCxnSpPr>
            <p:nvPr/>
          </p:nvCxnSpPr>
          <p:spPr bwMode="auto">
            <a:xfrm>
              <a:off x="1852607" y="5179546"/>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4" name="直線コネクタ 838"/>
            <p:cNvCxnSpPr>
              <a:cxnSpLocks noChangeShapeType="1"/>
            </p:cNvCxnSpPr>
            <p:nvPr/>
          </p:nvCxnSpPr>
          <p:spPr bwMode="auto">
            <a:xfrm>
              <a:off x="1665133" y="5362182"/>
              <a:ext cx="0" cy="119606"/>
            </a:xfrm>
            <a:prstGeom prst="line">
              <a:avLst/>
            </a:prstGeom>
            <a:noFill/>
            <a:ln w="19050"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グループ化 4"/>
          <p:cNvGrpSpPr/>
          <p:nvPr/>
        </p:nvGrpSpPr>
        <p:grpSpPr>
          <a:xfrm>
            <a:off x="209603" y="3318327"/>
            <a:ext cx="1585371" cy="1508203"/>
            <a:chOff x="-1682751" y="3286533"/>
            <a:chExt cx="1585371" cy="1508203"/>
          </a:xfrm>
        </p:grpSpPr>
        <p:sp>
          <p:nvSpPr>
            <p:cNvPr id="925" name="Freeform 195"/>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a:p>
          </p:txBody>
        </p:sp>
        <p:sp>
          <p:nvSpPr>
            <p:cNvPr id="926" name="Freeform 197"/>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7" name="Freeform 199"/>
            <p:cNvSpPr>
              <a:spLocks/>
            </p:cNvSpPr>
            <p:nvPr/>
          </p:nvSpPr>
          <p:spPr bwMode="auto">
            <a:xfrm flipH="1">
              <a:off x="-1682751" y="3982927"/>
              <a:ext cx="1286169" cy="81180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0" name="Freeform 214"/>
            <p:cNvSpPr>
              <a:spLocks/>
            </p:cNvSpPr>
            <p:nvPr/>
          </p:nvSpPr>
          <p:spPr bwMode="auto">
            <a:xfrm flipH="1">
              <a:off x="-1191558" y="4119961"/>
              <a:ext cx="160205" cy="128528"/>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2" name="Freeform 856"/>
            <p:cNvSpPr>
              <a:spLocks/>
            </p:cNvSpPr>
            <p:nvPr/>
          </p:nvSpPr>
          <p:spPr bwMode="auto">
            <a:xfrm>
              <a:off x="-1325508" y="4102623"/>
              <a:ext cx="24325" cy="76997"/>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4" name="Freeform 858"/>
            <p:cNvSpPr>
              <a:spLocks/>
            </p:cNvSpPr>
            <p:nvPr/>
          </p:nvSpPr>
          <p:spPr bwMode="auto">
            <a:xfrm>
              <a:off x="-1467401" y="3425053"/>
              <a:ext cx="747980" cy="544751"/>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1025" name="Freeform 859"/>
            <p:cNvSpPr>
              <a:spLocks/>
            </p:cNvSpPr>
            <p:nvPr/>
          </p:nvSpPr>
          <p:spPr bwMode="auto">
            <a:xfrm>
              <a:off x="-1359968" y="3534773"/>
              <a:ext cx="545275" cy="706444"/>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1026" name="Freeform 860"/>
            <p:cNvSpPr>
              <a:spLocks/>
            </p:cNvSpPr>
            <p:nvPr/>
          </p:nvSpPr>
          <p:spPr bwMode="auto">
            <a:xfrm>
              <a:off x="-851179" y="3742664"/>
              <a:ext cx="101352" cy="211741"/>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027" name="Freeform 861"/>
            <p:cNvSpPr>
              <a:spLocks/>
            </p:cNvSpPr>
            <p:nvPr/>
          </p:nvSpPr>
          <p:spPr bwMode="auto">
            <a:xfrm>
              <a:off x="-1445104" y="3754213"/>
              <a:ext cx="103379" cy="209816"/>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028" name="Freeform 862"/>
            <p:cNvSpPr>
              <a:spLocks/>
            </p:cNvSpPr>
            <p:nvPr/>
          </p:nvSpPr>
          <p:spPr bwMode="auto">
            <a:xfrm>
              <a:off x="-1244426" y="3681067"/>
              <a:ext cx="147974" cy="117420"/>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9" name="Line 863"/>
            <p:cNvSpPr>
              <a:spLocks noChangeShapeType="1"/>
            </p:cNvSpPr>
            <p:nvPr/>
          </p:nvSpPr>
          <p:spPr bwMode="auto">
            <a:xfrm flipV="1">
              <a:off x="-1076182" y="3675292"/>
              <a:ext cx="54730" cy="11549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30" name="Oval 864"/>
            <p:cNvSpPr>
              <a:spLocks noChangeArrowheads="1"/>
            </p:cNvSpPr>
            <p:nvPr/>
          </p:nvSpPr>
          <p:spPr bwMode="auto">
            <a:xfrm>
              <a:off x="-1157263" y="3742664"/>
              <a:ext cx="56757" cy="10779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031" name="Oval 865"/>
            <p:cNvSpPr>
              <a:spLocks noChangeArrowheads="1"/>
            </p:cNvSpPr>
            <p:nvPr/>
          </p:nvSpPr>
          <p:spPr bwMode="auto">
            <a:xfrm>
              <a:off x="-1064019" y="3750364"/>
              <a:ext cx="50676" cy="10009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032" name="Freeform 866"/>
            <p:cNvSpPr>
              <a:spLocks/>
            </p:cNvSpPr>
            <p:nvPr/>
          </p:nvSpPr>
          <p:spPr bwMode="auto">
            <a:xfrm>
              <a:off x="-812666" y="3790787"/>
              <a:ext cx="30406" cy="119345"/>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33" name="Freeform 867"/>
            <p:cNvSpPr>
              <a:spLocks/>
            </p:cNvSpPr>
            <p:nvPr/>
          </p:nvSpPr>
          <p:spPr bwMode="auto">
            <a:xfrm>
              <a:off x="-1410644" y="3823510"/>
              <a:ext cx="24325" cy="10009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1" name="Freeform 875"/>
            <p:cNvSpPr>
              <a:spLocks/>
            </p:cNvSpPr>
            <p:nvPr/>
          </p:nvSpPr>
          <p:spPr bwMode="auto">
            <a:xfrm>
              <a:off x="-1201858" y="3967879"/>
              <a:ext cx="229056" cy="180942"/>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sp>
          <p:nvSpPr>
            <p:cNvPr id="1045" name="Freeform 1376"/>
            <p:cNvSpPr>
              <a:spLocks/>
            </p:cNvSpPr>
            <p:nvPr/>
          </p:nvSpPr>
          <p:spPr bwMode="auto">
            <a:xfrm flipH="1">
              <a:off x="-564868" y="3936021"/>
              <a:ext cx="467488" cy="25453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046" name="Freeform 1377"/>
            <p:cNvSpPr>
              <a:spLocks/>
            </p:cNvSpPr>
            <p:nvPr/>
          </p:nvSpPr>
          <p:spPr bwMode="auto">
            <a:xfrm flipH="1">
              <a:off x="-244601" y="4075070"/>
              <a:ext cx="64571" cy="4006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7" name="Freeform 1378"/>
            <p:cNvSpPr>
              <a:spLocks/>
            </p:cNvSpPr>
            <p:nvPr/>
          </p:nvSpPr>
          <p:spPr bwMode="auto">
            <a:xfrm flipH="1">
              <a:off x="-384073" y="4046789"/>
              <a:ext cx="85234" cy="6127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48" name="Line 1379"/>
            <p:cNvSpPr>
              <a:spLocks noChangeShapeType="1"/>
            </p:cNvSpPr>
            <p:nvPr/>
          </p:nvSpPr>
          <p:spPr bwMode="auto">
            <a:xfrm>
              <a:off x="-306589" y="4103351"/>
              <a:ext cx="56822" cy="447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57" name="Freeform 370"/>
            <p:cNvSpPr>
              <a:spLocks/>
            </p:cNvSpPr>
            <p:nvPr/>
          </p:nvSpPr>
          <p:spPr bwMode="auto">
            <a:xfrm>
              <a:off x="-790960" y="3419482"/>
              <a:ext cx="69296" cy="33458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58" name="Freeform 371"/>
            <p:cNvSpPr>
              <a:spLocks/>
            </p:cNvSpPr>
            <p:nvPr/>
          </p:nvSpPr>
          <p:spPr bwMode="auto">
            <a:xfrm>
              <a:off x="-1478151" y="3286533"/>
              <a:ext cx="716063" cy="405494"/>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59" name="Freeform 372"/>
            <p:cNvSpPr>
              <a:spLocks/>
            </p:cNvSpPr>
            <p:nvPr/>
          </p:nvSpPr>
          <p:spPr bwMode="auto">
            <a:xfrm>
              <a:off x="-1501249" y="3550215"/>
              <a:ext cx="739162" cy="148460"/>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060" name="テキスト ボックス 1059"/>
            <p:cNvSpPr txBox="1"/>
            <p:nvPr/>
          </p:nvSpPr>
          <p:spPr>
            <a:xfrm>
              <a:off x="-1429450" y="3312456"/>
              <a:ext cx="577851" cy="253916"/>
            </a:xfrm>
            <a:prstGeom prst="rect">
              <a:avLst/>
            </a:prstGeom>
            <a:noFill/>
          </p:spPr>
          <p:txBody>
            <a:bodyPr wrap="square" rtlCol="0">
              <a:spAutoFit/>
            </a:bodyPr>
            <a:lstStyle/>
            <a:p>
              <a:r>
                <a:rPr kumimoji="1" lang="en-US" altLang="ja-JP" sz="105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grpSp>
        <p:nvGrpSpPr>
          <p:cNvPr id="830" name="グループ化 829"/>
          <p:cNvGrpSpPr/>
          <p:nvPr/>
        </p:nvGrpSpPr>
        <p:grpSpPr>
          <a:xfrm>
            <a:off x="6709257" y="2747045"/>
            <a:ext cx="536919" cy="539802"/>
            <a:chOff x="1906588" y="523875"/>
            <a:chExt cx="781050" cy="935038"/>
          </a:xfrm>
        </p:grpSpPr>
        <p:grpSp>
          <p:nvGrpSpPr>
            <p:cNvPr id="835" name="グループ化 13"/>
            <p:cNvGrpSpPr>
              <a:grpSpLocks/>
            </p:cNvGrpSpPr>
            <p:nvPr/>
          </p:nvGrpSpPr>
          <p:grpSpPr bwMode="auto">
            <a:xfrm>
              <a:off x="2420662" y="1352725"/>
              <a:ext cx="82183" cy="99384"/>
              <a:chOff x="1946009" y="2706908"/>
              <a:chExt cx="151686" cy="218036"/>
            </a:xfrm>
          </p:grpSpPr>
          <p:sp>
            <p:nvSpPr>
              <p:cNvPr id="908" name="円/楕円 90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09" name="円/楕円 90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837" name="グループ化 13"/>
            <p:cNvGrpSpPr>
              <a:grpSpLocks/>
            </p:cNvGrpSpPr>
            <p:nvPr/>
          </p:nvGrpSpPr>
          <p:grpSpPr bwMode="auto">
            <a:xfrm>
              <a:off x="1906909" y="1359529"/>
              <a:ext cx="82183" cy="99384"/>
              <a:chOff x="1946009" y="2706908"/>
              <a:chExt cx="151686" cy="218036"/>
            </a:xfrm>
          </p:grpSpPr>
          <p:sp>
            <p:nvSpPr>
              <p:cNvPr id="906" name="円/楕円 905"/>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07" name="円/楕円 906"/>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838" name="グループ化 13"/>
            <p:cNvGrpSpPr>
              <a:grpSpLocks/>
            </p:cNvGrpSpPr>
            <p:nvPr/>
          </p:nvGrpSpPr>
          <p:grpSpPr bwMode="auto">
            <a:xfrm>
              <a:off x="2605455" y="1147068"/>
              <a:ext cx="82183" cy="99384"/>
              <a:chOff x="1946009" y="2706908"/>
              <a:chExt cx="151686" cy="218036"/>
            </a:xfrm>
          </p:grpSpPr>
          <p:sp>
            <p:nvSpPr>
              <p:cNvPr id="904" name="円/楕円 903"/>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05" name="円/楕円 904"/>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859" name="直方体 858"/>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860" name="直方体 859"/>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861"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62"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75"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1"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2"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883"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903" name="正方形/長方形 902"/>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grpSp>
        <p:nvGrpSpPr>
          <p:cNvPr id="910" name="グループ化 909"/>
          <p:cNvGrpSpPr/>
          <p:nvPr/>
        </p:nvGrpSpPr>
        <p:grpSpPr>
          <a:xfrm>
            <a:off x="6372200" y="3284984"/>
            <a:ext cx="421508" cy="498708"/>
            <a:chOff x="3915088" y="2228692"/>
            <a:chExt cx="678399" cy="699878"/>
          </a:xfrm>
        </p:grpSpPr>
        <p:grpSp>
          <p:nvGrpSpPr>
            <p:cNvPr id="911" name="グループ化 13"/>
            <p:cNvGrpSpPr>
              <a:grpSpLocks/>
            </p:cNvGrpSpPr>
            <p:nvPr/>
          </p:nvGrpSpPr>
          <p:grpSpPr bwMode="auto">
            <a:xfrm>
              <a:off x="4511304" y="2673468"/>
              <a:ext cx="82183" cy="99384"/>
              <a:chOff x="1946009" y="2706908"/>
              <a:chExt cx="151686" cy="218036"/>
            </a:xfrm>
          </p:grpSpPr>
          <p:sp>
            <p:nvSpPr>
              <p:cNvPr id="933" name="円/楕円 932"/>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34" name="円/楕円 933"/>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912" name="グループ化 13"/>
            <p:cNvGrpSpPr>
              <a:grpSpLocks/>
            </p:cNvGrpSpPr>
            <p:nvPr/>
          </p:nvGrpSpPr>
          <p:grpSpPr bwMode="auto">
            <a:xfrm>
              <a:off x="3936884" y="2829186"/>
              <a:ext cx="82183" cy="99384"/>
              <a:chOff x="1946009" y="2706908"/>
              <a:chExt cx="151686" cy="218036"/>
            </a:xfrm>
          </p:grpSpPr>
          <p:sp>
            <p:nvSpPr>
              <p:cNvPr id="931" name="円/楕円 930"/>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32" name="円/楕円 931"/>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913" name="直方体 912"/>
            <p:cNvSpPr/>
            <p:nvPr/>
          </p:nvSpPr>
          <p:spPr bwMode="auto">
            <a:xfrm>
              <a:off x="4024003" y="2228692"/>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HGP創英角ﾎﾟｯﾌﾟ体" pitchFamily="50" charset="-128"/>
              </a:endParaRPr>
            </a:p>
          </p:txBody>
        </p:sp>
        <p:sp>
          <p:nvSpPr>
            <p:cNvPr id="914" name="直方体 913"/>
            <p:cNvSpPr/>
            <p:nvPr/>
          </p:nvSpPr>
          <p:spPr bwMode="auto">
            <a:xfrm>
              <a:off x="4264535" y="2228692"/>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HGP創英角ﾎﾟｯﾌﾟ体" pitchFamily="50" charset="-128"/>
              </a:endParaRPr>
            </a:p>
          </p:txBody>
        </p:sp>
        <p:sp>
          <p:nvSpPr>
            <p:cNvPr id="915" name="直方体 914"/>
            <p:cNvSpPr/>
            <p:nvPr/>
          </p:nvSpPr>
          <p:spPr bwMode="auto">
            <a:xfrm>
              <a:off x="3940878" y="2318663"/>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HGP創英角ﾎﾟｯﾌﾟ体" pitchFamily="50" charset="-128"/>
              </a:endParaRPr>
            </a:p>
          </p:txBody>
        </p:sp>
        <p:sp>
          <p:nvSpPr>
            <p:cNvPr id="916" name="直方体 915"/>
            <p:cNvSpPr/>
            <p:nvPr/>
          </p:nvSpPr>
          <p:spPr bwMode="auto">
            <a:xfrm>
              <a:off x="4181410" y="2318663"/>
              <a:ext cx="288032" cy="504056"/>
            </a:xfrm>
            <a:prstGeom prst="cube">
              <a:avLst/>
            </a:prstGeom>
            <a:solidFill>
              <a:srgbClr val="FFFFCC"/>
            </a:solidFill>
            <a:ln w="15875" cap="flat" cmpd="sng" algn="ctr">
              <a:solidFill>
                <a:srgbClr val="FFCC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HGP創英角ﾎﾟｯﾌﾟ体" pitchFamily="50" charset="-128"/>
              </a:endParaRPr>
            </a:p>
          </p:txBody>
        </p:sp>
        <p:grpSp>
          <p:nvGrpSpPr>
            <p:cNvPr id="917" name="グループ化 13"/>
            <p:cNvGrpSpPr>
              <a:grpSpLocks/>
            </p:cNvGrpSpPr>
            <p:nvPr/>
          </p:nvGrpSpPr>
          <p:grpSpPr bwMode="auto">
            <a:xfrm>
              <a:off x="4391341" y="2820740"/>
              <a:ext cx="82183" cy="99384"/>
              <a:chOff x="1946009" y="2706908"/>
              <a:chExt cx="151686" cy="218036"/>
            </a:xfrm>
          </p:grpSpPr>
          <p:sp>
            <p:nvSpPr>
              <p:cNvPr id="928" name="円/楕円 92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929" name="円/楕円 92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cxnSp>
          <p:nvCxnSpPr>
            <p:cNvPr id="918" name="直線コネクタ 917"/>
            <p:cNvCxnSpPr/>
            <p:nvPr/>
          </p:nvCxnSpPr>
          <p:spPr bwMode="auto">
            <a:xfrm>
              <a:off x="3923556" y="2858344"/>
              <a:ext cx="504056" cy="0"/>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9" name="直線コネクタ 918"/>
            <p:cNvCxnSpPr/>
            <p:nvPr/>
          </p:nvCxnSpPr>
          <p:spPr bwMode="auto">
            <a:xfrm>
              <a:off x="3915991" y="2445095"/>
              <a:ext cx="504056" cy="0"/>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0" name="直線コネクタ 919"/>
            <p:cNvCxnSpPr/>
            <p:nvPr/>
          </p:nvCxnSpPr>
          <p:spPr bwMode="auto">
            <a:xfrm flipV="1">
              <a:off x="3915088" y="2445095"/>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 name="直線コネクタ 920"/>
            <p:cNvCxnSpPr/>
            <p:nvPr/>
          </p:nvCxnSpPr>
          <p:spPr bwMode="auto">
            <a:xfrm flipV="1">
              <a:off x="4424160" y="2445095"/>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 name="直線コネクタ 921"/>
            <p:cNvCxnSpPr/>
            <p:nvPr/>
          </p:nvCxnSpPr>
          <p:spPr bwMode="auto">
            <a:xfrm flipV="1">
              <a:off x="4576667" y="2269301"/>
              <a:ext cx="0" cy="439617"/>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 name="直線コネクタ 922"/>
            <p:cNvCxnSpPr/>
            <p:nvPr/>
          </p:nvCxnSpPr>
          <p:spPr bwMode="auto">
            <a:xfrm flipV="1">
              <a:off x="4415351" y="2269301"/>
              <a:ext cx="161316" cy="206011"/>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 name="直線コネクタ 923"/>
            <p:cNvCxnSpPr/>
            <p:nvPr/>
          </p:nvCxnSpPr>
          <p:spPr bwMode="auto">
            <a:xfrm flipV="1">
              <a:off x="4424634" y="2637699"/>
              <a:ext cx="161316" cy="206011"/>
            </a:xfrm>
            <a:prstGeom prst="line">
              <a:avLst/>
            </a:prstGeom>
            <a:noFill/>
            <a:ln w="254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5" name="グループ化 395"/>
          <p:cNvGrpSpPr>
            <a:grpSpLocks/>
          </p:cNvGrpSpPr>
          <p:nvPr/>
        </p:nvGrpSpPr>
        <p:grpSpPr bwMode="auto">
          <a:xfrm>
            <a:off x="6157565" y="3645024"/>
            <a:ext cx="574675" cy="601663"/>
            <a:chOff x="755649" y="877707"/>
            <a:chExt cx="1827425" cy="1999893"/>
          </a:xfrm>
        </p:grpSpPr>
        <p:grpSp>
          <p:nvGrpSpPr>
            <p:cNvPr id="2499" name="グループ化 396"/>
            <p:cNvGrpSpPr>
              <a:grpSpLocks/>
            </p:cNvGrpSpPr>
            <p:nvPr/>
          </p:nvGrpSpPr>
          <p:grpSpPr bwMode="auto">
            <a:xfrm>
              <a:off x="967588" y="2659564"/>
              <a:ext cx="151686" cy="218036"/>
              <a:chOff x="1946009" y="2706908"/>
              <a:chExt cx="151686" cy="218036"/>
            </a:xfrm>
          </p:grpSpPr>
          <p:sp>
            <p:nvSpPr>
              <p:cNvPr id="457" name="円/楕円 456"/>
              <p:cNvSpPr/>
              <p:nvPr/>
            </p:nvSpPr>
            <p:spPr bwMode="auto">
              <a:xfrm flipH="1">
                <a:off x="1946092"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458" name="円/楕円 457"/>
              <p:cNvSpPr/>
              <p:nvPr/>
            </p:nvSpPr>
            <p:spPr bwMode="auto">
              <a:xfrm flipH="1">
                <a:off x="1976381" y="2708597"/>
                <a:ext cx="121155" cy="21634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500" name="グループ化 397"/>
            <p:cNvGrpSpPr>
              <a:grpSpLocks/>
            </p:cNvGrpSpPr>
            <p:nvPr/>
          </p:nvGrpSpPr>
          <p:grpSpPr bwMode="auto">
            <a:xfrm>
              <a:off x="1919540" y="2657625"/>
              <a:ext cx="151686" cy="218036"/>
              <a:chOff x="1946009" y="2706908"/>
              <a:chExt cx="151686" cy="218036"/>
            </a:xfrm>
          </p:grpSpPr>
          <p:sp>
            <p:nvSpPr>
              <p:cNvPr id="455" name="円/楕円 454"/>
              <p:cNvSpPr/>
              <p:nvPr/>
            </p:nvSpPr>
            <p:spPr bwMode="auto">
              <a:xfrm flipH="1">
                <a:off x="1948238" y="270525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456" name="円/楕円 455"/>
              <p:cNvSpPr/>
              <p:nvPr/>
            </p:nvSpPr>
            <p:spPr bwMode="auto">
              <a:xfrm flipH="1">
                <a:off x="1978527" y="270525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2501" name="グループ化 398"/>
            <p:cNvGrpSpPr>
              <a:grpSpLocks/>
            </p:cNvGrpSpPr>
            <p:nvPr/>
          </p:nvGrpSpPr>
          <p:grpSpPr bwMode="auto">
            <a:xfrm>
              <a:off x="2431388" y="2135214"/>
              <a:ext cx="151686" cy="218036"/>
              <a:chOff x="1946009" y="2706908"/>
              <a:chExt cx="151686" cy="218036"/>
            </a:xfrm>
          </p:grpSpPr>
          <p:sp>
            <p:nvSpPr>
              <p:cNvPr id="453" name="円/楕円 452"/>
              <p:cNvSpPr/>
              <p:nvPr/>
            </p:nvSpPr>
            <p:spPr bwMode="auto">
              <a:xfrm flipH="1">
                <a:off x="1946251" y="270526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454" name="円/楕円 453"/>
              <p:cNvSpPr/>
              <p:nvPr/>
            </p:nvSpPr>
            <p:spPr bwMode="auto">
              <a:xfrm flipH="1">
                <a:off x="1976540" y="2705269"/>
                <a:ext cx="121155" cy="221623"/>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2502" name="直線コネクタ 399"/>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3"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4" name="直線コネクタ 401"/>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5" name="直線コネクタ 402"/>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6" name="直線コネクタ 403"/>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7" name="直線コネクタ 404"/>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8" name="直線コネクタ 405"/>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09" name="正方形/長方形 3"/>
            <p:cNvSpPr>
              <a:spLocks noChangeArrowheads="1"/>
            </p:cNvSpPr>
            <p:nvPr/>
          </p:nvSpPr>
          <p:spPr bwMode="auto">
            <a:xfrm>
              <a:off x="1546120" y="1445343"/>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510"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1"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12" name="グループ化 409"/>
            <p:cNvGrpSpPr>
              <a:grpSpLocks/>
            </p:cNvGrpSpPr>
            <p:nvPr/>
          </p:nvGrpSpPr>
          <p:grpSpPr bwMode="auto">
            <a:xfrm>
              <a:off x="1009896" y="1874838"/>
              <a:ext cx="1084262" cy="835029"/>
              <a:chOff x="2840038" y="1874838"/>
              <a:chExt cx="1084262" cy="835029"/>
            </a:xfrm>
          </p:grpSpPr>
          <p:cxnSp>
            <p:nvCxnSpPr>
              <p:cNvPr id="438" name="直線コネクタ 437"/>
              <p:cNvCxnSpPr/>
              <p:nvPr/>
            </p:nvCxnSpPr>
            <p:spPr bwMode="auto">
              <a:xfrm flipV="1">
                <a:off x="2843247" y="2497676"/>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9" name="正方形/長方形 438"/>
              <p:cNvSpPr/>
              <p:nvPr/>
            </p:nvSpPr>
            <p:spPr bwMode="auto">
              <a:xfrm>
                <a:off x="2843247" y="2080810"/>
                <a:ext cx="858182" cy="627937"/>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40" name="直線コネクタ 439"/>
              <p:cNvCxnSpPr>
                <a:stCxn id="439" idx="1"/>
                <a:endCxn id="439" idx="3"/>
              </p:cNvCxnSpPr>
              <p:nvPr/>
            </p:nvCxnSpPr>
            <p:spPr bwMode="auto">
              <a:xfrm>
                <a:off x="2843247" y="239214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直線コネクタ 440"/>
              <p:cNvCxnSpPr/>
              <p:nvPr/>
            </p:nvCxnSpPr>
            <p:spPr bwMode="auto">
              <a:xfrm>
                <a:off x="2843247" y="222855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 name="直線コネクタ 441"/>
              <p:cNvCxnSpPr/>
              <p:nvPr/>
            </p:nvCxnSpPr>
            <p:spPr bwMode="auto">
              <a:xfrm>
                <a:off x="2838197" y="2555719"/>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直線コネクタ 442"/>
              <p:cNvCxnSpPr/>
              <p:nvPr/>
            </p:nvCxnSpPr>
            <p:spPr bwMode="auto">
              <a:xfrm flipV="1">
                <a:off x="2838197" y="187501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直線コネクタ 443"/>
              <p:cNvCxnSpPr/>
              <p:nvPr/>
            </p:nvCxnSpPr>
            <p:spPr bwMode="auto">
              <a:xfrm flipV="1">
                <a:off x="3696379" y="1875017"/>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5" name="直線コネクタ 444"/>
              <p:cNvCxnSpPr/>
              <p:nvPr/>
            </p:nvCxnSpPr>
            <p:spPr bwMode="auto">
              <a:xfrm flipV="1">
                <a:off x="3701429" y="2497676"/>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6" name="直線コネクタ 445"/>
              <p:cNvCxnSpPr/>
              <p:nvPr/>
            </p:nvCxnSpPr>
            <p:spPr bwMode="auto">
              <a:xfrm>
                <a:off x="3060315" y="1875017"/>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7" name="直線コネクタ 446"/>
              <p:cNvCxnSpPr/>
              <p:nvPr/>
            </p:nvCxnSpPr>
            <p:spPr bwMode="auto">
              <a:xfrm>
                <a:off x="3918497" y="1875017"/>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8" name="平行四辺形 447"/>
              <p:cNvSpPr/>
              <p:nvPr/>
            </p:nvSpPr>
            <p:spPr bwMode="auto">
              <a:xfrm>
                <a:off x="2843247" y="1875017"/>
                <a:ext cx="1070204" cy="205792"/>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449" name="平行四辺形 448"/>
              <p:cNvSpPr/>
              <p:nvPr/>
            </p:nvSpPr>
            <p:spPr bwMode="auto">
              <a:xfrm rot="5400000" flipV="1">
                <a:off x="3393096" y="2183350"/>
                <a:ext cx="833729" cy="217068"/>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50" name="直線コネクタ 449"/>
              <p:cNvCxnSpPr/>
              <p:nvPr/>
            </p:nvCxnSpPr>
            <p:spPr bwMode="auto">
              <a:xfrm flipV="1">
                <a:off x="3706475" y="2022767"/>
                <a:ext cx="217071" cy="205792"/>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1" name="直線コネクタ 450"/>
              <p:cNvCxnSpPr/>
              <p:nvPr/>
            </p:nvCxnSpPr>
            <p:spPr bwMode="auto">
              <a:xfrm flipV="1">
                <a:off x="3706475" y="2181070"/>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直線コネクタ 451"/>
              <p:cNvCxnSpPr/>
              <p:nvPr/>
            </p:nvCxnSpPr>
            <p:spPr bwMode="auto">
              <a:xfrm flipV="1">
                <a:off x="3706475" y="2344648"/>
                <a:ext cx="217071"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13" name="正方形/長方形 1"/>
            <p:cNvSpPr>
              <a:spLocks noChangeArrowheads="1"/>
            </p:cNvSpPr>
            <p:nvPr/>
          </p:nvSpPr>
          <p:spPr bwMode="auto">
            <a:xfrm>
              <a:off x="861217" y="2132419"/>
              <a:ext cx="1036954" cy="648882"/>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2514"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5"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6"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7"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8"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0"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1"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22" name="グループ化 419"/>
            <p:cNvGrpSpPr>
              <a:grpSpLocks/>
            </p:cNvGrpSpPr>
            <p:nvPr/>
          </p:nvGrpSpPr>
          <p:grpSpPr bwMode="auto">
            <a:xfrm>
              <a:off x="1356040" y="877707"/>
              <a:ext cx="1084262" cy="835029"/>
              <a:chOff x="2840038" y="1874838"/>
              <a:chExt cx="1084262" cy="835029"/>
            </a:xfrm>
          </p:grpSpPr>
          <p:cxnSp>
            <p:nvCxnSpPr>
              <p:cNvPr id="423" name="直線コネクタ 422"/>
              <p:cNvCxnSpPr/>
              <p:nvPr/>
            </p:nvCxnSpPr>
            <p:spPr bwMode="auto">
              <a:xfrm flipV="1">
                <a:off x="2845425"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4" name="正方形/長方形 423"/>
              <p:cNvSpPr/>
              <p:nvPr/>
            </p:nvSpPr>
            <p:spPr bwMode="auto">
              <a:xfrm>
                <a:off x="2845425" y="2080634"/>
                <a:ext cx="858182" cy="62793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25" name="直線コネクタ 424"/>
              <p:cNvCxnSpPr>
                <a:stCxn id="424" idx="1"/>
                <a:endCxn id="424" idx="3"/>
              </p:cNvCxnSpPr>
              <p:nvPr/>
            </p:nvCxnSpPr>
            <p:spPr bwMode="auto">
              <a:xfrm>
                <a:off x="2845425" y="2391961"/>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直線コネクタ 425"/>
              <p:cNvCxnSpPr/>
              <p:nvPr/>
            </p:nvCxnSpPr>
            <p:spPr bwMode="auto">
              <a:xfrm>
                <a:off x="2845425" y="2228383"/>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 name="直線コネクタ 426"/>
              <p:cNvCxnSpPr/>
              <p:nvPr/>
            </p:nvCxnSpPr>
            <p:spPr bwMode="auto">
              <a:xfrm>
                <a:off x="2840378" y="2555543"/>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直線コネクタ 427"/>
              <p:cNvCxnSpPr/>
              <p:nvPr/>
            </p:nvCxnSpPr>
            <p:spPr bwMode="auto">
              <a:xfrm flipV="1">
                <a:off x="2840378" y="1874838"/>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直線コネクタ 428"/>
              <p:cNvCxnSpPr/>
              <p:nvPr/>
            </p:nvCxnSpPr>
            <p:spPr bwMode="auto">
              <a:xfrm flipV="1">
                <a:off x="3698560" y="1874838"/>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 name="直線コネクタ 429"/>
              <p:cNvCxnSpPr/>
              <p:nvPr/>
            </p:nvCxnSpPr>
            <p:spPr bwMode="auto">
              <a:xfrm flipV="1">
                <a:off x="3703607" y="2497497"/>
                <a:ext cx="22211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 name="直線コネクタ 430"/>
              <p:cNvCxnSpPr/>
              <p:nvPr/>
            </p:nvCxnSpPr>
            <p:spPr bwMode="auto">
              <a:xfrm>
                <a:off x="3062496" y="1874838"/>
                <a:ext cx="858182"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直線コネクタ 431"/>
              <p:cNvCxnSpPr/>
              <p:nvPr/>
            </p:nvCxnSpPr>
            <p:spPr bwMode="auto">
              <a:xfrm>
                <a:off x="3920678" y="1874838"/>
                <a:ext cx="0" cy="622659"/>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3" name="平行四辺形 432"/>
              <p:cNvSpPr/>
              <p:nvPr/>
            </p:nvSpPr>
            <p:spPr bwMode="auto">
              <a:xfrm>
                <a:off x="2845425" y="1874838"/>
                <a:ext cx="1070204" cy="205796"/>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434" name="平行四辺形 433"/>
              <p:cNvSpPr/>
              <p:nvPr/>
            </p:nvSpPr>
            <p:spPr bwMode="auto">
              <a:xfrm rot="5400000" flipV="1">
                <a:off x="3395278" y="2183167"/>
                <a:ext cx="833729" cy="217071"/>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435" name="直線コネクタ 434"/>
              <p:cNvCxnSpPr/>
              <p:nvPr/>
            </p:nvCxnSpPr>
            <p:spPr bwMode="auto">
              <a:xfrm flipV="1">
                <a:off x="3708657" y="2022588"/>
                <a:ext cx="217068" cy="20579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6" name="直線コネクタ 435"/>
              <p:cNvCxnSpPr/>
              <p:nvPr/>
            </p:nvCxnSpPr>
            <p:spPr bwMode="auto">
              <a:xfrm flipV="1">
                <a:off x="3708657" y="2180891"/>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直線コネクタ 436"/>
              <p:cNvCxnSpPr/>
              <p:nvPr/>
            </p:nvCxnSpPr>
            <p:spPr bwMode="auto">
              <a:xfrm flipV="1">
                <a:off x="3708657" y="2344472"/>
                <a:ext cx="217068" cy="21107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523" name="直線コネクタ 420"/>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4" name="直線コネクタ 421"/>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5" name="グループ化 934"/>
          <p:cNvGrpSpPr/>
          <p:nvPr/>
        </p:nvGrpSpPr>
        <p:grpSpPr>
          <a:xfrm>
            <a:off x="4716016" y="3474792"/>
            <a:ext cx="686037" cy="644169"/>
            <a:chOff x="611188" y="492125"/>
            <a:chExt cx="879475" cy="1052513"/>
          </a:xfrm>
        </p:grpSpPr>
        <p:grpSp>
          <p:nvGrpSpPr>
            <p:cNvPr id="936" name="グループ化 13"/>
            <p:cNvGrpSpPr>
              <a:grpSpLocks/>
            </p:cNvGrpSpPr>
            <p:nvPr/>
          </p:nvGrpSpPr>
          <p:grpSpPr bwMode="auto">
            <a:xfrm>
              <a:off x="1259535" y="1272359"/>
              <a:ext cx="92114" cy="109481"/>
              <a:chOff x="1946009" y="2706908"/>
              <a:chExt cx="151686" cy="218036"/>
            </a:xfrm>
          </p:grpSpPr>
          <p:sp>
            <p:nvSpPr>
              <p:cNvPr id="1037" name="円/楕円 1036"/>
              <p:cNvSpPr/>
              <p:nvPr/>
            </p:nvSpPr>
            <p:spPr bwMode="auto">
              <a:xfrm flipH="1">
                <a:off x="1944944" y="2708533"/>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38" name="円/楕円 1037"/>
              <p:cNvSpPr/>
              <p:nvPr/>
            </p:nvSpPr>
            <p:spPr bwMode="auto">
              <a:xfrm flipH="1">
                <a:off x="1976314" y="2705373"/>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937" name="グループ化 13"/>
            <p:cNvGrpSpPr>
              <a:grpSpLocks/>
            </p:cNvGrpSpPr>
            <p:nvPr/>
          </p:nvGrpSpPr>
          <p:grpSpPr bwMode="auto">
            <a:xfrm>
              <a:off x="1383735" y="1111012"/>
              <a:ext cx="92114" cy="109481"/>
              <a:chOff x="1946009" y="2706908"/>
              <a:chExt cx="151686" cy="218036"/>
            </a:xfrm>
          </p:grpSpPr>
          <p:sp>
            <p:nvSpPr>
              <p:cNvPr id="1035" name="円/楕円 1034"/>
              <p:cNvSpPr/>
              <p:nvPr/>
            </p:nvSpPr>
            <p:spPr bwMode="auto">
              <a:xfrm flipH="1">
                <a:off x="1946939" y="2710545"/>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36" name="円/楕円 1035"/>
              <p:cNvSpPr/>
              <p:nvPr/>
            </p:nvSpPr>
            <p:spPr bwMode="auto">
              <a:xfrm flipH="1">
                <a:off x="1978309" y="270738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938" name="グループ化 13"/>
            <p:cNvGrpSpPr>
              <a:grpSpLocks/>
            </p:cNvGrpSpPr>
            <p:nvPr/>
          </p:nvGrpSpPr>
          <p:grpSpPr bwMode="auto">
            <a:xfrm>
              <a:off x="960709" y="1103615"/>
              <a:ext cx="92114" cy="109481"/>
              <a:chOff x="1946009" y="2706908"/>
              <a:chExt cx="151686" cy="218036"/>
            </a:xfrm>
          </p:grpSpPr>
          <p:sp>
            <p:nvSpPr>
              <p:cNvPr id="1023" name="円/楕円 1022"/>
              <p:cNvSpPr/>
              <p:nvPr/>
            </p:nvSpPr>
            <p:spPr bwMode="auto">
              <a:xfrm flipH="1">
                <a:off x="1945563" y="270946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34" name="円/楕円 1033"/>
              <p:cNvSpPr/>
              <p:nvPr/>
            </p:nvSpPr>
            <p:spPr bwMode="auto">
              <a:xfrm flipH="1">
                <a:off x="1976933" y="270630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939" name="グループ化 13"/>
            <p:cNvGrpSpPr>
              <a:grpSpLocks/>
            </p:cNvGrpSpPr>
            <p:nvPr/>
          </p:nvGrpSpPr>
          <p:grpSpPr bwMode="auto">
            <a:xfrm>
              <a:off x="808121" y="1256540"/>
              <a:ext cx="92114" cy="109481"/>
              <a:chOff x="1946009" y="2706908"/>
              <a:chExt cx="151686" cy="218036"/>
            </a:xfrm>
          </p:grpSpPr>
          <p:sp>
            <p:nvSpPr>
              <p:cNvPr id="1020" name="円/楕円 1019"/>
              <p:cNvSpPr/>
              <p:nvPr/>
            </p:nvSpPr>
            <p:spPr bwMode="auto">
              <a:xfrm flipH="1">
                <a:off x="1945872" y="270842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21" name="円/楕円 1020"/>
              <p:cNvSpPr/>
              <p:nvPr/>
            </p:nvSpPr>
            <p:spPr bwMode="auto">
              <a:xfrm flipH="1">
                <a:off x="1977242" y="2708422"/>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940" name="グループ化 13"/>
            <p:cNvGrpSpPr>
              <a:grpSpLocks/>
            </p:cNvGrpSpPr>
            <p:nvPr/>
          </p:nvGrpSpPr>
          <p:grpSpPr bwMode="auto">
            <a:xfrm>
              <a:off x="611189" y="1435157"/>
              <a:ext cx="92114" cy="109481"/>
              <a:chOff x="1946009" y="2706908"/>
              <a:chExt cx="151686" cy="218036"/>
            </a:xfrm>
          </p:grpSpPr>
          <p:sp>
            <p:nvSpPr>
              <p:cNvPr id="1018" name="円/楕円 1017"/>
              <p:cNvSpPr/>
              <p:nvPr/>
            </p:nvSpPr>
            <p:spPr bwMode="auto">
              <a:xfrm flipH="1">
                <a:off x="1946007" y="2709957"/>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19" name="円/楕円 1018"/>
              <p:cNvSpPr/>
              <p:nvPr/>
            </p:nvSpPr>
            <p:spPr bwMode="auto">
              <a:xfrm flipH="1">
                <a:off x="1977377" y="270679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941" name="直方体 940"/>
            <p:cNvSpPr/>
            <p:nvPr/>
          </p:nvSpPr>
          <p:spPr bwMode="auto">
            <a:xfrm>
              <a:off x="611188" y="866775"/>
              <a:ext cx="876300" cy="473075"/>
            </a:xfrm>
            <a:prstGeom prst="cube">
              <a:avLst>
                <a:gd name="adj" fmla="val 736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nvGrpSpPr>
            <p:cNvPr id="942" name="グループ化 13"/>
            <p:cNvGrpSpPr>
              <a:grpSpLocks/>
            </p:cNvGrpSpPr>
            <p:nvPr/>
          </p:nvGrpSpPr>
          <p:grpSpPr bwMode="auto">
            <a:xfrm>
              <a:off x="1098988" y="1434359"/>
              <a:ext cx="92114" cy="109481"/>
              <a:chOff x="1946009" y="2706908"/>
              <a:chExt cx="151686" cy="218036"/>
            </a:xfrm>
          </p:grpSpPr>
          <p:sp>
            <p:nvSpPr>
              <p:cNvPr id="1016" name="円/楕円 1015"/>
              <p:cNvSpPr/>
              <p:nvPr/>
            </p:nvSpPr>
            <p:spPr bwMode="auto">
              <a:xfrm flipH="1">
                <a:off x="1945288" y="270838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17" name="円/楕円 1016"/>
              <p:cNvSpPr/>
              <p:nvPr/>
            </p:nvSpPr>
            <p:spPr bwMode="auto">
              <a:xfrm flipH="1">
                <a:off x="1976658" y="2708384"/>
                <a:ext cx="120252" cy="21498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943" name="直方体 942"/>
            <p:cNvSpPr/>
            <p:nvPr/>
          </p:nvSpPr>
          <p:spPr bwMode="auto">
            <a:xfrm>
              <a:off x="611188" y="965200"/>
              <a:ext cx="879475" cy="460375"/>
            </a:xfrm>
            <a:prstGeom prst="cube">
              <a:avLst>
                <a:gd name="adj" fmla="val 74799"/>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944" name="平行四辺形 943"/>
            <p:cNvSpPr/>
            <p:nvPr/>
          </p:nvSpPr>
          <p:spPr bwMode="auto">
            <a:xfrm>
              <a:off x="611188" y="1085850"/>
              <a:ext cx="871537" cy="339725"/>
            </a:xfrm>
            <a:prstGeom prst="parallelogram">
              <a:avLst>
                <a:gd name="adj" fmla="val 101599"/>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945" name="直方体 27"/>
            <p:cNvSpPr>
              <a:spLocks noChangeArrowheads="1"/>
            </p:cNvSpPr>
            <p:nvPr/>
          </p:nvSpPr>
          <p:spPr bwMode="auto">
            <a:xfrm>
              <a:off x="661842" y="857774"/>
              <a:ext cx="816909" cy="408773"/>
            </a:xfrm>
            <a:prstGeom prst="cube">
              <a:avLst>
                <a:gd name="adj" fmla="val 76704"/>
              </a:avLst>
            </a:prstGeom>
            <a:solidFill>
              <a:schemeClr val="accent1"/>
            </a:solidFill>
            <a:ln w="28575" algn="ctr">
              <a:solidFill>
                <a:schemeClr val="accent1"/>
              </a:solidFill>
              <a:round/>
              <a:headEnd/>
              <a:tailEnd/>
            </a:ln>
          </p:spPr>
          <p:txBody>
            <a:bodyPr anchor="ctr">
              <a:spAutoFit/>
            </a:bodyPr>
            <a:lstStyle/>
            <a:p>
              <a:endParaRPr lang="ja-JP" altLang="en-US" sz="1600"/>
            </a:p>
          </p:txBody>
        </p:sp>
        <p:cxnSp>
          <p:nvCxnSpPr>
            <p:cNvPr id="946" name="直線コネクタ 945"/>
            <p:cNvCxnSpPr/>
            <p:nvPr/>
          </p:nvCxnSpPr>
          <p:spPr bwMode="auto">
            <a:xfrm>
              <a:off x="1147763" y="1168400"/>
              <a:ext cx="0" cy="193675"/>
            </a:xfrm>
            <a:prstGeom prst="line">
              <a:avLst/>
            </a:prstGeom>
            <a:noFill/>
            <a:ln w="28575" cap="rnd"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7" name="直方体 31"/>
            <p:cNvSpPr>
              <a:spLocks noChangeArrowheads="1"/>
            </p:cNvSpPr>
            <p:nvPr/>
          </p:nvSpPr>
          <p:spPr bwMode="auto">
            <a:xfrm>
              <a:off x="880100" y="81890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48" name="直方体 55"/>
            <p:cNvSpPr>
              <a:spLocks noChangeArrowheads="1"/>
            </p:cNvSpPr>
            <p:nvPr/>
          </p:nvSpPr>
          <p:spPr bwMode="auto">
            <a:xfrm>
              <a:off x="880100" y="75477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49" name="直方体 56"/>
            <p:cNvSpPr>
              <a:spLocks noChangeArrowheads="1"/>
            </p:cNvSpPr>
            <p:nvPr/>
          </p:nvSpPr>
          <p:spPr bwMode="auto">
            <a:xfrm>
              <a:off x="880103" y="68792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0" name="直方体 57"/>
            <p:cNvSpPr>
              <a:spLocks noChangeArrowheads="1"/>
            </p:cNvSpPr>
            <p:nvPr/>
          </p:nvSpPr>
          <p:spPr bwMode="auto">
            <a:xfrm>
              <a:off x="880103" y="62095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1" name="直方体 58"/>
            <p:cNvSpPr>
              <a:spLocks noChangeArrowheads="1"/>
            </p:cNvSpPr>
            <p:nvPr/>
          </p:nvSpPr>
          <p:spPr bwMode="auto">
            <a:xfrm>
              <a:off x="880103" y="55677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2" name="直方体 59"/>
            <p:cNvSpPr>
              <a:spLocks noChangeArrowheads="1"/>
            </p:cNvSpPr>
            <p:nvPr/>
          </p:nvSpPr>
          <p:spPr bwMode="auto">
            <a:xfrm>
              <a:off x="880100" y="49212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3" name="直方体 60"/>
            <p:cNvSpPr>
              <a:spLocks noChangeArrowheads="1"/>
            </p:cNvSpPr>
            <p:nvPr/>
          </p:nvSpPr>
          <p:spPr bwMode="auto">
            <a:xfrm>
              <a:off x="821492" y="87814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4" name="直方体 61"/>
            <p:cNvSpPr>
              <a:spLocks noChangeArrowheads="1"/>
            </p:cNvSpPr>
            <p:nvPr/>
          </p:nvSpPr>
          <p:spPr bwMode="auto">
            <a:xfrm>
              <a:off x="821492" y="8140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5" name="直方体 62"/>
            <p:cNvSpPr>
              <a:spLocks noChangeArrowheads="1"/>
            </p:cNvSpPr>
            <p:nvPr/>
          </p:nvSpPr>
          <p:spPr bwMode="auto">
            <a:xfrm>
              <a:off x="821495" y="74715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6" name="直方体 63"/>
            <p:cNvSpPr>
              <a:spLocks noChangeArrowheads="1"/>
            </p:cNvSpPr>
            <p:nvPr/>
          </p:nvSpPr>
          <p:spPr bwMode="auto">
            <a:xfrm>
              <a:off x="821495" y="68019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7" name="直方体 64"/>
            <p:cNvSpPr>
              <a:spLocks noChangeArrowheads="1"/>
            </p:cNvSpPr>
            <p:nvPr/>
          </p:nvSpPr>
          <p:spPr bwMode="auto">
            <a:xfrm>
              <a:off x="821495" y="61601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8" name="直方体 65"/>
            <p:cNvSpPr>
              <a:spLocks noChangeArrowheads="1"/>
            </p:cNvSpPr>
            <p:nvPr/>
          </p:nvSpPr>
          <p:spPr bwMode="auto">
            <a:xfrm>
              <a:off x="821492" y="55136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59" name="直方体 66"/>
            <p:cNvSpPr>
              <a:spLocks noChangeArrowheads="1"/>
            </p:cNvSpPr>
            <p:nvPr/>
          </p:nvSpPr>
          <p:spPr bwMode="auto">
            <a:xfrm>
              <a:off x="758986" y="93909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0" name="直方体 67"/>
            <p:cNvSpPr>
              <a:spLocks noChangeArrowheads="1"/>
            </p:cNvSpPr>
            <p:nvPr/>
          </p:nvSpPr>
          <p:spPr bwMode="auto">
            <a:xfrm>
              <a:off x="758986" y="87496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1" name="直方体 68"/>
            <p:cNvSpPr>
              <a:spLocks noChangeArrowheads="1"/>
            </p:cNvSpPr>
            <p:nvPr/>
          </p:nvSpPr>
          <p:spPr bwMode="auto">
            <a:xfrm>
              <a:off x="758989" y="8081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2" name="直方体 69"/>
            <p:cNvSpPr>
              <a:spLocks noChangeArrowheads="1"/>
            </p:cNvSpPr>
            <p:nvPr/>
          </p:nvSpPr>
          <p:spPr bwMode="auto">
            <a:xfrm>
              <a:off x="758989" y="74114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3" name="直方体 70"/>
            <p:cNvSpPr>
              <a:spLocks noChangeArrowheads="1"/>
            </p:cNvSpPr>
            <p:nvPr/>
          </p:nvSpPr>
          <p:spPr bwMode="auto">
            <a:xfrm>
              <a:off x="758989" y="67696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4" name="直方体 71"/>
            <p:cNvSpPr>
              <a:spLocks noChangeArrowheads="1"/>
            </p:cNvSpPr>
            <p:nvPr/>
          </p:nvSpPr>
          <p:spPr bwMode="auto">
            <a:xfrm>
              <a:off x="758986" y="61231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5" name="直方体 72"/>
            <p:cNvSpPr>
              <a:spLocks noChangeArrowheads="1"/>
            </p:cNvSpPr>
            <p:nvPr/>
          </p:nvSpPr>
          <p:spPr bwMode="auto">
            <a:xfrm>
              <a:off x="695715" y="100606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6" name="直方体 73"/>
            <p:cNvSpPr>
              <a:spLocks noChangeArrowheads="1"/>
            </p:cNvSpPr>
            <p:nvPr/>
          </p:nvSpPr>
          <p:spPr bwMode="auto">
            <a:xfrm>
              <a:off x="695715" y="94192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7" name="直方体 74"/>
            <p:cNvSpPr>
              <a:spLocks noChangeArrowheads="1"/>
            </p:cNvSpPr>
            <p:nvPr/>
          </p:nvSpPr>
          <p:spPr bwMode="auto">
            <a:xfrm>
              <a:off x="695718" y="87507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8" name="直方体 75"/>
            <p:cNvSpPr>
              <a:spLocks noChangeArrowheads="1"/>
            </p:cNvSpPr>
            <p:nvPr/>
          </p:nvSpPr>
          <p:spPr bwMode="auto">
            <a:xfrm>
              <a:off x="695718" y="80811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69" name="直方体 76"/>
            <p:cNvSpPr>
              <a:spLocks noChangeArrowheads="1"/>
            </p:cNvSpPr>
            <p:nvPr/>
          </p:nvSpPr>
          <p:spPr bwMode="auto">
            <a:xfrm>
              <a:off x="695718" y="74393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0" name="直方体 77"/>
            <p:cNvSpPr>
              <a:spLocks noChangeArrowheads="1"/>
            </p:cNvSpPr>
            <p:nvPr/>
          </p:nvSpPr>
          <p:spPr bwMode="auto">
            <a:xfrm>
              <a:off x="695715" y="679281"/>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1" name="直方体 37"/>
            <p:cNvSpPr>
              <a:spLocks noChangeArrowheads="1"/>
            </p:cNvSpPr>
            <p:nvPr/>
          </p:nvSpPr>
          <p:spPr bwMode="auto">
            <a:xfrm>
              <a:off x="1021984" y="836398"/>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2" name="直方体 38"/>
            <p:cNvSpPr>
              <a:spLocks noChangeArrowheads="1"/>
            </p:cNvSpPr>
            <p:nvPr/>
          </p:nvSpPr>
          <p:spPr bwMode="auto">
            <a:xfrm>
              <a:off x="1021985" y="76942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3" name="直方体 39"/>
            <p:cNvSpPr>
              <a:spLocks noChangeArrowheads="1"/>
            </p:cNvSpPr>
            <p:nvPr/>
          </p:nvSpPr>
          <p:spPr bwMode="auto">
            <a:xfrm>
              <a:off x="1021983" y="70282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4" name="直方体 40"/>
            <p:cNvSpPr>
              <a:spLocks noChangeArrowheads="1"/>
            </p:cNvSpPr>
            <p:nvPr/>
          </p:nvSpPr>
          <p:spPr bwMode="auto">
            <a:xfrm>
              <a:off x="1021982" y="636797"/>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5" name="直方体 41"/>
            <p:cNvSpPr>
              <a:spLocks noChangeArrowheads="1"/>
            </p:cNvSpPr>
            <p:nvPr/>
          </p:nvSpPr>
          <p:spPr bwMode="auto">
            <a:xfrm>
              <a:off x="1021982" y="56958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6" name="直方体 42"/>
            <p:cNvSpPr>
              <a:spLocks noChangeArrowheads="1"/>
            </p:cNvSpPr>
            <p:nvPr/>
          </p:nvSpPr>
          <p:spPr bwMode="auto">
            <a:xfrm>
              <a:off x="1021985" y="50298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7" name="直方体 78"/>
            <p:cNvSpPr>
              <a:spLocks noChangeArrowheads="1"/>
            </p:cNvSpPr>
            <p:nvPr/>
          </p:nvSpPr>
          <p:spPr bwMode="auto">
            <a:xfrm>
              <a:off x="941657" y="91028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8" name="直方体 79"/>
            <p:cNvSpPr>
              <a:spLocks noChangeArrowheads="1"/>
            </p:cNvSpPr>
            <p:nvPr/>
          </p:nvSpPr>
          <p:spPr bwMode="auto">
            <a:xfrm>
              <a:off x="941658" y="843311"/>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79" name="直方体 80"/>
            <p:cNvSpPr>
              <a:spLocks noChangeArrowheads="1"/>
            </p:cNvSpPr>
            <p:nvPr/>
          </p:nvSpPr>
          <p:spPr bwMode="auto">
            <a:xfrm>
              <a:off x="941656" y="776709"/>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0" name="直方体 81"/>
            <p:cNvSpPr>
              <a:spLocks noChangeArrowheads="1"/>
            </p:cNvSpPr>
            <p:nvPr/>
          </p:nvSpPr>
          <p:spPr bwMode="auto">
            <a:xfrm>
              <a:off x="941655" y="71068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1" name="直方体 82"/>
            <p:cNvSpPr>
              <a:spLocks noChangeArrowheads="1"/>
            </p:cNvSpPr>
            <p:nvPr/>
          </p:nvSpPr>
          <p:spPr bwMode="auto">
            <a:xfrm>
              <a:off x="941655" y="643474"/>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2" name="直方体 83"/>
            <p:cNvSpPr>
              <a:spLocks noChangeArrowheads="1"/>
            </p:cNvSpPr>
            <p:nvPr/>
          </p:nvSpPr>
          <p:spPr bwMode="auto">
            <a:xfrm>
              <a:off x="941658" y="57687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3" name="直方体 84"/>
            <p:cNvSpPr>
              <a:spLocks noChangeArrowheads="1"/>
            </p:cNvSpPr>
            <p:nvPr/>
          </p:nvSpPr>
          <p:spPr bwMode="auto">
            <a:xfrm>
              <a:off x="868872" y="98637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4" name="直方体 85"/>
            <p:cNvSpPr>
              <a:spLocks noChangeArrowheads="1"/>
            </p:cNvSpPr>
            <p:nvPr/>
          </p:nvSpPr>
          <p:spPr bwMode="auto">
            <a:xfrm>
              <a:off x="868873" y="919402"/>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5" name="直方体 86"/>
            <p:cNvSpPr>
              <a:spLocks noChangeArrowheads="1"/>
            </p:cNvSpPr>
            <p:nvPr/>
          </p:nvSpPr>
          <p:spPr bwMode="auto">
            <a:xfrm>
              <a:off x="868871" y="852800"/>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6" name="直方体 87"/>
            <p:cNvSpPr>
              <a:spLocks noChangeArrowheads="1"/>
            </p:cNvSpPr>
            <p:nvPr/>
          </p:nvSpPr>
          <p:spPr bwMode="auto">
            <a:xfrm>
              <a:off x="868870" y="786776"/>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89" name="直方体 88"/>
            <p:cNvSpPr>
              <a:spLocks noChangeArrowheads="1"/>
            </p:cNvSpPr>
            <p:nvPr/>
          </p:nvSpPr>
          <p:spPr bwMode="auto">
            <a:xfrm>
              <a:off x="868870" y="719565"/>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0" name="直方体 89"/>
            <p:cNvSpPr>
              <a:spLocks noChangeArrowheads="1"/>
            </p:cNvSpPr>
            <p:nvPr/>
          </p:nvSpPr>
          <p:spPr bwMode="auto">
            <a:xfrm>
              <a:off x="868873" y="652963"/>
              <a:ext cx="183952" cy="137828"/>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1" name="直方体 90"/>
            <p:cNvSpPr>
              <a:spLocks noChangeArrowheads="1"/>
            </p:cNvSpPr>
            <p:nvPr/>
          </p:nvSpPr>
          <p:spPr bwMode="auto">
            <a:xfrm>
              <a:off x="1185910" y="822791"/>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2" name="直方体 91"/>
            <p:cNvSpPr>
              <a:spLocks noChangeArrowheads="1"/>
            </p:cNvSpPr>
            <p:nvPr/>
          </p:nvSpPr>
          <p:spPr bwMode="auto">
            <a:xfrm>
              <a:off x="1185910" y="75865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3" name="直方体 92"/>
            <p:cNvSpPr>
              <a:spLocks noChangeArrowheads="1"/>
            </p:cNvSpPr>
            <p:nvPr/>
          </p:nvSpPr>
          <p:spPr bwMode="auto">
            <a:xfrm>
              <a:off x="1185913" y="69180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4" name="直方体 93"/>
            <p:cNvSpPr>
              <a:spLocks noChangeArrowheads="1"/>
            </p:cNvSpPr>
            <p:nvPr/>
          </p:nvSpPr>
          <p:spPr bwMode="auto">
            <a:xfrm>
              <a:off x="1185913" y="62483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5" name="直方体 94"/>
            <p:cNvSpPr>
              <a:spLocks noChangeArrowheads="1"/>
            </p:cNvSpPr>
            <p:nvPr/>
          </p:nvSpPr>
          <p:spPr bwMode="auto">
            <a:xfrm>
              <a:off x="1185913" y="56065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6" name="直方体 96"/>
            <p:cNvSpPr>
              <a:spLocks noChangeArrowheads="1"/>
            </p:cNvSpPr>
            <p:nvPr/>
          </p:nvSpPr>
          <p:spPr bwMode="auto">
            <a:xfrm>
              <a:off x="1113955" y="89065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7" name="直方体 97"/>
            <p:cNvSpPr>
              <a:spLocks noChangeArrowheads="1"/>
            </p:cNvSpPr>
            <p:nvPr/>
          </p:nvSpPr>
          <p:spPr bwMode="auto">
            <a:xfrm>
              <a:off x="1113955" y="82652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8" name="直方体 98"/>
            <p:cNvSpPr>
              <a:spLocks noChangeArrowheads="1"/>
            </p:cNvSpPr>
            <p:nvPr/>
          </p:nvSpPr>
          <p:spPr bwMode="auto">
            <a:xfrm>
              <a:off x="1113958" y="75967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999" name="直方体 99"/>
            <p:cNvSpPr>
              <a:spLocks noChangeArrowheads="1"/>
            </p:cNvSpPr>
            <p:nvPr/>
          </p:nvSpPr>
          <p:spPr bwMode="auto">
            <a:xfrm>
              <a:off x="1113958" y="69270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0" name="直方体 100"/>
            <p:cNvSpPr>
              <a:spLocks noChangeArrowheads="1"/>
            </p:cNvSpPr>
            <p:nvPr/>
          </p:nvSpPr>
          <p:spPr bwMode="auto">
            <a:xfrm>
              <a:off x="1113958" y="62852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1" name="直方体 102"/>
            <p:cNvSpPr>
              <a:spLocks noChangeArrowheads="1"/>
            </p:cNvSpPr>
            <p:nvPr/>
          </p:nvSpPr>
          <p:spPr bwMode="auto">
            <a:xfrm>
              <a:off x="1043376" y="957509"/>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2" name="直方体 103"/>
            <p:cNvSpPr>
              <a:spLocks noChangeArrowheads="1"/>
            </p:cNvSpPr>
            <p:nvPr/>
          </p:nvSpPr>
          <p:spPr bwMode="auto">
            <a:xfrm>
              <a:off x="1043376" y="89337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3" name="直方体 104"/>
            <p:cNvSpPr>
              <a:spLocks noChangeArrowheads="1"/>
            </p:cNvSpPr>
            <p:nvPr/>
          </p:nvSpPr>
          <p:spPr bwMode="auto">
            <a:xfrm>
              <a:off x="1043379" y="82652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4" name="直方体 105"/>
            <p:cNvSpPr>
              <a:spLocks noChangeArrowheads="1"/>
            </p:cNvSpPr>
            <p:nvPr/>
          </p:nvSpPr>
          <p:spPr bwMode="auto">
            <a:xfrm>
              <a:off x="1043379" y="759555"/>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5" name="直方体 106"/>
            <p:cNvSpPr>
              <a:spLocks noChangeArrowheads="1"/>
            </p:cNvSpPr>
            <p:nvPr/>
          </p:nvSpPr>
          <p:spPr bwMode="auto">
            <a:xfrm>
              <a:off x="1043379" y="69537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6" name="直方体 108"/>
            <p:cNvSpPr>
              <a:spLocks noChangeArrowheads="1"/>
            </p:cNvSpPr>
            <p:nvPr/>
          </p:nvSpPr>
          <p:spPr bwMode="auto">
            <a:xfrm>
              <a:off x="988088" y="1016747"/>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7" name="直方体 109"/>
            <p:cNvSpPr>
              <a:spLocks noChangeArrowheads="1"/>
            </p:cNvSpPr>
            <p:nvPr/>
          </p:nvSpPr>
          <p:spPr bwMode="auto">
            <a:xfrm>
              <a:off x="988088" y="952612"/>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8" name="直方体 110"/>
            <p:cNvSpPr>
              <a:spLocks noChangeArrowheads="1"/>
            </p:cNvSpPr>
            <p:nvPr/>
          </p:nvSpPr>
          <p:spPr bwMode="auto">
            <a:xfrm>
              <a:off x="988091" y="88576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09" name="直方体 111"/>
            <p:cNvSpPr>
              <a:spLocks noChangeArrowheads="1"/>
            </p:cNvSpPr>
            <p:nvPr/>
          </p:nvSpPr>
          <p:spPr bwMode="auto">
            <a:xfrm>
              <a:off x="988091" y="818793"/>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0" name="直方体 112"/>
            <p:cNvSpPr>
              <a:spLocks noChangeArrowheads="1"/>
            </p:cNvSpPr>
            <p:nvPr/>
          </p:nvSpPr>
          <p:spPr bwMode="auto">
            <a:xfrm>
              <a:off x="988091" y="75461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1" name="正方形/長方形 1010"/>
            <p:cNvSpPr/>
            <p:nvPr/>
          </p:nvSpPr>
          <p:spPr bwMode="auto">
            <a:xfrm>
              <a:off x="611188" y="1035050"/>
              <a:ext cx="536575" cy="198438"/>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12" name="直方体 101"/>
            <p:cNvSpPr>
              <a:spLocks noChangeArrowheads="1"/>
            </p:cNvSpPr>
            <p:nvPr/>
          </p:nvSpPr>
          <p:spPr bwMode="auto">
            <a:xfrm>
              <a:off x="1187950" y="496788"/>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3" name="直方体 100"/>
            <p:cNvSpPr>
              <a:spLocks noChangeArrowheads="1"/>
            </p:cNvSpPr>
            <p:nvPr/>
          </p:nvSpPr>
          <p:spPr bwMode="auto">
            <a:xfrm>
              <a:off x="1113958" y="564990"/>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4" name="直方体 107"/>
            <p:cNvSpPr>
              <a:spLocks noChangeArrowheads="1"/>
            </p:cNvSpPr>
            <p:nvPr/>
          </p:nvSpPr>
          <p:spPr bwMode="auto">
            <a:xfrm>
              <a:off x="1043376" y="630726"/>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sp>
          <p:nvSpPr>
            <p:cNvPr id="1015" name="直方体 113"/>
            <p:cNvSpPr>
              <a:spLocks noChangeArrowheads="1"/>
            </p:cNvSpPr>
            <p:nvPr/>
          </p:nvSpPr>
          <p:spPr bwMode="auto">
            <a:xfrm>
              <a:off x="988088" y="689964"/>
              <a:ext cx="197822" cy="118476"/>
            </a:xfrm>
            <a:prstGeom prst="cube">
              <a:avLst>
                <a:gd name="adj" fmla="val 43787"/>
              </a:avLst>
            </a:prstGeom>
            <a:solidFill>
              <a:srgbClr val="92D050"/>
            </a:solidFill>
            <a:ln w="9525" algn="ctr">
              <a:solidFill>
                <a:schemeClr val="tx1"/>
              </a:solidFill>
              <a:round/>
              <a:headEnd/>
              <a:tailEnd/>
            </a:ln>
          </p:spPr>
          <p:txBody>
            <a:bodyPr anchor="ctr">
              <a:spAutoFit/>
            </a:bodyPr>
            <a:lstStyle/>
            <a:p>
              <a:endParaRPr lang="ja-JP" altLang="en-US" sz="1600"/>
            </a:p>
          </p:txBody>
        </p:sp>
      </p:grpSp>
      <p:grpSp>
        <p:nvGrpSpPr>
          <p:cNvPr id="1039" name="グループ化 1038"/>
          <p:cNvGrpSpPr/>
          <p:nvPr/>
        </p:nvGrpSpPr>
        <p:grpSpPr>
          <a:xfrm>
            <a:off x="2884487" y="3591742"/>
            <a:ext cx="536919" cy="539802"/>
            <a:chOff x="1906588" y="523875"/>
            <a:chExt cx="781050" cy="935038"/>
          </a:xfrm>
        </p:grpSpPr>
        <p:grpSp>
          <p:nvGrpSpPr>
            <p:cNvPr id="1040" name="グループ化 13"/>
            <p:cNvGrpSpPr>
              <a:grpSpLocks/>
            </p:cNvGrpSpPr>
            <p:nvPr/>
          </p:nvGrpSpPr>
          <p:grpSpPr bwMode="auto">
            <a:xfrm>
              <a:off x="2420662" y="1352725"/>
              <a:ext cx="82183" cy="99384"/>
              <a:chOff x="1946009" y="2706908"/>
              <a:chExt cx="151686" cy="218036"/>
            </a:xfrm>
          </p:grpSpPr>
          <p:sp>
            <p:nvSpPr>
              <p:cNvPr id="1069" name="円/楕円 1068"/>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70" name="円/楕円 1069"/>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042" name="グループ化 13"/>
            <p:cNvGrpSpPr>
              <a:grpSpLocks/>
            </p:cNvGrpSpPr>
            <p:nvPr/>
          </p:nvGrpSpPr>
          <p:grpSpPr bwMode="auto">
            <a:xfrm>
              <a:off x="1906909" y="1359529"/>
              <a:ext cx="82183" cy="99384"/>
              <a:chOff x="1946009" y="2706908"/>
              <a:chExt cx="151686" cy="218036"/>
            </a:xfrm>
          </p:grpSpPr>
          <p:sp>
            <p:nvSpPr>
              <p:cNvPr id="1067" name="円/楕円 1066"/>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68" name="円/楕円 1067"/>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043" name="グループ化 13"/>
            <p:cNvGrpSpPr>
              <a:grpSpLocks/>
            </p:cNvGrpSpPr>
            <p:nvPr/>
          </p:nvGrpSpPr>
          <p:grpSpPr bwMode="auto">
            <a:xfrm>
              <a:off x="2605455" y="1147068"/>
              <a:ext cx="82183" cy="99384"/>
              <a:chOff x="1946009" y="2706908"/>
              <a:chExt cx="151686" cy="218036"/>
            </a:xfrm>
          </p:grpSpPr>
          <p:sp>
            <p:nvSpPr>
              <p:cNvPr id="1065" name="円/楕円 1064"/>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66" name="円/楕円 1065"/>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1044" name="直方体 1043"/>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49" name="直方体 1048"/>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50"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55"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56"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1"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2"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3"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64" name="正方形/長方形 1063"/>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grpSp>
        <p:nvGrpSpPr>
          <p:cNvPr id="1071" name="グループ化 1070"/>
          <p:cNvGrpSpPr/>
          <p:nvPr/>
        </p:nvGrpSpPr>
        <p:grpSpPr>
          <a:xfrm>
            <a:off x="1660131" y="4153916"/>
            <a:ext cx="536919" cy="539802"/>
            <a:chOff x="1906588" y="523875"/>
            <a:chExt cx="781050" cy="935038"/>
          </a:xfrm>
        </p:grpSpPr>
        <p:grpSp>
          <p:nvGrpSpPr>
            <p:cNvPr id="1072" name="グループ化 13"/>
            <p:cNvGrpSpPr>
              <a:grpSpLocks/>
            </p:cNvGrpSpPr>
            <p:nvPr/>
          </p:nvGrpSpPr>
          <p:grpSpPr bwMode="auto">
            <a:xfrm>
              <a:off x="2420662" y="1352725"/>
              <a:ext cx="82183" cy="99384"/>
              <a:chOff x="1946009" y="2706908"/>
              <a:chExt cx="151686" cy="218036"/>
            </a:xfrm>
          </p:grpSpPr>
          <p:sp>
            <p:nvSpPr>
              <p:cNvPr id="1088" name="円/楕円 108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89" name="円/楕円 108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073" name="グループ化 13"/>
            <p:cNvGrpSpPr>
              <a:grpSpLocks/>
            </p:cNvGrpSpPr>
            <p:nvPr/>
          </p:nvGrpSpPr>
          <p:grpSpPr bwMode="auto">
            <a:xfrm>
              <a:off x="1906909" y="1359529"/>
              <a:ext cx="82183" cy="99384"/>
              <a:chOff x="1946009" y="2706908"/>
              <a:chExt cx="151686" cy="218036"/>
            </a:xfrm>
          </p:grpSpPr>
          <p:sp>
            <p:nvSpPr>
              <p:cNvPr id="1086" name="円/楕円 1085"/>
              <p:cNvSpPr/>
              <p:nvPr/>
            </p:nvSpPr>
            <p:spPr bwMode="auto">
              <a:xfrm flipH="1">
                <a:off x="1945417" y="2705528"/>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87" name="円/楕円 1086"/>
              <p:cNvSpPr/>
              <p:nvPr/>
            </p:nvSpPr>
            <p:spPr bwMode="auto">
              <a:xfrm flipH="1">
                <a:off x="1977646" y="2705528"/>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074" name="グループ化 13"/>
            <p:cNvGrpSpPr>
              <a:grpSpLocks/>
            </p:cNvGrpSpPr>
            <p:nvPr/>
          </p:nvGrpSpPr>
          <p:grpSpPr bwMode="auto">
            <a:xfrm>
              <a:off x="2605455" y="1147068"/>
              <a:ext cx="82183" cy="99384"/>
              <a:chOff x="1946009" y="2706908"/>
              <a:chExt cx="151686" cy="218036"/>
            </a:xfrm>
          </p:grpSpPr>
          <p:sp>
            <p:nvSpPr>
              <p:cNvPr id="1084" name="円/楕円 1083"/>
              <p:cNvSpPr/>
              <p:nvPr/>
            </p:nvSpPr>
            <p:spPr bwMode="auto">
              <a:xfrm flipH="1">
                <a:off x="1945332" y="2708433"/>
                <a:ext cx="120132"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85" name="円/楕円 1084"/>
              <p:cNvSpPr/>
              <p:nvPr/>
            </p:nvSpPr>
            <p:spPr bwMode="auto">
              <a:xfrm flipH="1">
                <a:off x="1977561" y="2708433"/>
                <a:ext cx="120134" cy="215932"/>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sp>
          <p:nvSpPr>
            <p:cNvPr id="1075" name="直方体 1074"/>
            <p:cNvSpPr/>
            <p:nvPr/>
          </p:nvSpPr>
          <p:spPr bwMode="auto">
            <a:xfrm>
              <a:off x="1906588" y="823913"/>
              <a:ext cx="779462" cy="557212"/>
            </a:xfrm>
            <a:prstGeom prst="cube">
              <a:avLst>
                <a:gd name="adj" fmla="val 46475"/>
              </a:avLst>
            </a:prstGeom>
            <a:solidFill>
              <a:schemeClr val="bg1">
                <a:lumMod val="85000"/>
              </a:schemeClr>
            </a:solidFill>
            <a:ln w="28575" cap="flat" cmpd="sng" algn="ctr">
              <a:solidFill>
                <a:schemeClr val="bg2">
                  <a:lumMod val="7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076" name="直方体 1075"/>
            <p:cNvSpPr/>
            <p:nvPr/>
          </p:nvSpPr>
          <p:spPr bwMode="auto">
            <a:xfrm>
              <a:off x="1906588" y="765175"/>
              <a:ext cx="781050" cy="344488"/>
            </a:xfrm>
            <a:prstGeom prst="cube">
              <a:avLst>
                <a:gd name="adj" fmla="val 76932"/>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sp>
          <p:nvSpPr>
            <p:cNvPr id="1077" name="直方体 119"/>
            <p:cNvSpPr>
              <a:spLocks noChangeArrowheads="1"/>
            </p:cNvSpPr>
            <p:nvPr/>
          </p:nvSpPr>
          <p:spPr bwMode="auto">
            <a:xfrm>
              <a:off x="2122935" y="52635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78" name="直方体 120"/>
            <p:cNvSpPr>
              <a:spLocks noChangeArrowheads="1"/>
            </p:cNvSpPr>
            <p:nvPr/>
          </p:nvSpPr>
          <p:spPr bwMode="auto">
            <a:xfrm>
              <a:off x="2353245" y="523875"/>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79" name="直方体 121"/>
            <p:cNvSpPr>
              <a:spLocks noChangeArrowheads="1"/>
            </p:cNvSpPr>
            <p:nvPr/>
          </p:nvSpPr>
          <p:spPr bwMode="auto">
            <a:xfrm>
              <a:off x="2045989" y="597629"/>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0" name="直方体 122"/>
            <p:cNvSpPr>
              <a:spLocks noChangeArrowheads="1"/>
            </p:cNvSpPr>
            <p:nvPr/>
          </p:nvSpPr>
          <p:spPr bwMode="auto">
            <a:xfrm>
              <a:off x="1962436" y="68852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1" name="直方体 123"/>
            <p:cNvSpPr>
              <a:spLocks noChangeArrowheads="1"/>
            </p:cNvSpPr>
            <p:nvPr/>
          </p:nvSpPr>
          <p:spPr bwMode="auto">
            <a:xfrm>
              <a:off x="2264037" y="602531"/>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2" name="直方体 124"/>
            <p:cNvSpPr>
              <a:spLocks noChangeArrowheads="1"/>
            </p:cNvSpPr>
            <p:nvPr/>
          </p:nvSpPr>
          <p:spPr bwMode="auto">
            <a:xfrm>
              <a:off x="2192075" y="693234"/>
              <a:ext cx="282204" cy="347864"/>
            </a:xfrm>
            <a:prstGeom prst="cube">
              <a:avLst>
                <a:gd name="adj" fmla="val 25435"/>
              </a:avLst>
            </a:prstGeom>
            <a:solidFill>
              <a:srgbClr val="FFFFCC"/>
            </a:solidFill>
            <a:ln w="12700" algn="ctr">
              <a:solidFill>
                <a:srgbClr val="FFCC66"/>
              </a:solidFill>
              <a:round/>
              <a:headEnd/>
              <a:tailEnd/>
            </a:ln>
          </p:spPr>
          <p:txBody>
            <a:bodyPr anchor="ctr">
              <a:spAutoFit/>
            </a:bodyPr>
            <a:lstStyle/>
            <a:p>
              <a:endParaRPr lang="ja-JP" altLang="en-US" sz="1600"/>
            </a:p>
          </p:txBody>
        </p:sp>
        <p:sp>
          <p:nvSpPr>
            <p:cNvPr id="1083" name="正方形/長方形 1082"/>
            <p:cNvSpPr/>
            <p:nvPr/>
          </p:nvSpPr>
          <p:spPr bwMode="auto">
            <a:xfrm>
              <a:off x="1906588" y="857250"/>
              <a:ext cx="519112" cy="171450"/>
            </a:xfrm>
            <a:prstGeom prst="rect">
              <a:avLst/>
            </a:prstGeom>
            <a:noFill/>
            <a:ln w="28575" cap="flat" cmpd="sng" algn="ctr">
              <a:solidFill>
                <a:schemeClr val="bg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ja-JP" altLang="en-US" sz="1600"/>
            </a:p>
          </p:txBody>
        </p:sp>
      </p:grpSp>
      <p:sp>
        <p:nvSpPr>
          <p:cNvPr id="1090" name="Text Box 879"/>
          <p:cNvSpPr txBox="1">
            <a:spLocks noChangeArrowheads="1"/>
          </p:cNvSpPr>
          <p:nvPr/>
        </p:nvSpPr>
        <p:spPr bwMode="auto">
          <a:xfrm>
            <a:off x="335265" y="484421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sp>
        <p:nvSpPr>
          <p:cNvPr id="1116" name="Text Box 880"/>
          <p:cNvSpPr txBox="1">
            <a:spLocks noChangeArrowheads="1"/>
          </p:cNvSpPr>
          <p:nvPr/>
        </p:nvSpPr>
        <p:spPr bwMode="auto">
          <a:xfrm>
            <a:off x="7983486" y="578551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nvGrpSpPr>
          <p:cNvPr id="1117" name="グループ化 1116"/>
          <p:cNvGrpSpPr/>
          <p:nvPr/>
        </p:nvGrpSpPr>
        <p:grpSpPr>
          <a:xfrm>
            <a:off x="7443165" y="4371478"/>
            <a:ext cx="1318570" cy="1463062"/>
            <a:chOff x="7443165" y="4168838"/>
            <a:chExt cx="1318570" cy="1463062"/>
          </a:xfrm>
        </p:grpSpPr>
        <p:sp>
          <p:nvSpPr>
            <p:cNvPr id="1118" name="Freeform 1362"/>
            <p:cNvSpPr>
              <a:spLocks/>
            </p:cNvSpPr>
            <p:nvPr/>
          </p:nvSpPr>
          <p:spPr bwMode="auto">
            <a:xfrm>
              <a:off x="7730580" y="5040356"/>
              <a:ext cx="952984" cy="59154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119" name="Freeform 1372"/>
            <p:cNvSpPr>
              <a:spLocks/>
            </p:cNvSpPr>
            <p:nvPr/>
          </p:nvSpPr>
          <p:spPr bwMode="auto">
            <a:xfrm>
              <a:off x="8114582" y="5108701"/>
              <a:ext cx="203709" cy="115481"/>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120" name="Freeform 1373"/>
            <p:cNvSpPr>
              <a:spLocks/>
            </p:cNvSpPr>
            <p:nvPr/>
          </p:nvSpPr>
          <p:spPr bwMode="auto">
            <a:xfrm>
              <a:off x="8170777" y="5106345"/>
              <a:ext cx="248198" cy="183826"/>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1" name="Freeform 1374"/>
            <p:cNvSpPr>
              <a:spLocks/>
            </p:cNvSpPr>
            <p:nvPr/>
          </p:nvSpPr>
          <p:spPr bwMode="auto">
            <a:xfrm>
              <a:off x="7995165" y="5094561"/>
              <a:ext cx="114734" cy="117837"/>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2" name="Freeform 1375"/>
            <p:cNvSpPr>
              <a:spLocks/>
            </p:cNvSpPr>
            <p:nvPr/>
          </p:nvSpPr>
          <p:spPr bwMode="auto">
            <a:xfrm>
              <a:off x="8020922" y="5259533"/>
              <a:ext cx="56196" cy="30639"/>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3" name="Freeform 696"/>
            <p:cNvSpPr>
              <a:spLocks/>
            </p:cNvSpPr>
            <p:nvPr/>
          </p:nvSpPr>
          <p:spPr bwMode="auto">
            <a:xfrm flipH="1">
              <a:off x="7751955" y="4319147"/>
              <a:ext cx="971343" cy="76023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124" name="Freeform 697"/>
            <p:cNvSpPr>
              <a:spLocks/>
            </p:cNvSpPr>
            <p:nvPr/>
          </p:nvSpPr>
          <p:spPr bwMode="auto">
            <a:xfrm>
              <a:off x="7880001" y="4457371"/>
              <a:ext cx="671275" cy="67384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125" name="Freeform 701"/>
            <p:cNvSpPr>
              <a:spLocks/>
            </p:cNvSpPr>
            <p:nvPr/>
          </p:nvSpPr>
          <p:spPr bwMode="auto">
            <a:xfrm>
              <a:off x="8214992" y="4538002"/>
              <a:ext cx="115112" cy="7487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26" name="Freeform 702"/>
            <p:cNvSpPr>
              <a:spLocks/>
            </p:cNvSpPr>
            <p:nvPr/>
          </p:nvSpPr>
          <p:spPr bwMode="auto">
            <a:xfrm>
              <a:off x="7992528" y="4559600"/>
              <a:ext cx="111232" cy="5471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127" name="グループ化 1126"/>
            <p:cNvGrpSpPr/>
            <p:nvPr/>
          </p:nvGrpSpPr>
          <p:grpSpPr>
            <a:xfrm rot="245351">
              <a:off x="7692524" y="4168838"/>
              <a:ext cx="1069211" cy="537500"/>
              <a:chOff x="6718234" y="594578"/>
              <a:chExt cx="857503" cy="487920"/>
            </a:xfrm>
          </p:grpSpPr>
          <p:sp>
            <p:nvSpPr>
              <p:cNvPr id="113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138" name="テキスト ボックス 1137"/>
              <p:cNvSpPr txBox="1"/>
              <p:nvPr/>
            </p:nvSpPr>
            <p:spPr>
              <a:xfrm>
                <a:off x="6852533" y="615436"/>
                <a:ext cx="496341" cy="255662"/>
              </a:xfrm>
              <a:prstGeom prst="rect">
                <a:avLst/>
              </a:prstGeom>
              <a:noFill/>
            </p:spPr>
            <p:txBody>
              <a:bodyPr wrap="square" rtlCol="0">
                <a:spAutoFit/>
              </a:bodyPr>
              <a:lstStyle/>
              <a:p>
                <a:r>
                  <a:rPr kumimoji="1" lang="en-US" altLang="ja-JP" sz="12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200" i="1" dirty="0">
                  <a:solidFill>
                    <a:srgbClr val="FF0000"/>
                  </a:solidFill>
                  <a:latin typeface="Nyala" panose="02000504070300020003" pitchFamily="2" charset="0"/>
                  <a:cs typeface="Verdana" panose="020B0604030504040204" pitchFamily="34" charset="0"/>
                </a:endParaRPr>
              </a:p>
            </p:txBody>
          </p:sp>
        </p:grpSp>
        <p:sp>
          <p:nvSpPr>
            <p:cNvPr id="1128" name="Oval 1371"/>
            <p:cNvSpPr>
              <a:spLocks noChangeArrowheads="1"/>
            </p:cNvSpPr>
            <p:nvPr/>
          </p:nvSpPr>
          <p:spPr bwMode="auto">
            <a:xfrm>
              <a:off x="8138397" y="4944018"/>
              <a:ext cx="114734" cy="98984"/>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1129" name="Oval 1366"/>
            <p:cNvSpPr>
              <a:spLocks noChangeArrowheads="1"/>
            </p:cNvSpPr>
            <p:nvPr/>
          </p:nvSpPr>
          <p:spPr bwMode="auto">
            <a:xfrm>
              <a:off x="8192735" y="4732036"/>
              <a:ext cx="30440" cy="447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130" name="Oval 1366"/>
            <p:cNvSpPr>
              <a:spLocks noChangeArrowheads="1"/>
            </p:cNvSpPr>
            <p:nvPr/>
          </p:nvSpPr>
          <p:spPr bwMode="auto">
            <a:xfrm>
              <a:off x="8030318" y="4741391"/>
              <a:ext cx="30440" cy="447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131" name="Freeform 1376"/>
            <p:cNvSpPr>
              <a:spLocks/>
            </p:cNvSpPr>
            <p:nvPr/>
          </p:nvSpPr>
          <p:spPr bwMode="auto">
            <a:xfrm>
              <a:off x="7443165" y="5120641"/>
              <a:ext cx="423809" cy="25453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132" name="Freeform 1377"/>
            <p:cNvSpPr>
              <a:spLocks/>
            </p:cNvSpPr>
            <p:nvPr/>
          </p:nvSpPr>
          <p:spPr bwMode="auto">
            <a:xfrm>
              <a:off x="7518093" y="5259690"/>
              <a:ext cx="58538" cy="4006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3" name="Freeform 1378"/>
            <p:cNvSpPr>
              <a:spLocks/>
            </p:cNvSpPr>
            <p:nvPr/>
          </p:nvSpPr>
          <p:spPr bwMode="auto">
            <a:xfrm>
              <a:off x="7625801" y="5231409"/>
              <a:ext cx="77270" cy="6127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34" name="Line 1379"/>
            <p:cNvSpPr>
              <a:spLocks noChangeShapeType="1"/>
            </p:cNvSpPr>
            <p:nvPr/>
          </p:nvSpPr>
          <p:spPr bwMode="auto">
            <a:xfrm flipH="1">
              <a:off x="7581314" y="5287971"/>
              <a:ext cx="51513" cy="447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139" name="AutoShape 1357"/>
          <p:cNvSpPr>
            <a:spLocks noChangeArrowheads="1"/>
          </p:cNvSpPr>
          <p:nvPr/>
        </p:nvSpPr>
        <p:spPr bwMode="auto">
          <a:xfrm>
            <a:off x="6788526" y="3000634"/>
            <a:ext cx="2097244" cy="1292462"/>
          </a:xfrm>
          <a:prstGeom prst="wedgeEllipseCallout">
            <a:avLst>
              <a:gd name="adj1" fmla="val -3166"/>
              <a:gd name="adj2" fmla="val 6463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00" dirty="0"/>
          </a:p>
        </p:txBody>
      </p:sp>
      <p:sp>
        <p:nvSpPr>
          <p:cNvPr id="1140" name="テキスト ボックス 1139"/>
          <p:cNvSpPr txBox="1"/>
          <p:nvPr/>
        </p:nvSpPr>
        <p:spPr>
          <a:xfrm>
            <a:off x="6920459" y="3211682"/>
            <a:ext cx="1884362" cy="923330"/>
          </a:xfrm>
          <a:prstGeom prst="rect">
            <a:avLst/>
          </a:prstGeom>
          <a:noFill/>
        </p:spPr>
        <p:txBody>
          <a:bodyPr wrap="square" rtlCol="0">
            <a:spAutoFit/>
          </a:bodyPr>
          <a:lstStyle/>
          <a:p>
            <a:r>
              <a:rPr kumimoji="1" lang="ja-JP" altLang="en-US" dirty="0"/>
              <a:t>専用台車１１台で部品を１６ストッカへ部品運搬供給</a:t>
            </a:r>
          </a:p>
        </p:txBody>
      </p:sp>
      <p:grpSp>
        <p:nvGrpSpPr>
          <p:cNvPr id="1141" name="グループ化 1140"/>
          <p:cNvGrpSpPr/>
          <p:nvPr/>
        </p:nvGrpSpPr>
        <p:grpSpPr>
          <a:xfrm>
            <a:off x="3573279" y="4283455"/>
            <a:ext cx="500835" cy="543075"/>
            <a:chOff x="4398692" y="1436688"/>
            <a:chExt cx="618747" cy="922941"/>
          </a:xfrm>
        </p:grpSpPr>
        <p:grpSp>
          <p:nvGrpSpPr>
            <p:cNvPr id="1142" name="グループ化 13"/>
            <p:cNvGrpSpPr>
              <a:grpSpLocks/>
            </p:cNvGrpSpPr>
            <p:nvPr/>
          </p:nvGrpSpPr>
          <p:grpSpPr bwMode="auto">
            <a:xfrm>
              <a:off x="4875974" y="2141105"/>
              <a:ext cx="82183" cy="99384"/>
              <a:chOff x="1946009" y="2706908"/>
              <a:chExt cx="151686" cy="218036"/>
            </a:xfrm>
          </p:grpSpPr>
          <p:sp>
            <p:nvSpPr>
              <p:cNvPr id="1172" name="円/楕円 1171"/>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173" name="円/楕円 1172"/>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143" name="グループ化 13"/>
            <p:cNvGrpSpPr>
              <a:grpSpLocks/>
            </p:cNvGrpSpPr>
            <p:nvPr/>
          </p:nvGrpSpPr>
          <p:grpSpPr bwMode="auto">
            <a:xfrm>
              <a:off x="4414204" y="2258627"/>
              <a:ext cx="82183" cy="99384"/>
              <a:chOff x="1946009" y="2706908"/>
              <a:chExt cx="151686" cy="218036"/>
            </a:xfrm>
          </p:grpSpPr>
          <p:sp>
            <p:nvSpPr>
              <p:cNvPr id="1170" name="円/楕円 1169"/>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171" name="円/楕円 1170"/>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144" name="グループ化 13"/>
            <p:cNvGrpSpPr>
              <a:grpSpLocks/>
            </p:cNvGrpSpPr>
            <p:nvPr/>
          </p:nvGrpSpPr>
          <p:grpSpPr bwMode="auto">
            <a:xfrm>
              <a:off x="4746932" y="2260245"/>
              <a:ext cx="82183" cy="99384"/>
              <a:chOff x="1946009" y="2706908"/>
              <a:chExt cx="151686" cy="218036"/>
            </a:xfrm>
          </p:grpSpPr>
          <p:sp>
            <p:nvSpPr>
              <p:cNvPr id="1168" name="円/楕円 1167"/>
              <p:cNvSpPr/>
              <p:nvPr/>
            </p:nvSpPr>
            <p:spPr bwMode="auto">
              <a:xfrm flipH="1">
                <a:off x="1946518" y="2706524"/>
                <a:ext cx="120132"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169" name="円/楕円 1168"/>
              <p:cNvSpPr/>
              <p:nvPr/>
            </p:nvSpPr>
            <p:spPr bwMode="auto">
              <a:xfrm flipH="1">
                <a:off x="1978748" y="2706524"/>
                <a:ext cx="120134" cy="21941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cxnSp>
          <p:nvCxnSpPr>
            <p:cNvPr id="1145" name="直線コネクタ 1144"/>
            <p:cNvCxnSpPr/>
            <p:nvPr/>
          </p:nvCxnSpPr>
          <p:spPr bwMode="auto">
            <a:xfrm flipV="1">
              <a:off x="4398692" y="1729084"/>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6" name="直方体 95"/>
            <p:cNvSpPr>
              <a:spLocks noChangeArrowheads="1"/>
            </p:cNvSpPr>
            <p:nvPr/>
          </p:nvSpPr>
          <p:spPr bwMode="auto">
            <a:xfrm>
              <a:off x="4427984" y="1988840"/>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7" name="直方体 95"/>
            <p:cNvSpPr>
              <a:spLocks noChangeArrowheads="1"/>
            </p:cNvSpPr>
            <p:nvPr/>
          </p:nvSpPr>
          <p:spPr bwMode="auto">
            <a:xfrm>
              <a:off x="4427984" y="188082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8" name="直方体 95"/>
            <p:cNvSpPr>
              <a:spLocks noChangeArrowheads="1"/>
            </p:cNvSpPr>
            <p:nvPr/>
          </p:nvSpPr>
          <p:spPr bwMode="auto">
            <a:xfrm>
              <a:off x="4427984" y="1772816"/>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49" name="直方体 95"/>
            <p:cNvSpPr>
              <a:spLocks noChangeArrowheads="1"/>
            </p:cNvSpPr>
            <p:nvPr/>
          </p:nvSpPr>
          <p:spPr bwMode="auto">
            <a:xfrm>
              <a:off x="4427984" y="1657455"/>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0" name="直方体 95"/>
            <p:cNvSpPr>
              <a:spLocks noChangeArrowheads="1"/>
            </p:cNvSpPr>
            <p:nvPr/>
          </p:nvSpPr>
          <p:spPr bwMode="auto">
            <a:xfrm>
              <a:off x="4427984" y="1556792"/>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1" name="直方体 95"/>
            <p:cNvSpPr>
              <a:spLocks noChangeArrowheads="1"/>
            </p:cNvSpPr>
            <p:nvPr/>
          </p:nvSpPr>
          <p:spPr bwMode="auto">
            <a:xfrm>
              <a:off x="4427984" y="143668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2" name="直方体 95"/>
            <p:cNvSpPr>
              <a:spLocks noChangeArrowheads="1"/>
            </p:cNvSpPr>
            <p:nvPr/>
          </p:nvSpPr>
          <p:spPr bwMode="auto">
            <a:xfrm>
              <a:off x="4626564" y="1988840"/>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3" name="直方体 95"/>
            <p:cNvSpPr>
              <a:spLocks noChangeArrowheads="1"/>
            </p:cNvSpPr>
            <p:nvPr/>
          </p:nvSpPr>
          <p:spPr bwMode="auto">
            <a:xfrm>
              <a:off x="4626564" y="188082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4" name="直方体 95"/>
            <p:cNvSpPr>
              <a:spLocks noChangeArrowheads="1"/>
            </p:cNvSpPr>
            <p:nvPr/>
          </p:nvSpPr>
          <p:spPr bwMode="auto">
            <a:xfrm>
              <a:off x="4626564" y="1772816"/>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5" name="直方体 95"/>
            <p:cNvSpPr>
              <a:spLocks noChangeArrowheads="1"/>
            </p:cNvSpPr>
            <p:nvPr/>
          </p:nvSpPr>
          <p:spPr bwMode="auto">
            <a:xfrm>
              <a:off x="4626564" y="1657455"/>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6" name="直方体 95"/>
            <p:cNvSpPr>
              <a:spLocks noChangeArrowheads="1"/>
            </p:cNvSpPr>
            <p:nvPr/>
          </p:nvSpPr>
          <p:spPr bwMode="auto">
            <a:xfrm>
              <a:off x="4626564" y="1556792"/>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157" name="直方体 95"/>
            <p:cNvSpPr>
              <a:spLocks noChangeArrowheads="1"/>
            </p:cNvSpPr>
            <p:nvPr/>
          </p:nvSpPr>
          <p:spPr bwMode="auto">
            <a:xfrm>
              <a:off x="4626564" y="1436688"/>
              <a:ext cx="269830" cy="216024"/>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cxnSp>
          <p:nvCxnSpPr>
            <p:cNvPr id="1158" name="直線コネクタ 1157"/>
            <p:cNvCxnSpPr/>
            <p:nvPr/>
          </p:nvCxnSpPr>
          <p:spPr bwMode="auto">
            <a:xfrm>
              <a:off x="4427984" y="2240489"/>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9" name="直線コネクタ 1158"/>
            <p:cNvCxnSpPr/>
            <p:nvPr/>
          </p:nvCxnSpPr>
          <p:spPr bwMode="auto">
            <a:xfrm>
              <a:off x="4414204" y="2265734"/>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0" name="直線コネクタ 1159"/>
            <p:cNvCxnSpPr/>
            <p:nvPr/>
          </p:nvCxnSpPr>
          <p:spPr bwMode="auto">
            <a:xfrm>
              <a:off x="4813269" y="1904024"/>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1" name="直線コネクタ 1160"/>
            <p:cNvCxnSpPr/>
            <p:nvPr/>
          </p:nvCxnSpPr>
          <p:spPr bwMode="auto">
            <a:xfrm>
              <a:off x="4935781" y="1765467"/>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2" name="直線コネクタ 1161"/>
            <p:cNvCxnSpPr/>
            <p:nvPr/>
          </p:nvCxnSpPr>
          <p:spPr bwMode="auto">
            <a:xfrm>
              <a:off x="4403476" y="1880828"/>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3" name="直線コネクタ 1162"/>
            <p:cNvCxnSpPr/>
            <p:nvPr/>
          </p:nvCxnSpPr>
          <p:spPr bwMode="auto">
            <a:xfrm flipV="1">
              <a:off x="4799899" y="2096852"/>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4" name="直線コネクタ 1163"/>
            <p:cNvCxnSpPr/>
            <p:nvPr/>
          </p:nvCxnSpPr>
          <p:spPr bwMode="auto">
            <a:xfrm flipV="1">
              <a:off x="4799899"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5" name="直線コネクタ 1164"/>
            <p:cNvCxnSpPr/>
            <p:nvPr/>
          </p:nvCxnSpPr>
          <p:spPr bwMode="auto">
            <a:xfrm flipV="1">
              <a:off x="4859706"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6" name="直線コネクタ 1165"/>
            <p:cNvCxnSpPr/>
            <p:nvPr/>
          </p:nvCxnSpPr>
          <p:spPr bwMode="auto">
            <a:xfrm>
              <a:off x="4945431" y="1764709"/>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7" name="直線コネクタ 1166"/>
            <p:cNvCxnSpPr/>
            <p:nvPr/>
          </p:nvCxnSpPr>
          <p:spPr bwMode="auto">
            <a:xfrm>
              <a:off x="4811774" y="1928707"/>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01" name="直線コネクタ 1200"/>
          <p:cNvCxnSpPr/>
          <p:nvPr/>
        </p:nvCxnSpPr>
        <p:spPr>
          <a:xfrm flipH="1">
            <a:off x="4812557" y="4820549"/>
            <a:ext cx="637491" cy="9313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2" name="直線コネクタ 1201"/>
          <p:cNvCxnSpPr/>
          <p:nvPr/>
        </p:nvCxnSpPr>
        <p:spPr>
          <a:xfrm>
            <a:off x="4799966" y="5751919"/>
            <a:ext cx="1284020"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3" name="直線コネクタ 1202"/>
          <p:cNvCxnSpPr/>
          <p:nvPr/>
        </p:nvCxnSpPr>
        <p:spPr>
          <a:xfrm>
            <a:off x="5879466" y="4822136"/>
            <a:ext cx="84043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4" name="直線コネクタ 1203"/>
          <p:cNvCxnSpPr/>
          <p:nvPr/>
        </p:nvCxnSpPr>
        <p:spPr>
          <a:xfrm>
            <a:off x="3052530" y="4866125"/>
            <a:ext cx="89770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5" name="直線コネクタ 1204"/>
          <p:cNvCxnSpPr/>
          <p:nvPr/>
        </p:nvCxnSpPr>
        <p:spPr>
          <a:xfrm flipH="1">
            <a:off x="3026707" y="3731077"/>
            <a:ext cx="1357334" cy="1748631"/>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6" name="直線コネクタ 1205"/>
          <p:cNvCxnSpPr/>
          <p:nvPr/>
        </p:nvCxnSpPr>
        <p:spPr>
          <a:xfrm flipH="1">
            <a:off x="2847634" y="5485149"/>
            <a:ext cx="179073" cy="1935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7" name="直線コネクタ 1206"/>
          <p:cNvCxnSpPr/>
          <p:nvPr/>
        </p:nvCxnSpPr>
        <p:spPr>
          <a:xfrm flipH="1">
            <a:off x="2855818" y="4225062"/>
            <a:ext cx="517464" cy="1256726"/>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8" name="直線コネクタ 1207"/>
          <p:cNvCxnSpPr/>
          <p:nvPr/>
        </p:nvCxnSpPr>
        <p:spPr>
          <a:xfrm>
            <a:off x="4138771" y="4885636"/>
            <a:ext cx="1129635"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9" name="直線コネクタ 1208"/>
          <p:cNvCxnSpPr/>
          <p:nvPr/>
        </p:nvCxnSpPr>
        <p:spPr>
          <a:xfrm flipH="1">
            <a:off x="4154923" y="4568216"/>
            <a:ext cx="221471" cy="31742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0" name="直線コネクタ 1209"/>
          <p:cNvCxnSpPr/>
          <p:nvPr/>
        </p:nvCxnSpPr>
        <p:spPr>
          <a:xfrm flipH="1">
            <a:off x="4783581" y="4873803"/>
            <a:ext cx="485077" cy="711921"/>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1" name="直線コネクタ 1210"/>
          <p:cNvCxnSpPr/>
          <p:nvPr/>
        </p:nvCxnSpPr>
        <p:spPr>
          <a:xfrm>
            <a:off x="2511675" y="5569849"/>
            <a:ext cx="2286703"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2" name="直線コネクタ 1211"/>
          <p:cNvCxnSpPr/>
          <p:nvPr/>
        </p:nvCxnSpPr>
        <p:spPr>
          <a:xfrm flipH="1">
            <a:off x="2523840" y="4847108"/>
            <a:ext cx="555276" cy="726276"/>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3" name="直線矢印コネクタ 1212"/>
          <p:cNvCxnSpPr/>
          <p:nvPr/>
        </p:nvCxnSpPr>
        <p:spPr>
          <a:xfrm flipV="1">
            <a:off x="3925805" y="4521787"/>
            <a:ext cx="264825" cy="34433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14" name="直線コネクタ 1213"/>
          <p:cNvCxnSpPr/>
          <p:nvPr/>
        </p:nvCxnSpPr>
        <p:spPr>
          <a:xfrm flipH="1">
            <a:off x="5692831" y="4347142"/>
            <a:ext cx="484528" cy="499966"/>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5" name="直線コネクタ 1214"/>
          <p:cNvCxnSpPr/>
          <p:nvPr/>
        </p:nvCxnSpPr>
        <p:spPr>
          <a:xfrm>
            <a:off x="5409993" y="4834836"/>
            <a:ext cx="29347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6" name="直線コネクタ 1215"/>
          <p:cNvCxnSpPr/>
          <p:nvPr/>
        </p:nvCxnSpPr>
        <p:spPr>
          <a:xfrm flipH="1">
            <a:off x="6057321" y="4820549"/>
            <a:ext cx="637491" cy="93137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7" name="直線矢印コネクタ 1216"/>
          <p:cNvCxnSpPr/>
          <p:nvPr/>
        </p:nvCxnSpPr>
        <p:spPr>
          <a:xfrm flipV="1">
            <a:off x="5856454" y="4258339"/>
            <a:ext cx="545299" cy="563797"/>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18" name="直線コネクタ 1217"/>
          <p:cNvCxnSpPr/>
          <p:nvPr/>
        </p:nvCxnSpPr>
        <p:spPr>
          <a:xfrm flipH="1">
            <a:off x="2446497" y="3513538"/>
            <a:ext cx="1088941" cy="1361696"/>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19" name="直線コネクタ 1218"/>
          <p:cNvCxnSpPr/>
          <p:nvPr/>
        </p:nvCxnSpPr>
        <p:spPr>
          <a:xfrm flipH="1">
            <a:off x="2404081" y="2790080"/>
            <a:ext cx="1586587" cy="1983992"/>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0" name="直線コネクタ 1219"/>
          <p:cNvCxnSpPr/>
          <p:nvPr/>
        </p:nvCxnSpPr>
        <p:spPr>
          <a:xfrm>
            <a:off x="1863374" y="4753874"/>
            <a:ext cx="575979"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1" name="直線コネクタ 1220"/>
          <p:cNvCxnSpPr/>
          <p:nvPr/>
        </p:nvCxnSpPr>
        <p:spPr>
          <a:xfrm>
            <a:off x="1766253" y="4893233"/>
            <a:ext cx="685988"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27" name="直線コネクタ 1226"/>
          <p:cNvCxnSpPr/>
          <p:nvPr/>
        </p:nvCxnSpPr>
        <p:spPr>
          <a:xfrm flipH="1">
            <a:off x="1763688" y="4733518"/>
            <a:ext cx="109821" cy="138185"/>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sp>
        <p:nvSpPr>
          <p:cNvPr id="1051" name="Text Box 1320"/>
          <p:cNvSpPr txBox="1">
            <a:spLocks noChangeArrowheads="1"/>
          </p:cNvSpPr>
          <p:nvPr/>
        </p:nvSpPr>
        <p:spPr bwMode="auto">
          <a:xfrm>
            <a:off x="5204972" y="2462598"/>
            <a:ext cx="1278688"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en-US" altLang="ja-JP" sz="1600" dirty="0">
                <a:latin typeface="HGP創英角ﾎﾟｯﾌﾟ体" pitchFamily="50" charset="-128"/>
                <a:ea typeface="HGP創英角ﾎﾟｯﾌﾟ体" pitchFamily="50" charset="-128"/>
              </a:rPr>
              <a:t>ABCD</a:t>
            </a:r>
            <a:r>
              <a:rPr lang="ja-JP" altLang="en-US" sz="1600" dirty="0">
                <a:latin typeface="HGP創英角ﾎﾟｯﾌﾟ体" pitchFamily="50" charset="-128"/>
                <a:ea typeface="HGP創英角ﾎﾟｯﾌﾟ体" pitchFamily="50" charset="-128"/>
              </a:rPr>
              <a:t>２次</a:t>
            </a:r>
          </a:p>
        </p:txBody>
      </p:sp>
      <p:sp>
        <p:nvSpPr>
          <p:cNvPr id="1052" name="Rectangle 5"/>
          <p:cNvSpPr>
            <a:spLocks noChangeArrowheads="1"/>
          </p:cNvSpPr>
          <p:nvPr/>
        </p:nvSpPr>
        <p:spPr bwMode="auto">
          <a:xfrm>
            <a:off x="32691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４</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職場紹介</a:t>
            </a:r>
          </a:p>
        </p:txBody>
      </p:sp>
      <p:sp>
        <p:nvSpPr>
          <p:cNvPr id="1053" name="テキスト ボックス 1052"/>
          <p:cNvSpPr txBox="1"/>
          <p:nvPr/>
        </p:nvSpPr>
        <p:spPr>
          <a:xfrm>
            <a:off x="8336318" y="35332"/>
            <a:ext cx="700178" cy="369332"/>
          </a:xfrm>
          <a:prstGeom prst="rect">
            <a:avLst/>
          </a:prstGeom>
          <a:noFill/>
        </p:spPr>
        <p:txBody>
          <a:bodyPr wrap="square" rtlCol="0">
            <a:spAutoFit/>
          </a:bodyPr>
          <a:lstStyle/>
          <a:p>
            <a:r>
              <a:rPr lang="en-US" altLang="ja-JP" dirty="0"/>
              <a:t>4</a:t>
            </a:r>
            <a:r>
              <a:rPr kumimoji="1" lang="en-US" altLang="ja-JP" dirty="0"/>
              <a:t>/21</a:t>
            </a:r>
            <a:endParaRPr kumimoji="1" lang="ja-JP" altLang="en-US" dirty="0"/>
          </a:p>
        </p:txBody>
      </p:sp>
    </p:spTree>
    <p:extLst>
      <p:ext uri="{BB962C8B-B14F-4D97-AF65-F5344CB8AC3E}">
        <p14:creationId xmlns:p14="http://schemas.microsoft.com/office/powerpoint/2010/main" val="25884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wipe(left)">
                                      <p:cBhvr>
                                        <p:cTn id="10" dur="500"/>
                                        <p:tgtEl>
                                          <p:spTgt spid="205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ipe(left)">
                                      <p:cBhvr>
                                        <p:cTn id="13" dur="500"/>
                                        <p:tgtEl>
                                          <p:spTgt spid="205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59"/>
                                        </p:tgtEl>
                                        <p:attrNameLst>
                                          <p:attrName>style.visibility</p:attrName>
                                        </p:attrNameLst>
                                      </p:cBhvr>
                                      <p:to>
                                        <p:strVal val="visible"/>
                                      </p:to>
                                    </p:set>
                                    <p:animEffect transition="in" filter="wipe(left)">
                                      <p:cBhvr>
                                        <p:cTn id="16" dur="500"/>
                                        <p:tgtEl>
                                          <p:spTgt spid="20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wipe(left)">
                                      <p:cBhvr>
                                        <p:cTn id="19" dur="500"/>
                                        <p:tgtEl>
                                          <p:spTgt spid="20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wipe(left)">
                                      <p:cBhvr>
                                        <p:cTn id="22" dur="500"/>
                                        <p:tgtEl>
                                          <p:spTgt spid="20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wipe(left)">
                                      <p:cBhvr>
                                        <p:cTn id="25" dur="500"/>
                                        <p:tgtEl>
                                          <p:spTgt spid="206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63"/>
                                        </p:tgtEl>
                                        <p:attrNameLst>
                                          <p:attrName>style.visibility</p:attrName>
                                        </p:attrNameLst>
                                      </p:cBhvr>
                                      <p:to>
                                        <p:strVal val="visible"/>
                                      </p:to>
                                    </p:set>
                                    <p:animEffect transition="in" filter="wipe(left)">
                                      <p:cBhvr>
                                        <p:cTn id="28" dur="500"/>
                                        <p:tgtEl>
                                          <p:spTgt spid="206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wipe(left)">
                                      <p:cBhvr>
                                        <p:cTn id="31" dur="500"/>
                                        <p:tgtEl>
                                          <p:spTgt spid="20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65"/>
                                        </p:tgtEl>
                                        <p:attrNameLst>
                                          <p:attrName>style.visibility</p:attrName>
                                        </p:attrNameLst>
                                      </p:cBhvr>
                                      <p:to>
                                        <p:strVal val="visible"/>
                                      </p:to>
                                    </p:set>
                                    <p:animEffect transition="in" filter="wipe(left)">
                                      <p:cBhvr>
                                        <p:cTn id="34" dur="500"/>
                                        <p:tgtEl>
                                          <p:spTgt spid="206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wipe(left)">
                                      <p:cBhvr>
                                        <p:cTn id="37" dur="500"/>
                                        <p:tgtEl>
                                          <p:spTgt spid="206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67"/>
                                        </p:tgtEl>
                                        <p:attrNameLst>
                                          <p:attrName>style.visibility</p:attrName>
                                        </p:attrNameLst>
                                      </p:cBhvr>
                                      <p:to>
                                        <p:strVal val="visible"/>
                                      </p:to>
                                    </p:set>
                                    <p:animEffect transition="in" filter="wipe(left)">
                                      <p:cBhvr>
                                        <p:cTn id="40" dur="500"/>
                                        <p:tgtEl>
                                          <p:spTgt spid="206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68"/>
                                        </p:tgtEl>
                                        <p:attrNameLst>
                                          <p:attrName>style.visibility</p:attrName>
                                        </p:attrNameLst>
                                      </p:cBhvr>
                                      <p:to>
                                        <p:strVal val="visible"/>
                                      </p:to>
                                    </p:set>
                                    <p:animEffect transition="in" filter="wipe(left)">
                                      <p:cBhvr>
                                        <p:cTn id="43" dur="500"/>
                                        <p:tgtEl>
                                          <p:spTgt spid="206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69"/>
                                        </p:tgtEl>
                                        <p:attrNameLst>
                                          <p:attrName>style.visibility</p:attrName>
                                        </p:attrNameLst>
                                      </p:cBhvr>
                                      <p:to>
                                        <p:strVal val="visible"/>
                                      </p:to>
                                    </p:set>
                                    <p:animEffect transition="in" filter="wipe(left)">
                                      <p:cBhvr>
                                        <p:cTn id="46" dur="500"/>
                                        <p:tgtEl>
                                          <p:spTgt spid="20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70"/>
                                        </p:tgtEl>
                                        <p:attrNameLst>
                                          <p:attrName>style.visibility</p:attrName>
                                        </p:attrNameLst>
                                      </p:cBhvr>
                                      <p:to>
                                        <p:strVal val="visible"/>
                                      </p:to>
                                    </p:set>
                                    <p:animEffect transition="in" filter="wipe(left)">
                                      <p:cBhvr>
                                        <p:cTn id="49" dur="500"/>
                                        <p:tgtEl>
                                          <p:spTgt spid="207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71"/>
                                        </p:tgtEl>
                                        <p:attrNameLst>
                                          <p:attrName>style.visibility</p:attrName>
                                        </p:attrNameLst>
                                      </p:cBhvr>
                                      <p:to>
                                        <p:strVal val="visible"/>
                                      </p:to>
                                    </p:set>
                                    <p:animEffect transition="in" filter="wipe(left)">
                                      <p:cBhvr>
                                        <p:cTn id="52" dur="500"/>
                                        <p:tgtEl>
                                          <p:spTgt spid="207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72"/>
                                        </p:tgtEl>
                                        <p:attrNameLst>
                                          <p:attrName>style.visibility</p:attrName>
                                        </p:attrNameLst>
                                      </p:cBhvr>
                                      <p:to>
                                        <p:strVal val="visible"/>
                                      </p:to>
                                    </p:set>
                                    <p:animEffect transition="in" filter="wipe(left)">
                                      <p:cBhvr>
                                        <p:cTn id="55" dur="500"/>
                                        <p:tgtEl>
                                          <p:spTgt spid="207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81"/>
                                        </p:tgtEl>
                                        <p:attrNameLst>
                                          <p:attrName>style.visibility</p:attrName>
                                        </p:attrNameLst>
                                      </p:cBhvr>
                                      <p:to>
                                        <p:strVal val="visible"/>
                                      </p:to>
                                    </p:set>
                                    <p:animEffect transition="in" filter="wipe(left)">
                                      <p:cBhvr>
                                        <p:cTn id="58" dur="500"/>
                                        <p:tgtEl>
                                          <p:spTgt spid="208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95"/>
                                        </p:tgtEl>
                                        <p:attrNameLst>
                                          <p:attrName>style.visibility</p:attrName>
                                        </p:attrNameLst>
                                      </p:cBhvr>
                                      <p:to>
                                        <p:strVal val="visible"/>
                                      </p:to>
                                    </p:set>
                                    <p:animEffect transition="in" filter="wipe(left)">
                                      <p:cBhvr>
                                        <p:cTn id="61" dur="500"/>
                                        <p:tgtEl>
                                          <p:spTgt spid="209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96"/>
                                        </p:tgtEl>
                                        <p:attrNameLst>
                                          <p:attrName>style.visibility</p:attrName>
                                        </p:attrNameLst>
                                      </p:cBhvr>
                                      <p:to>
                                        <p:strVal val="visible"/>
                                      </p:to>
                                    </p:set>
                                    <p:animEffect transition="in" filter="wipe(left)">
                                      <p:cBhvr>
                                        <p:cTn id="64" dur="500"/>
                                        <p:tgtEl>
                                          <p:spTgt spid="209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84"/>
                                        </p:tgtEl>
                                        <p:attrNameLst>
                                          <p:attrName>style.visibility</p:attrName>
                                        </p:attrNameLst>
                                      </p:cBhvr>
                                      <p:to>
                                        <p:strVal val="visible"/>
                                      </p:to>
                                    </p:set>
                                    <p:animEffect transition="in" filter="wipe(up)">
                                      <p:cBhvr>
                                        <p:cTn id="67" dur="500"/>
                                        <p:tgtEl>
                                          <p:spTgt spid="2084"/>
                                        </p:tgtEl>
                                      </p:cBhvr>
                                    </p:animEffect>
                                  </p:childTnLst>
                                </p:cTn>
                              </p:par>
                              <p:par>
                                <p:cTn id="68" presetID="22" presetClass="entr" presetSubtype="1" fill="hold" nodeType="withEffect">
                                  <p:stCondLst>
                                    <p:cond delay="0"/>
                                  </p:stCondLst>
                                  <p:childTnLst>
                                    <p:set>
                                      <p:cBhvr>
                                        <p:cTn id="69" dur="1" fill="hold">
                                          <p:stCondLst>
                                            <p:cond delay="0"/>
                                          </p:stCondLst>
                                        </p:cTn>
                                        <p:tgtEl>
                                          <p:spTgt spid="2085"/>
                                        </p:tgtEl>
                                        <p:attrNameLst>
                                          <p:attrName>style.visibility</p:attrName>
                                        </p:attrNameLst>
                                      </p:cBhvr>
                                      <p:to>
                                        <p:strVal val="visible"/>
                                      </p:to>
                                    </p:set>
                                    <p:animEffect transition="in" filter="wipe(up)">
                                      <p:cBhvr>
                                        <p:cTn id="70" dur="500"/>
                                        <p:tgtEl>
                                          <p:spTgt spid="2085"/>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86"/>
                                        </p:tgtEl>
                                        <p:attrNameLst>
                                          <p:attrName>style.visibility</p:attrName>
                                        </p:attrNameLst>
                                      </p:cBhvr>
                                      <p:to>
                                        <p:strVal val="visible"/>
                                      </p:to>
                                    </p:set>
                                    <p:animEffect transition="in" filter="wipe(up)">
                                      <p:cBhvr>
                                        <p:cTn id="73" dur="500"/>
                                        <p:tgtEl>
                                          <p:spTgt spid="208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087"/>
                                        </p:tgtEl>
                                        <p:attrNameLst>
                                          <p:attrName>style.visibility</p:attrName>
                                        </p:attrNameLst>
                                      </p:cBhvr>
                                      <p:to>
                                        <p:strVal val="visible"/>
                                      </p:to>
                                    </p:set>
                                    <p:animEffect transition="in" filter="wipe(up)">
                                      <p:cBhvr>
                                        <p:cTn id="76" dur="500"/>
                                        <p:tgtEl>
                                          <p:spTgt spid="2087"/>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2082"/>
                                        </p:tgtEl>
                                        <p:attrNameLst>
                                          <p:attrName>style.visibility</p:attrName>
                                        </p:attrNameLst>
                                      </p:cBhvr>
                                      <p:to>
                                        <p:strVal val="visible"/>
                                      </p:to>
                                    </p:set>
                                    <p:animEffect transition="in" filter="fade">
                                      <p:cBhvr>
                                        <p:cTn id="81" dur="1000"/>
                                        <p:tgtEl>
                                          <p:spTgt spid="2082"/>
                                        </p:tgtEl>
                                      </p:cBhvr>
                                    </p:animEffect>
                                    <p:anim calcmode="lin" valueType="num">
                                      <p:cBhvr>
                                        <p:cTn id="82" dur="1000" fill="hold"/>
                                        <p:tgtEl>
                                          <p:spTgt spid="2082"/>
                                        </p:tgtEl>
                                        <p:attrNameLst>
                                          <p:attrName>ppt_x</p:attrName>
                                        </p:attrNameLst>
                                      </p:cBhvr>
                                      <p:tavLst>
                                        <p:tav tm="0">
                                          <p:val>
                                            <p:strVal val="#ppt_x"/>
                                          </p:val>
                                        </p:tav>
                                        <p:tav tm="100000">
                                          <p:val>
                                            <p:strVal val="#ppt_x"/>
                                          </p:val>
                                        </p:tav>
                                      </p:tavLst>
                                    </p:anim>
                                    <p:anim calcmode="lin" valueType="num">
                                      <p:cBhvr>
                                        <p:cTn id="83"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097"/>
                                        </p:tgtEl>
                                        <p:attrNameLst>
                                          <p:attrName>style.visibility</p:attrName>
                                        </p:attrNameLst>
                                      </p:cBhvr>
                                      <p:to>
                                        <p:strVal val="visible"/>
                                      </p:to>
                                    </p:set>
                                    <p:animEffect transition="in" filter="wipe(down)">
                                      <p:cBhvr>
                                        <p:cTn id="88" dur="500"/>
                                        <p:tgtEl>
                                          <p:spTgt spid="2097"/>
                                        </p:tgtEl>
                                      </p:cBhvr>
                                    </p:animEffect>
                                  </p:childTnLst>
                                </p:cTn>
                              </p:par>
                              <p:par>
                                <p:cTn id="89" presetID="22" presetClass="entr" presetSubtype="4" fill="hold" nodeType="withEffect">
                                  <p:stCondLst>
                                    <p:cond delay="0"/>
                                  </p:stCondLst>
                                  <p:childTnLst>
                                    <p:set>
                                      <p:cBhvr>
                                        <p:cTn id="90" dur="1" fill="hold">
                                          <p:stCondLst>
                                            <p:cond delay="0"/>
                                          </p:stCondLst>
                                        </p:cTn>
                                        <p:tgtEl>
                                          <p:spTgt spid="2098"/>
                                        </p:tgtEl>
                                        <p:attrNameLst>
                                          <p:attrName>style.visibility</p:attrName>
                                        </p:attrNameLst>
                                      </p:cBhvr>
                                      <p:to>
                                        <p:strVal val="visible"/>
                                      </p:to>
                                    </p:set>
                                    <p:animEffect transition="in" filter="wipe(down)">
                                      <p:cBhvr>
                                        <p:cTn id="91" dur="500"/>
                                        <p:tgtEl>
                                          <p:spTgt spid="2098"/>
                                        </p:tgtEl>
                                      </p:cBhvr>
                                    </p:animEffect>
                                  </p:childTnLst>
                                </p:cTn>
                              </p:par>
                              <p:par>
                                <p:cTn id="92" presetID="22" presetClass="entr" presetSubtype="4" fill="hold" nodeType="withEffect">
                                  <p:stCondLst>
                                    <p:cond delay="0"/>
                                  </p:stCondLst>
                                  <p:childTnLst>
                                    <p:set>
                                      <p:cBhvr>
                                        <p:cTn id="93" dur="1" fill="hold">
                                          <p:stCondLst>
                                            <p:cond delay="0"/>
                                          </p:stCondLst>
                                        </p:cTn>
                                        <p:tgtEl>
                                          <p:spTgt spid="2099"/>
                                        </p:tgtEl>
                                        <p:attrNameLst>
                                          <p:attrName>style.visibility</p:attrName>
                                        </p:attrNameLst>
                                      </p:cBhvr>
                                      <p:to>
                                        <p:strVal val="visible"/>
                                      </p:to>
                                    </p:set>
                                    <p:animEffect transition="in" filter="wipe(down)">
                                      <p:cBhvr>
                                        <p:cTn id="94" dur="500"/>
                                        <p:tgtEl>
                                          <p:spTgt spid="2099"/>
                                        </p:tgtEl>
                                      </p:cBhvr>
                                    </p:animEffect>
                                  </p:childTnLst>
                                </p:cTn>
                              </p:par>
                              <p:par>
                                <p:cTn id="95" presetID="22" presetClass="entr" presetSubtype="4" fill="hold" nodeType="withEffect">
                                  <p:stCondLst>
                                    <p:cond delay="0"/>
                                  </p:stCondLst>
                                  <p:childTnLst>
                                    <p:set>
                                      <p:cBhvr>
                                        <p:cTn id="96" dur="1" fill="hold">
                                          <p:stCondLst>
                                            <p:cond delay="0"/>
                                          </p:stCondLst>
                                        </p:cTn>
                                        <p:tgtEl>
                                          <p:spTgt spid="2136"/>
                                        </p:tgtEl>
                                        <p:attrNameLst>
                                          <p:attrName>style.visibility</p:attrName>
                                        </p:attrNameLst>
                                      </p:cBhvr>
                                      <p:to>
                                        <p:strVal val="visible"/>
                                      </p:to>
                                    </p:set>
                                    <p:animEffect transition="in" filter="wipe(down)">
                                      <p:cBhvr>
                                        <p:cTn id="97" dur="500"/>
                                        <p:tgtEl>
                                          <p:spTgt spid="2136"/>
                                        </p:tgtEl>
                                      </p:cBhvr>
                                    </p:animEffect>
                                  </p:childTnLst>
                                </p:cTn>
                              </p:par>
                              <p:par>
                                <p:cTn id="98" presetID="22" presetClass="entr" presetSubtype="4" fill="hold" nodeType="withEffect">
                                  <p:stCondLst>
                                    <p:cond delay="0"/>
                                  </p:stCondLst>
                                  <p:childTnLst>
                                    <p:set>
                                      <p:cBhvr>
                                        <p:cTn id="99" dur="1" fill="hold">
                                          <p:stCondLst>
                                            <p:cond delay="0"/>
                                          </p:stCondLst>
                                        </p:cTn>
                                        <p:tgtEl>
                                          <p:spTgt spid="2100"/>
                                        </p:tgtEl>
                                        <p:attrNameLst>
                                          <p:attrName>style.visibility</p:attrName>
                                        </p:attrNameLst>
                                      </p:cBhvr>
                                      <p:to>
                                        <p:strVal val="visible"/>
                                      </p:to>
                                    </p:set>
                                    <p:animEffect transition="in" filter="wipe(down)">
                                      <p:cBhvr>
                                        <p:cTn id="100" dur="500"/>
                                        <p:tgtEl>
                                          <p:spTgt spid="2100"/>
                                        </p:tgtEl>
                                      </p:cBhvr>
                                    </p:animEffect>
                                  </p:childTnLst>
                                </p:cTn>
                              </p:par>
                              <p:par>
                                <p:cTn id="101" presetID="22" presetClass="entr" presetSubtype="4" fill="hold" nodeType="withEffect">
                                  <p:stCondLst>
                                    <p:cond delay="0"/>
                                  </p:stCondLst>
                                  <p:childTnLst>
                                    <p:set>
                                      <p:cBhvr>
                                        <p:cTn id="102" dur="1" fill="hold">
                                          <p:stCondLst>
                                            <p:cond delay="0"/>
                                          </p:stCondLst>
                                        </p:cTn>
                                        <p:tgtEl>
                                          <p:spTgt spid="2101"/>
                                        </p:tgtEl>
                                        <p:attrNameLst>
                                          <p:attrName>style.visibility</p:attrName>
                                        </p:attrNameLst>
                                      </p:cBhvr>
                                      <p:to>
                                        <p:strVal val="visible"/>
                                      </p:to>
                                    </p:set>
                                    <p:animEffect transition="in" filter="wipe(down)">
                                      <p:cBhvr>
                                        <p:cTn id="103" dur="500"/>
                                        <p:tgtEl>
                                          <p:spTgt spid="2101"/>
                                        </p:tgtEl>
                                      </p:cBhvr>
                                    </p:animEffect>
                                  </p:childTnLst>
                                </p:cTn>
                              </p:par>
                              <p:par>
                                <p:cTn id="104" presetID="22" presetClass="entr" presetSubtype="4" fill="hold" nodeType="withEffect">
                                  <p:stCondLst>
                                    <p:cond delay="0"/>
                                  </p:stCondLst>
                                  <p:childTnLst>
                                    <p:set>
                                      <p:cBhvr>
                                        <p:cTn id="105" dur="1" fill="hold">
                                          <p:stCondLst>
                                            <p:cond delay="0"/>
                                          </p:stCondLst>
                                        </p:cTn>
                                        <p:tgtEl>
                                          <p:spTgt spid="2102"/>
                                        </p:tgtEl>
                                        <p:attrNameLst>
                                          <p:attrName>style.visibility</p:attrName>
                                        </p:attrNameLst>
                                      </p:cBhvr>
                                      <p:to>
                                        <p:strVal val="visible"/>
                                      </p:to>
                                    </p:set>
                                    <p:animEffect transition="in" filter="wipe(down)">
                                      <p:cBhvr>
                                        <p:cTn id="106" dur="500"/>
                                        <p:tgtEl>
                                          <p:spTgt spid="2102"/>
                                        </p:tgtEl>
                                      </p:cBhvr>
                                    </p:animEffect>
                                  </p:childTnLst>
                                </p:cTn>
                              </p:par>
                              <p:par>
                                <p:cTn id="107" presetID="22" presetClass="entr" presetSubtype="4" fill="hold" nodeType="withEffect">
                                  <p:stCondLst>
                                    <p:cond delay="0"/>
                                  </p:stCondLst>
                                  <p:childTnLst>
                                    <p:set>
                                      <p:cBhvr>
                                        <p:cTn id="108" dur="1" fill="hold">
                                          <p:stCondLst>
                                            <p:cond delay="0"/>
                                          </p:stCondLst>
                                        </p:cTn>
                                        <p:tgtEl>
                                          <p:spTgt spid="2104"/>
                                        </p:tgtEl>
                                        <p:attrNameLst>
                                          <p:attrName>style.visibility</p:attrName>
                                        </p:attrNameLst>
                                      </p:cBhvr>
                                      <p:to>
                                        <p:strVal val="visible"/>
                                      </p:to>
                                    </p:set>
                                    <p:animEffect transition="in" filter="wipe(down)">
                                      <p:cBhvr>
                                        <p:cTn id="109" dur="500"/>
                                        <p:tgtEl>
                                          <p:spTgt spid="2104"/>
                                        </p:tgtEl>
                                      </p:cBhvr>
                                    </p:animEffect>
                                  </p:childTnLst>
                                </p:cTn>
                              </p:par>
                              <p:par>
                                <p:cTn id="110" presetID="22" presetClass="entr" presetSubtype="4" fill="hold" nodeType="withEffect">
                                  <p:stCondLst>
                                    <p:cond delay="0"/>
                                  </p:stCondLst>
                                  <p:childTnLst>
                                    <p:set>
                                      <p:cBhvr>
                                        <p:cTn id="111" dur="1" fill="hold">
                                          <p:stCondLst>
                                            <p:cond delay="0"/>
                                          </p:stCondLst>
                                        </p:cTn>
                                        <p:tgtEl>
                                          <p:spTgt spid="2137"/>
                                        </p:tgtEl>
                                        <p:attrNameLst>
                                          <p:attrName>style.visibility</p:attrName>
                                        </p:attrNameLst>
                                      </p:cBhvr>
                                      <p:to>
                                        <p:strVal val="visible"/>
                                      </p:to>
                                    </p:set>
                                    <p:animEffect transition="in" filter="wipe(down)">
                                      <p:cBhvr>
                                        <p:cTn id="112" dur="500"/>
                                        <p:tgtEl>
                                          <p:spTgt spid="2137"/>
                                        </p:tgtEl>
                                      </p:cBhvr>
                                    </p:animEffect>
                                  </p:childTnLst>
                                </p:cTn>
                              </p:par>
                              <p:par>
                                <p:cTn id="113" presetID="22" presetClass="entr" presetSubtype="4" fill="hold" nodeType="withEffect">
                                  <p:stCondLst>
                                    <p:cond delay="0"/>
                                  </p:stCondLst>
                                  <p:childTnLst>
                                    <p:set>
                                      <p:cBhvr>
                                        <p:cTn id="114" dur="1" fill="hold">
                                          <p:stCondLst>
                                            <p:cond delay="0"/>
                                          </p:stCondLst>
                                        </p:cTn>
                                        <p:tgtEl>
                                          <p:spTgt spid="2103"/>
                                        </p:tgtEl>
                                        <p:attrNameLst>
                                          <p:attrName>style.visibility</p:attrName>
                                        </p:attrNameLst>
                                      </p:cBhvr>
                                      <p:to>
                                        <p:strVal val="visible"/>
                                      </p:to>
                                    </p:set>
                                    <p:animEffect transition="in" filter="wipe(down)">
                                      <p:cBhvr>
                                        <p:cTn id="115" dur="500"/>
                                        <p:tgtEl>
                                          <p:spTgt spid="210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051"/>
                                        </p:tgtEl>
                                        <p:attrNameLst>
                                          <p:attrName>style.visibility</p:attrName>
                                        </p:attrNameLst>
                                      </p:cBhvr>
                                      <p:to>
                                        <p:strVal val="visible"/>
                                      </p:to>
                                    </p:set>
                                    <p:animEffect transition="in" filter="wipe(down)">
                                      <p:cBhvr>
                                        <p:cTn id="118" dur="500"/>
                                        <p:tgtEl>
                                          <p:spTgt spid="105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2109"/>
                                        </p:tgtEl>
                                        <p:attrNameLst>
                                          <p:attrName>style.visibility</p:attrName>
                                        </p:attrNameLst>
                                      </p:cBhvr>
                                      <p:to>
                                        <p:strVal val="visible"/>
                                      </p:to>
                                    </p:set>
                                    <p:animEffect transition="in" filter="wipe(down)">
                                      <p:cBhvr>
                                        <p:cTn id="123" dur="500"/>
                                        <p:tgtEl>
                                          <p:spTgt spid="2109"/>
                                        </p:tgtEl>
                                      </p:cBhvr>
                                    </p:animEffect>
                                  </p:childTnLst>
                                </p:cTn>
                              </p:par>
                              <p:par>
                                <p:cTn id="124" presetID="22" presetClass="entr" presetSubtype="4" fill="hold" nodeType="withEffect">
                                  <p:stCondLst>
                                    <p:cond delay="0"/>
                                  </p:stCondLst>
                                  <p:childTnLst>
                                    <p:set>
                                      <p:cBhvr>
                                        <p:cTn id="125" dur="1" fill="hold">
                                          <p:stCondLst>
                                            <p:cond delay="0"/>
                                          </p:stCondLst>
                                        </p:cTn>
                                        <p:tgtEl>
                                          <p:spTgt spid="2108"/>
                                        </p:tgtEl>
                                        <p:attrNameLst>
                                          <p:attrName>style.visibility</p:attrName>
                                        </p:attrNameLst>
                                      </p:cBhvr>
                                      <p:to>
                                        <p:strVal val="visible"/>
                                      </p:to>
                                    </p:set>
                                    <p:animEffect transition="in" filter="wipe(down)">
                                      <p:cBhvr>
                                        <p:cTn id="126" dur="500"/>
                                        <p:tgtEl>
                                          <p:spTgt spid="2108"/>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2092"/>
                                        </p:tgtEl>
                                        <p:attrNameLst>
                                          <p:attrName>style.visibility</p:attrName>
                                        </p:attrNameLst>
                                      </p:cBhvr>
                                      <p:to>
                                        <p:strVal val="visible"/>
                                      </p:to>
                                    </p:set>
                                    <p:animEffect transition="in" filter="wipe(down)">
                                      <p:cBhvr>
                                        <p:cTn id="129" dur="500"/>
                                        <p:tgtEl>
                                          <p:spTgt spid="209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839"/>
                                        </p:tgtEl>
                                        <p:attrNameLst>
                                          <p:attrName>style.visibility</p:attrName>
                                        </p:attrNameLst>
                                      </p:cBhvr>
                                      <p:to>
                                        <p:strVal val="visible"/>
                                      </p:to>
                                    </p:set>
                                    <p:animEffect transition="in" filter="wipe(down)">
                                      <p:cBhvr>
                                        <p:cTn id="134" dur="500"/>
                                        <p:tgtEl>
                                          <p:spTgt spid="839"/>
                                        </p:tgtEl>
                                      </p:cBhvr>
                                    </p:animEffect>
                                  </p:childTnLst>
                                </p:cTn>
                              </p:par>
                              <p:par>
                                <p:cTn id="135" presetID="22" presetClass="entr" presetSubtype="4" fill="hold" nodeType="withEffect">
                                  <p:stCondLst>
                                    <p:cond delay="0"/>
                                  </p:stCondLst>
                                  <p:childTnLst>
                                    <p:set>
                                      <p:cBhvr>
                                        <p:cTn id="136" dur="1" fill="hold">
                                          <p:stCondLst>
                                            <p:cond delay="0"/>
                                          </p:stCondLst>
                                        </p:cTn>
                                        <p:tgtEl>
                                          <p:spTgt spid="857"/>
                                        </p:tgtEl>
                                        <p:attrNameLst>
                                          <p:attrName>style.visibility</p:attrName>
                                        </p:attrNameLst>
                                      </p:cBhvr>
                                      <p:to>
                                        <p:strVal val="visible"/>
                                      </p:to>
                                    </p:set>
                                    <p:animEffect transition="in" filter="wipe(down)">
                                      <p:cBhvr>
                                        <p:cTn id="137" dur="500"/>
                                        <p:tgtEl>
                                          <p:spTgt spid="857"/>
                                        </p:tgtEl>
                                      </p:cBhvr>
                                    </p:animEffect>
                                  </p:childTnLst>
                                </p:cTn>
                              </p:par>
                              <p:par>
                                <p:cTn id="138" presetID="22" presetClass="entr" presetSubtype="4" fill="hold" nodeType="withEffect">
                                  <p:stCondLst>
                                    <p:cond delay="0"/>
                                  </p:stCondLst>
                                  <p:childTnLst>
                                    <p:set>
                                      <p:cBhvr>
                                        <p:cTn id="139" dur="1" fill="hold">
                                          <p:stCondLst>
                                            <p:cond delay="0"/>
                                          </p:stCondLst>
                                        </p:cTn>
                                        <p:tgtEl>
                                          <p:spTgt spid="887"/>
                                        </p:tgtEl>
                                        <p:attrNameLst>
                                          <p:attrName>style.visibility</p:attrName>
                                        </p:attrNameLst>
                                      </p:cBhvr>
                                      <p:to>
                                        <p:strVal val="visible"/>
                                      </p:to>
                                    </p:set>
                                    <p:animEffect transition="in" filter="wipe(down)">
                                      <p:cBhvr>
                                        <p:cTn id="140" dur="500"/>
                                        <p:tgtEl>
                                          <p:spTgt spid="887"/>
                                        </p:tgtEl>
                                      </p:cBhvr>
                                    </p:animEffect>
                                  </p:childTnLst>
                                </p:cTn>
                              </p:par>
                              <p:par>
                                <p:cTn id="141" presetID="22" presetClass="entr" presetSubtype="4" fill="hold" nodeType="withEffect">
                                  <p:stCondLst>
                                    <p:cond delay="0"/>
                                  </p:stCondLst>
                                  <p:childTnLst>
                                    <p:set>
                                      <p:cBhvr>
                                        <p:cTn id="142" dur="1" fill="hold">
                                          <p:stCondLst>
                                            <p:cond delay="0"/>
                                          </p:stCondLst>
                                        </p:cTn>
                                        <p:tgtEl>
                                          <p:spTgt spid="897"/>
                                        </p:tgtEl>
                                        <p:attrNameLst>
                                          <p:attrName>style.visibility</p:attrName>
                                        </p:attrNameLst>
                                      </p:cBhvr>
                                      <p:to>
                                        <p:strVal val="visible"/>
                                      </p:to>
                                    </p:set>
                                    <p:animEffect transition="in" filter="wipe(down)">
                                      <p:cBhvr>
                                        <p:cTn id="143" dur="500"/>
                                        <p:tgtEl>
                                          <p:spTgt spid="897"/>
                                        </p:tgtEl>
                                      </p:cBhvr>
                                    </p:animEffect>
                                  </p:childTnLst>
                                </p:cTn>
                              </p:par>
                              <p:par>
                                <p:cTn id="144" presetID="22" presetClass="entr" presetSubtype="4" fill="hold" nodeType="withEffect">
                                  <p:stCondLst>
                                    <p:cond delay="0"/>
                                  </p:stCondLst>
                                  <p:childTnLst>
                                    <p:set>
                                      <p:cBhvr>
                                        <p:cTn id="145" dur="1" fill="hold">
                                          <p:stCondLst>
                                            <p:cond delay="0"/>
                                          </p:stCondLst>
                                        </p:cTn>
                                        <p:tgtEl>
                                          <p:spTgt spid="892"/>
                                        </p:tgtEl>
                                        <p:attrNameLst>
                                          <p:attrName>style.visibility</p:attrName>
                                        </p:attrNameLst>
                                      </p:cBhvr>
                                      <p:to>
                                        <p:strVal val="visible"/>
                                      </p:to>
                                    </p:set>
                                    <p:animEffect transition="in" filter="wipe(down)">
                                      <p:cBhvr>
                                        <p:cTn id="146" dur="500"/>
                                        <p:tgtEl>
                                          <p:spTgt spid="892"/>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902"/>
                                        </p:tgtEl>
                                        <p:attrNameLst>
                                          <p:attrName>style.visibility</p:attrName>
                                        </p:attrNameLst>
                                      </p:cBhvr>
                                      <p:to>
                                        <p:strVal val="visible"/>
                                      </p:to>
                                    </p:set>
                                    <p:animEffect transition="in" filter="wipe(down)">
                                      <p:cBhvr>
                                        <p:cTn id="149" dur="500"/>
                                        <p:tgtEl>
                                          <p:spTgt spid="902"/>
                                        </p:tgtEl>
                                      </p:cBhvr>
                                    </p:animEffec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nodeType="clickEffect">
                                  <p:stCondLst>
                                    <p:cond delay="0"/>
                                  </p:stCondLst>
                                  <p:childTnLst>
                                    <p:set>
                                      <p:cBhvr>
                                        <p:cTn id="153" dur="1" fill="hold">
                                          <p:stCondLst>
                                            <p:cond delay="0"/>
                                          </p:stCondLst>
                                        </p:cTn>
                                        <p:tgtEl>
                                          <p:spTgt spid="2089"/>
                                        </p:tgtEl>
                                        <p:attrNameLst>
                                          <p:attrName>style.visibility</p:attrName>
                                        </p:attrNameLst>
                                      </p:cBhvr>
                                      <p:to>
                                        <p:strVal val="visible"/>
                                      </p:to>
                                    </p:set>
                                    <p:animEffect transition="in" filter="randombar(horizontal)">
                                      <p:cBhvr>
                                        <p:cTn id="154" dur="500"/>
                                        <p:tgtEl>
                                          <p:spTgt spid="2089"/>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2056"/>
                                        </p:tgtEl>
                                        <p:attrNameLst>
                                          <p:attrName>style.visibility</p:attrName>
                                        </p:attrNameLst>
                                      </p:cBhvr>
                                      <p:to>
                                        <p:strVal val="visible"/>
                                      </p:to>
                                    </p:set>
                                    <p:animEffect transition="in" filter="randombar(horizontal)">
                                      <p:cBhvr>
                                        <p:cTn id="157" dur="500"/>
                                        <p:tgtEl>
                                          <p:spTgt spid="2056"/>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nodeType="clickEffect">
                                  <p:stCondLst>
                                    <p:cond delay="0"/>
                                  </p:stCondLst>
                                  <p:childTnLst>
                                    <p:set>
                                      <p:cBhvr>
                                        <p:cTn id="161" dur="1" fill="hold">
                                          <p:stCondLst>
                                            <p:cond delay="0"/>
                                          </p:stCondLst>
                                        </p:cTn>
                                        <p:tgtEl>
                                          <p:spTgt spid="2050"/>
                                        </p:tgtEl>
                                        <p:attrNameLst>
                                          <p:attrName>style.visibility</p:attrName>
                                        </p:attrNameLst>
                                      </p:cBhvr>
                                      <p:to>
                                        <p:strVal val="visible"/>
                                      </p:to>
                                    </p:set>
                                    <p:anim calcmode="lin" valueType="num">
                                      <p:cBhvr>
                                        <p:cTn id="162" dur="500" fill="hold"/>
                                        <p:tgtEl>
                                          <p:spTgt spid="2050"/>
                                        </p:tgtEl>
                                        <p:attrNameLst>
                                          <p:attrName>ppt_w</p:attrName>
                                        </p:attrNameLst>
                                      </p:cBhvr>
                                      <p:tavLst>
                                        <p:tav tm="0">
                                          <p:val>
                                            <p:fltVal val="0"/>
                                          </p:val>
                                        </p:tav>
                                        <p:tav tm="100000">
                                          <p:val>
                                            <p:strVal val="#ppt_w"/>
                                          </p:val>
                                        </p:tav>
                                      </p:tavLst>
                                    </p:anim>
                                    <p:anim calcmode="lin" valueType="num">
                                      <p:cBhvr>
                                        <p:cTn id="163" dur="500" fill="hold"/>
                                        <p:tgtEl>
                                          <p:spTgt spid="2050"/>
                                        </p:tgtEl>
                                        <p:attrNameLst>
                                          <p:attrName>ppt_h</p:attrName>
                                        </p:attrNameLst>
                                      </p:cBhvr>
                                      <p:tavLst>
                                        <p:tav tm="0">
                                          <p:val>
                                            <p:fltVal val="0"/>
                                          </p:val>
                                        </p:tav>
                                        <p:tav tm="100000">
                                          <p:val>
                                            <p:strVal val="#ppt_h"/>
                                          </p:val>
                                        </p:tav>
                                      </p:tavLst>
                                    </p:anim>
                                    <p:animEffect transition="in" filter="fade">
                                      <p:cBhvr>
                                        <p:cTn id="164" dur="500"/>
                                        <p:tgtEl>
                                          <p:spTgt spid="205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2057"/>
                                        </p:tgtEl>
                                        <p:attrNameLst>
                                          <p:attrName>style.visibility</p:attrName>
                                        </p:attrNameLst>
                                      </p:cBhvr>
                                      <p:to>
                                        <p:strVal val="visible"/>
                                      </p:to>
                                    </p:set>
                                    <p:anim calcmode="lin" valueType="num">
                                      <p:cBhvr>
                                        <p:cTn id="167" dur="500" fill="hold"/>
                                        <p:tgtEl>
                                          <p:spTgt spid="2057"/>
                                        </p:tgtEl>
                                        <p:attrNameLst>
                                          <p:attrName>ppt_w</p:attrName>
                                        </p:attrNameLst>
                                      </p:cBhvr>
                                      <p:tavLst>
                                        <p:tav tm="0">
                                          <p:val>
                                            <p:fltVal val="0"/>
                                          </p:val>
                                        </p:tav>
                                        <p:tav tm="100000">
                                          <p:val>
                                            <p:strVal val="#ppt_w"/>
                                          </p:val>
                                        </p:tav>
                                      </p:tavLst>
                                    </p:anim>
                                    <p:anim calcmode="lin" valueType="num">
                                      <p:cBhvr>
                                        <p:cTn id="168" dur="500" fill="hold"/>
                                        <p:tgtEl>
                                          <p:spTgt spid="2057"/>
                                        </p:tgtEl>
                                        <p:attrNameLst>
                                          <p:attrName>ppt_h</p:attrName>
                                        </p:attrNameLst>
                                      </p:cBhvr>
                                      <p:tavLst>
                                        <p:tav tm="0">
                                          <p:val>
                                            <p:fltVal val="0"/>
                                          </p:val>
                                        </p:tav>
                                        <p:tav tm="100000">
                                          <p:val>
                                            <p:strVal val="#ppt_h"/>
                                          </p:val>
                                        </p:tav>
                                      </p:tavLst>
                                    </p:anim>
                                    <p:animEffect transition="in" filter="fade">
                                      <p:cBhvr>
                                        <p:cTn id="169" dur="500"/>
                                        <p:tgtEl>
                                          <p:spTgt spid="2057"/>
                                        </p:tgtEl>
                                      </p:cBhvr>
                                    </p:animEffect>
                                  </p:childTnLst>
                                </p:cTn>
                              </p:par>
                              <p:par>
                                <p:cTn id="170" presetID="53" presetClass="entr" presetSubtype="16" fill="hold" nodeType="withEffect">
                                  <p:stCondLst>
                                    <p:cond delay="0"/>
                                  </p:stCondLst>
                                  <p:childTnLst>
                                    <p:set>
                                      <p:cBhvr>
                                        <p:cTn id="171" dur="1" fill="hold">
                                          <p:stCondLst>
                                            <p:cond delay="0"/>
                                          </p:stCondLst>
                                        </p:cTn>
                                        <p:tgtEl>
                                          <p:spTgt spid="2076"/>
                                        </p:tgtEl>
                                        <p:attrNameLst>
                                          <p:attrName>style.visibility</p:attrName>
                                        </p:attrNameLst>
                                      </p:cBhvr>
                                      <p:to>
                                        <p:strVal val="visible"/>
                                      </p:to>
                                    </p:set>
                                    <p:anim calcmode="lin" valueType="num">
                                      <p:cBhvr>
                                        <p:cTn id="172" dur="500" fill="hold"/>
                                        <p:tgtEl>
                                          <p:spTgt spid="2076"/>
                                        </p:tgtEl>
                                        <p:attrNameLst>
                                          <p:attrName>ppt_w</p:attrName>
                                        </p:attrNameLst>
                                      </p:cBhvr>
                                      <p:tavLst>
                                        <p:tav tm="0">
                                          <p:val>
                                            <p:fltVal val="0"/>
                                          </p:val>
                                        </p:tav>
                                        <p:tav tm="100000">
                                          <p:val>
                                            <p:strVal val="#ppt_w"/>
                                          </p:val>
                                        </p:tav>
                                      </p:tavLst>
                                    </p:anim>
                                    <p:anim calcmode="lin" valueType="num">
                                      <p:cBhvr>
                                        <p:cTn id="173" dur="500" fill="hold"/>
                                        <p:tgtEl>
                                          <p:spTgt spid="2076"/>
                                        </p:tgtEl>
                                        <p:attrNameLst>
                                          <p:attrName>ppt_h</p:attrName>
                                        </p:attrNameLst>
                                      </p:cBhvr>
                                      <p:tavLst>
                                        <p:tav tm="0">
                                          <p:val>
                                            <p:fltVal val="0"/>
                                          </p:val>
                                        </p:tav>
                                        <p:tav tm="100000">
                                          <p:val>
                                            <p:strVal val="#ppt_h"/>
                                          </p:val>
                                        </p:tav>
                                      </p:tavLst>
                                    </p:anim>
                                    <p:animEffect transition="in" filter="fade">
                                      <p:cBhvr>
                                        <p:cTn id="174" dur="500"/>
                                        <p:tgtEl>
                                          <p:spTgt spid="2076"/>
                                        </p:tgtEl>
                                      </p:cBhvr>
                                    </p:animEffect>
                                  </p:childTnLst>
                                </p:cTn>
                              </p:par>
                              <p:par>
                                <p:cTn id="175" presetID="53" presetClass="entr" presetSubtype="16" fill="hold" nodeType="withEffect">
                                  <p:stCondLst>
                                    <p:cond delay="0"/>
                                  </p:stCondLst>
                                  <p:childTnLst>
                                    <p:set>
                                      <p:cBhvr>
                                        <p:cTn id="176" dur="1" fill="hold">
                                          <p:stCondLst>
                                            <p:cond delay="0"/>
                                          </p:stCondLst>
                                        </p:cTn>
                                        <p:tgtEl>
                                          <p:spTgt spid="2110"/>
                                        </p:tgtEl>
                                        <p:attrNameLst>
                                          <p:attrName>style.visibility</p:attrName>
                                        </p:attrNameLst>
                                      </p:cBhvr>
                                      <p:to>
                                        <p:strVal val="visible"/>
                                      </p:to>
                                    </p:set>
                                    <p:anim calcmode="lin" valueType="num">
                                      <p:cBhvr>
                                        <p:cTn id="177" dur="500" fill="hold"/>
                                        <p:tgtEl>
                                          <p:spTgt spid="2110"/>
                                        </p:tgtEl>
                                        <p:attrNameLst>
                                          <p:attrName>ppt_w</p:attrName>
                                        </p:attrNameLst>
                                      </p:cBhvr>
                                      <p:tavLst>
                                        <p:tav tm="0">
                                          <p:val>
                                            <p:fltVal val="0"/>
                                          </p:val>
                                        </p:tav>
                                        <p:tav tm="100000">
                                          <p:val>
                                            <p:strVal val="#ppt_w"/>
                                          </p:val>
                                        </p:tav>
                                      </p:tavLst>
                                    </p:anim>
                                    <p:anim calcmode="lin" valueType="num">
                                      <p:cBhvr>
                                        <p:cTn id="178" dur="500" fill="hold"/>
                                        <p:tgtEl>
                                          <p:spTgt spid="2110"/>
                                        </p:tgtEl>
                                        <p:attrNameLst>
                                          <p:attrName>ppt_h</p:attrName>
                                        </p:attrNameLst>
                                      </p:cBhvr>
                                      <p:tavLst>
                                        <p:tav tm="0">
                                          <p:val>
                                            <p:fltVal val="0"/>
                                          </p:val>
                                        </p:tav>
                                        <p:tav tm="100000">
                                          <p:val>
                                            <p:strVal val="#ppt_h"/>
                                          </p:val>
                                        </p:tav>
                                      </p:tavLst>
                                    </p:anim>
                                    <p:animEffect transition="in" filter="fade">
                                      <p:cBhvr>
                                        <p:cTn id="179" dur="500"/>
                                        <p:tgtEl>
                                          <p:spTgt spid="2110"/>
                                        </p:tgtEl>
                                      </p:cBhvr>
                                    </p:animEffect>
                                  </p:childTnLst>
                                </p:cTn>
                              </p:par>
                              <p:par>
                                <p:cTn id="180" presetID="53" presetClass="entr" presetSubtype="16" fill="hold" nodeType="withEffect">
                                  <p:stCondLst>
                                    <p:cond delay="0"/>
                                  </p:stCondLst>
                                  <p:childTnLst>
                                    <p:set>
                                      <p:cBhvr>
                                        <p:cTn id="181" dur="1" fill="hold">
                                          <p:stCondLst>
                                            <p:cond delay="0"/>
                                          </p:stCondLst>
                                        </p:cTn>
                                        <p:tgtEl>
                                          <p:spTgt spid="2111"/>
                                        </p:tgtEl>
                                        <p:attrNameLst>
                                          <p:attrName>style.visibility</p:attrName>
                                        </p:attrNameLst>
                                      </p:cBhvr>
                                      <p:to>
                                        <p:strVal val="visible"/>
                                      </p:to>
                                    </p:set>
                                    <p:anim calcmode="lin" valueType="num">
                                      <p:cBhvr>
                                        <p:cTn id="182" dur="500" fill="hold"/>
                                        <p:tgtEl>
                                          <p:spTgt spid="2111"/>
                                        </p:tgtEl>
                                        <p:attrNameLst>
                                          <p:attrName>ppt_w</p:attrName>
                                        </p:attrNameLst>
                                      </p:cBhvr>
                                      <p:tavLst>
                                        <p:tav tm="0">
                                          <p:val>
                                            <p:fltVal val="0"/>
                                          </p:val>
                                        </p:tav>
                                        <p:tav tm="100000">
                                          <p:val>
                                            <p:strVal val="#ppt_w"/>
                                          </p:val>
                                        </p:tav>
                                      </p:tavLst>
                                    </p:anim>
                                    <p:anim calcmode="lin" valueType="num">
                                      <p:cBhvr>
                                        <p:cTn id="183" dur="500" fill="hold"/>
                                        <p:tgtEl>
                                          <p:spTgt spid="2111"/>
                                        </p:tgtEl>
                                        <p:attrNameLst>
                                          <p:attrName>ppt_h</p:attrName>
                                        </p:attrNameLst>
                                      </p:cBhvr>
                                      <p:tavLst>
                                        <p:tav tm="0">
                                          <p:val>
                                            <p:fltVal val="0"/>
                                          </p:val>
                                        </p:tav>
                                        <p:tav tm="100000">
                                          <p:val>
                                            <p:strVal val="#ppt_h"/>
                                          </p:val>
                                        </p:tav>
                                      </p:tavLst>
                                    </p:anim>
                                    <p:animEffect transition="in" filter="fade">
                                      <p:cBhvr>
                                        <p:cTn id="184" dur="500"/>
                                        <p:tgtEl>
                                          <p:spTgt spid="2111"/>
                                        </p:tgtEl>
                                      </p:cBhvr>
                                    </p:animEffect>
                                  </p:childTnLst>
                                </p:cTn>
                              </p:par>
                              <p:par>
                                <p:cTn id="185" presetID="53" presetClass="entr" presetSubtype="16" fill="hold" nodeType="withEffect">
                                  <p:stCondLst>
                                    <p:cond delay="0"/>
                                  </p:stCondLst>
                                  <p:childTnLst>
                                    <p:set>
                                      <p:cBhvr>
                                        <p:cTn id="186" dur="1" fill="hold">
                                          <p:stCondLst>
                                            <p:cond delay="0"/>
                                          </p:stCondLst>
                                        </p:cTn>
                                        <p:tgtEl>
                                          <p:spTgt spid="2112"/>
                                        </p:tgtEl>
                                        <p:attrNameLst>
                                          <p:attrName>style.visibility</p:attrName>
                                        </p:attrNameLst>
                                      </p:cBhvr>
                                      <p:to>
                                        <p:strVal val="visible"/>
                                      </p:to>
                                    </p:set>
                                    <p:anim calcmode="lin" valueType="num">
                                      <p:cBhvr>
                                        <p:cTn id="187" dur="500" fill="hold"/>
                                        <p:tgtEl>
                                          <p:spTgt spid="2112"/>
                                        </p:tgtEl>
                                        <p:attrNameLst>
                                          <p:attrName>ppt_w</p:attrName>
                                        </p:attrNameLst>
                                      </p:cBhvr>
                                      <p:tavLst>
                                        <p:tav tm="0">
                                          <p:val>
                                            <p:fltVal val="0"/>
                                          </p:val>
                                        </p:tav>
                                        <p:tav tm="100000">
                                          <p:val>
                                            <p:strVal val="#ppt_w"/>
                                          </p:val>
                                        </p:tav>
                                      </p:tavLst>
                                    </p:anim>
                                    <p:anim calcmode="lin" valueType="num">
                                      <p:cBhvr>
                                        <p:cTn id="188" dur="500" fill="hold"/>
                                        <p:tgtEl>
                                          <p:spTgt spid="2112"/>
                                        </p:tgtEl>
                                        <p:attrNameLst>
                                          <p:attrName>ppt_h</p:attrName>
                                        </p:attrNameLst>
                                      </p:cBhvr>
                                      <p:tavLst>
                                        <p:tav tm="0">
                                          <p:val>
                                            <p:fltVal val="0"/>
                                          </p:val>
                                        </p:tav>
                                        <p:tav tm="100000">
                                          <p:val>
                                            <p:strVal val="#ppt_h"/>
                                          </p:val>
                                        </p:tav>
                                      </p:tavLst>
                                    </p:anim>
                                    <p:animEffect transition="in" filter="fade">
                                      <p:cBhvr>
                                        <p:cTn id="189" dur="500"/>
                                        <p:tgtEl>
                                          <p:spTgt spid="2112"/>
                                        </p:tgtEl>
                                      </p:cBhvr>
                                    </p:animEffect>
                                  </p:childTnLst>
                                </p:cTn>
                              </p:par>
                              <p:par>
                                <p:cTn id="190" presetID="53" presetClass="entr" presetSubtype="16" fill="hold" nodeType="withEffect">
                                  <p:stCondLst>
                                    <p:cond delay="0"/>
                                  </p:stCondLst>
                                  <p:childTnLst>
                                    <p:set>
                                      <p:cBhvr>
                                        <p:cTn id="191" dur="1" fill="hold">
                                          <p:stCondLst>
                                            <p:cond delay="0"/>
                                          </p:stCondLst>
                                        </p:cTn>
                                        <p:tgtEl>
                                          <p:spTgt spid="2113"/>
                                        </p:tgtEl>
                                        <p:attrNameLst>
                                          <p:attrName>style.visibility</p:attrName>
                                        </p:attrNameLst>
                                      </p:cBhvr>
                                      <p:to>
                                        <p:strVal val="visible"/>
                                      </p:to>
                                    </p:set>
                                    <p:anim calcmode="lin" valueType="num">
                                      <p:cBhvr>
                                        <p:cTn id="192" dur="500" fill="hold"/>
                                        <p:tgtEl>
                                          <p:spTgt spid="2113"/>
                                        </p:tgtEl>
                                        <p:attrNameLst>
                                          <p:attrName>ppt_w</p:attrName>
                                        </p:attrNameLst>
                                      </p:cBhvr>
                                      <p:tavLst>
                                        <p:tav tm="0">
                                          <p:val>
                                            <p:fltVal val="0"/>
                                          </p:val>
                                        </p:tav>
                                        <p:tav tm="100000">
                                          <p:val>
                                            <p:strVal val="#ppt_w"/>
                                          </p:val>
                                        </p:tav>
                                      </p:tavLst>
                                    </p:anim>
                                    <p:anim calcmode="lin" valueType="num">
                                      <p:cBhvr>
                                        <p:cTn id="193" dur="500" fill="hold"/>
                                        <p:tgtEl>
                                          <p:spTgt spid="2113"/>
                                        </p:tgtEl>
                                        <p:attrNameLst>
                                          <p:attrName>ppt_h</p:attrName>
                                        </p:attrNameLst>
                                      </p:cBhvr>
                                      <p:tavLst>
                                        <p:tav tm="0">
                                          <p:val>
                                            <p:fltVal val="0"/>
                                          </p:val>
                                        </p:tav>
                                        <p:tav tm="100000">
                                          <p:val>
                                            <p:strVal val="#ppt_h"/>
                                          </p:val>
                                        </p:tav>
                                      </p:tavLst>
                                    </p:anim>
                                    <p:animEffect transition="in" filter="fade">
                                      <p:cBhvr>
                                        <p:cTn id="194" dur="500"/>
                                        <p:tgtEl>
                                          <p:spTgt spid="2113"/>
                                        </p:tgtEl>
                                      </p:cBhvr>
                                    </p:animEffect>
                                  </p:childTnLst>
                                </p:cTn>
                              </p:par>
                              <p:par>
                                <p:cTn id="195" presetID="53" presetClass="entr" presetSubtype="16" fill="hold" nodeType="withEffect">
                                  <p:stCondLst>
                                    <p:cond delay="0"/>
                                  </p:stCondLst>
                                  <p:childTnLst>
                                    <p:set>
                                      <p:cBhvr>
                                        <p:cTn id="196" dur="1" fill="hold">
                                          <p:stCondLst>
                                            <p:cond delay="0"/>
                                          </p:stCondLst>
                                        </p:cTn>
                                        <p:tgtEl>
                                          <p:spTgt spid="2114"/>
                                        </p:tgtEl>
                                        <p:attrNameLst>
                                          <p:attrName>style.visibility</p:attrName>
                                        </p:attrNameLst>
                                      </p:cBhvr>
                                      <p:to>
                                        <p:strVal val="visible"/>
                                      </p:to>
                                    </p:set>
                                    <p:anim calcmode="lin" valueType="num">
                                      <p:cBhvr>
                                        <p:cTn id="197" dur="500" fill="hold"/>
                                        <p:tgtEl>
                                          <p:spTgt spid="2114"/>
                                        </p:tgtEl>
                                        <p:attrNameLst>
                                          <p:attrName>ppt_w</p:attrName>
                                        </p:attrNameLst>
                                      </p:cBhvr>
                                      <p:tavLst>
                                        <p:tav tm="0">
                                          <p:val>
                                            <p:fltVal val="0"/>
                                          </p:val>
                                        </p:tav>
                                        <p:tav tm="100000">
                                          <p:val>
                                            <p:strVal val="#ppt_w"/>
                                          </p:val>
                                        </p:tav>
                                      </p:tavLst>
                                    </p:anim>
                                    <p:anim calcmode="lin" valueType="num">
                                      <p:cBhvr>
                                        <p:cTn id="198" dur="500" fill="hold"/>
                                        <p:tgtEl>
                                          <p:spTgt spid="2114"/>
                                        </p:tgtEl>
                                        <p:attrNameLst>
                                          <p:attrName>ppt_h</p:attrName>
                                        </p:attrNameLst>
                                      </p:cBhvr>
                                      <p:tavLst>
                                        <p:tav tm="0">
                                          <p:val>
                                            <p:fltVal val="0"/>
                                          </p:val>
                                        </p:tav>
                                        <p:tav tm="100000">
                                          <p:val>
                                            <p:strVal val="#ppt_h"/>
                                          </p:val>
                                        </p:tav>
                                      </p:tavLst>
                                    </p:anim>
                                    <p:animEffect transition="in" filter="fade">
                                      <p:cBhvr>
                                        <p:cTn id="199" dur="500"/>
                                        <p:tgtEl>
                                          <p:spTgt spid="2114"/>
                                        </p:tgtEl>
                                      </p:cBhvr>
                                    </p:animEffect>
                                  </p:childTnLst>
                                </p:cTn>
                              </p:par>
                              <p:par>
                                <p:cTn id="200" presetID="53" presetClass="entr" presetSubtype="16" fill="hold" nodeType="withEffect">
                                  <p:stCondLst>
                                    <p:cond delay="0"/>
                                  </p:stCondLst>
                                  <p:childTnLst>
                                    <p:set>
                                      <p:cBhvr>
                                        <p:cTn id="201" dur="1" fill="hold">
                                          <p:stCondLst>
                                            <p:cond delay="0"/>
                                          </p:stCondLst>
                                        </p:cTn>
                                        <p:tgtEl>
                                          <p:spTgt spid="2115"/>
                                        </p:tgtEl>
                                        <p:attrNameLst>
                                          <p:attrName>style.visibility</p:attrName>
                                        </p:attrNameLst>
                                      </p:cBhvr>
                                      <p:to>
                                        <p:strVal val="visible"/>
                                      </p:to>
                                    </p:set>
                                    <p:anim calcmode="lin" valueType="num">
                                      <p:cBhvr>
                                        <p:cTn id="202" dur="500" fill="hold"/>
                                        <p:tgtEl>
                                          <p:spTgt spid="2115"/>
                                        </p:tgtEl>
                                        <p:attrNameLst>
                                          <p:attrName>ppt_w</p:attrName>
                                        </p:attrNameLst>
                                      </p:cBhvr>
                                      <p:tavLst>
                                        <p:tav tm="0">
                                          <p:val>
                                            <p:fltVal val="0"/>
                                          </p:val>
                                        </p:tav>
                                        <p:tav tm="100000">
                                          <p:val>
                                            <p:strVal val="#ppt_w"/>
                                          </p:val>
                                        </p:tav>
                                      </p:tavLst>
                                    </p:anim>
                                    <p:anim calcmode="lin" valueType="num">
                                      <p:cBhvr>
                                        <p:cTn id="203" dur="500" fill="hold"/>
                                        <p:tgtEl>
                                          <p:spTgt spid="2115"/>
                                        </p:tgtEl>
                                        <p:attrNameLst>
                                          <p:attrName>ppt_h</p:attrName>
                                        </p:attrNameLst>
                                      </p:cBhvr>
                                      <p:tavLst>
                                        <p:tav tm="0">
                                          <p:val>
                                            <p:fltVal val="0"/>
                                          </p:val>
                                        </p:tav>
                                        <p:tav tm="100000">
                                          <p:val>
                                            <p:strVal val="#ppt_h"/>
                                          </p:val>
                                        </p:tav>
                                      </p:tavLst>
                                    </p:anim>
                                    <p:animEffect transition="in" filter="fade">
                                      <p:cBhvr>
                                        <p:cTn id="204" dur="500"/>
                                        <p:tgtEl>
                                          <p:spTgt spid="2115"/>
                                        </p:tgtEl>
                                      </p:cBhvr>
                                    </p:animEffect>
                                  </p:childTnLst>
                                </p:cTn>
                              </p:par>
                              <p:par>
                                <p:cTn id="205" presetID="53" presetClass="entr" presetSubtype="16" fill="hold" nodeType="withEffect">
                                  <p:stCondLst>
                                    <p:cond delay="0"/>
                                  </p:stCondLst>
                                  <p:childTnLst>
                                    <p:set>
                                      <p:cBhvr>
                                        <p:cTn id="206" dur="1" fill="hold">
                                          <p:stCondLst>
                                            <p:cond delay="0"/>
                                          </p:stCondLst>
                                        </p:cTn>
                                        <p:tgtEl>
                                          <p:spTgt spid="2116"/>
                                        </p:tgtEl>
                                        <p:attrNameLst>
                                          <p:attrName>style.visibility</p:attrName>
                                        </p:attrNameLst>
                                      </p:cBhvr>
                                      <p:to>
                                        <p:strVal val="visible"/>
                                      </p:to>
                                    </p:set>
                                    <p:anim calcmode="lin" valueType="num">
                                      <p:cBhvr>
                                        <p:cTn id="207" dur="500" fill="hold"/>
                                        <p:tgtEl>
                                          <p:spTgt spid="2116"/>
                                        </p:tgtEl>
                                        <p:attrNameLst>
                                          <p:attrName>ppt_w</p:attrName>
                                        </p:attrNameLst>
                                      </p:cBhvr>
                                      <p:tavLst>
                                        <p:tav tm="0">
                                          <p:val>
                                            <p:fltVal val="0"/>
                                          </p:val>
                                        </p:tav>
                                        <p:tav tm="100000">
                                          <p:val>
                                            <p:strVal val="#ppt_w"/>
                                          </p:val>
                                        </p:tav>
                                      </p:tavLst>
                                    </p:anim>
                                    <p:anim calcmode="lin" valueType="num">
                                      <p:cBhvr>
                                        <p:cTn id="208" dur="500" fill="hold"/>
                                        <p:tgtEl>
                                          <p:spTgt spid="2116"/>
                                        </p:tgtEl>
                                        <p:attrNameLst>
                                          <p:attrName>ppt_h</p:attrName>
                                        </p:attrNameLst>
                                      </p:cBhvr>
                                      <p:tavLst>
                                        <p:tav tm="0">
                                          <p:val>
                                            <p:fltVal val="0"/>
                                          </p:val>
                                        </p:tav>
                                        <p:tav tm="100000">
                                          <p:val>
                                            <p:strVal val="#ppt_h"/>
                                          </p:val>
                                        </p:tav>
                                      </p:tavLst>
                                    </p:anim>
                                    <p:animEffect transition="in" filter="fade">
                                      <p:cBhvr>
                                        <p:cTn id="209" dur="500"/>
                                        <p:tgtEl>
                                          <p:spTgt spid="2116"/>
                                        </p:tgtEl>
                                      </p:cBhvr>
                                    </p:animEffect>
                                  </p:childTnLst>
                                </p:cTn>
                              </p:par>
                              <p:par>
                                <p:cTn id="210" presetID="53" presetClass="entr" presetSubtype="16" fill="hold" nodeType="withEffect">
                                  <p:stCondLst>
                                    <p:cond delay="0"/>
                                  </p:stCondLst>
                                  <p:childTnLst>
                                    <p:set>
                                      <p:cBhvr>
                                        <p:cTn id="211" dur="1" fill="hold">
                                          <p:stCondLst>
                                            <p:cond delay="0"/>
                                          </p:stCondLst>
                                        </p:cTn>
                                        <p:tgtEl>
                                          <p:spTgt spid="2117"/>
                                        </p:tgtEl>
                                        <p:attrNameLst>
                                          <p:attrName>style.visibility</p:attrName>
                                        </p:attrNameLst>
                                      </p:cBhvr>
                                      <p:to>
                                        <p:strVal val="visible"/>
                                      </p:to>
                                    </p:set>
                                    <p:anim calcmode="lin" valueType="num">
                                      <p:cBhvr>
                                        <p:cTn id="212" dur="500" fill="hold"/>
                                        <p:tgtEl>
                                          <p:spTgt spid="2117"/>
                                        </p:tgtEl>
                                        <p:attrNameLst>
                                          <p:attrName>ppt_w</p:attrName>
                                        </p:attrNameLst>
                                      </p:cBhvr>
                                      <p:tavLst>
                                        <p:tav tm="0">
                                          <p:val>
                                            <p:fltVal val="0"/>
                                          </p:val>
                                        </p:tav>
                                        <p:tav tm="100000">
                                          <p:val>
                                            <p:strVal val="#ppt_w"/>
                                          </p:val>
                                        </p:tav>
                                      </p:tavLst>
                                    </p:anim>
                                    <p:anim calcmode="lin" valueType="num">
                                      <p:cBhvr>
                                        <p:cTn id="213" dur="500" fill="hold"/>
                                        <p:tgtEl>
                                          <p:spTgt spid="2117"/>
                                        </p:tgtEl>
                                        <p:attrNameLst>
                                          <p:attrName>ppt_h</p:attrName>
                                        </p:attrNameLst>
                                      </p:cBhvr>
                                      <p:tavLst>
                                        <p:tav tm="0">
                                          <p:val>
                                            <p:fltVal val="0"/>
                                          </p:val>
                                        </p:tav>
                                        <p:tav tm="100000">
                                          <p:val>
                                            <p:strVal val="#ppt_h"/>
                                          </p:val>
                                        </p:tav>
                                      </p:tavLst>
                                    </p:anim>
                                    <p:animEffect transition="in" filter="fade">
                                      <p:cBhvr>
                                        <p:cTn id="214" dur="500"/>
                                        <p:tgtEl>
                                          <p:spTgt spid="2117"/>
                                        </p:tgtEl>
                                      </p:cBhvr>
                                    </p:animEffect>
                                  </p:childTnLst>
                                </p:cTn>
                              </p:par>
                              <p:par>
                                <p:cTn id="215" presetID="53" presetClass="entr" presetSubtype="16" fill="hold" nodeType="withEffect">
                                  <p:stCondLst>
                                    <p:cond delay="0"/>
                                  </p:stCondLst>
                                  <p:childTnLst>
                                    <p:set>
                                      <p:cBhvr>
                                        <p:cTn id="216" dur="1" fill="hold">
                                          <p:stCondLst>
                                            <p:cond delay="0"/>
                                          </p:stCondLst>
                                        </p:cTn>
                                        <p:tgtEl>
                                          <p:spTgt spid="2118"/>
                                        </p:tgtEl>
                                        <p:attrNameLst>
                                          <p:attrName>style.visibility</p:attrName>
                                        </p:attrNameLst>
                                      </p:cBhvr>
                                      <p:to>
                                        <p:strVal val="visible"/>
                                      </p:to>
                                    </p:set>
                                    <p:anim calcmode="lin" valueType="num">
                                      <p:cBhvr>
                                        <p:cTn id="217" dur="500" fill="hold"/>
                                        <p:tgtEl>
                                          <p:spTgt spid="2118"/>
                                        </p:tgtEl>
                                        <p:attrNameLst>
                                          <p:attrName>ppt_w</p:attrName>
                                        </p:attrNameLst>
                                      </p:cBhvr>
                                      <p:tavLst>
                                        <p:tav tm="0">
                                          <p:val>
                                            <p:fltVal val="0"/>
                                          </p:val>
                                        </p:tav>
                                        <p:tav tm="100000">
                                          <p:val>
                                            <p:strVal val="#ppt_w"/>
                                          </p:val>
                                        </p:tav>
                                      </p:tavLst>
                                    </p:anim>
                                    <p:anim calcmode="lin" valueType="num">
                                      <p:cBhvr>
                                        <p:cTn id="218" dur="500" fill="hold"/>
                                        <p:tgtEl>
                                          <p:spTgt spid="2118"/>
                                        </p:tgtEl>
                                        <p:attrNameLst>
                                          <p:attrName>ppt_h</p:attrName>
                                        </p:attrNameLst>
                                      </p:cBhvr>
                                      <p:tavLst>
                                        <p:tav tm="0">
                                          <p:val>
                                            <p:fltVal val="0"/>
                                          </p:val>
                                        </p:tav>
                                        <p:tav tm="100000">
                                          <p:val>
                                            <p:strVal val="#ppt_h"/>
                                          </p:val>
                                        </p:tav>
                                      </p:tavLst>
                                    </p:anim>
                                    <p:animEffect transition="in" filter="fade">
                                      <p:cBhvr>
                                        <p:cTn id="219" dur="500"/>
                                        <p:tgtEl>
                                          <p:spTgt spid="2118"/>
                                        </p:tgtEl>
                                      </p:cBhvr>
                                    </p:animEffect>
                                  </p:childTnLst>
                                </p:cTn>
                              </p:par>
                              <p:par>
                                <p:cTn id="220" presetID="53" presetClass="entr" presetSubtype="16" fill="hold" nodeType="withEffect">
                                  <p:stCondLst>
                                    <p:cond delay="0"/>
                                  </p:stCondLst>
                                  <p:childTnLst>
                                    <p:set>
                                      <p:cBhvr>
                                        <p:cTn id="221" dur="1" fill="hold">
                                          <p:stCondLst>
                                            <p:cond delay="0"/>
                                          </p:stCondLst>
                                        </p:cTn>
                                        <p:tgtEl>
                                          <p:spTgt spid="2119"/>
                                        </p:tgtEl>
                                        <p:attrNameLst>
                                          <p:attrName>style.visibility</p:attrName>
                                        </p:attrNameLst>
                                      </p:cBhvr>
                                      <p:to>
                                        <p:strVal val="visible"/>
                                      </p:to>
                                    </p:set>
                                    <p:anim calcmode="lin" valueType="num">
                                      <p:cBhvr>
                                        <p:cTn id="222" dur="500" fill="hold"/>
                                        <p:tgtEl>
                                          <p:spTgt spid="2119"/>
                                        </p:tgtEl>
                                        <p:attrNameLst>
                                          <p:attrName>ppt_w</p:attrName>
                                        </p:attrNameLst>
                                      </p:cBhvr>
                                      <p:tavLst>
                                        <p:tav tm="0">
                                          <p:val>
                                            <p:fltVal val="0"/>
                                          </p:val>
                                        </p:tav>
                                        <p:tav tm="100000">
                                          <p:val>
                                            <p:strVal val="#ppt_w"/>
                                          </p:val>
                                        </p:tav>
                                      </p:tavLst>
                                    </p:anim>
                                    <p:anim calcmode="lin" valueType="num">
                                      <p:cBhvr>
                                        <p:cTn id="223" dur="500" fill="hold"/>
                                        <p:tgtEl>
                                          <p:spTgt spid="2119"/>
                                        </p:tgtEl>
                                        <p:attrNameLst>
                                          <p:attrName>ppt_h</p:attrName>
                                        </p:attrNameLst>
                                      </p:cBhvr>
                                      <p:tavLst>
                                        <p:tav tm="0">
                                          <p:val>
                                            <p:fltVal val="0"/>
                                          </p:val>
                                        </p:tav>
                                        <p:tav tm="100000">
                                          <p:val>
                                            <p:strVal val="#ppt_h"/>
                                          </p:val>
                                        </p:tav>
                                      </p:tavLst>
                                    </p:anim>
                                    <p:animEffect transition="in" filter="fade">
                                      <p:cBhvr>
                                        <p:cTn id="224" dur="500"/>
                                        <p:tgtEl>
                                          <p:spTgt spid="2119"/>
                                        </p:tgtEl>
                                      </p:cBhvr>
                                    </p:animEffect>
                                  </p:childTnLst>
                                </p:cTn>
                              </p:par>
                              <p:par>
                                <p:cTn id="225" presetID="53" presetClass="entr" presetSubtype="16" fill="hold" nodeType="withEffect">
                                  <p:stCondLst>
                                    <p:cond delay="0"/>
                                  </p:stCondLst>
                                  <p:childTnLst>
                                    <p:set>
                                      <p:cBhvr>
                                        <p:cTn id="226" dur="1" fill="hold">
                                          <p:stCondLst>
                                            <p:cond delay="0"/>
                                          </p:stCondLst>
                                        </p:cTn>
                                        <p:tgtEl>
                                          <p:spTgt spid="2120"/>
                                        </p:tgtEl>
                                        <p:attrNameLst>
                                          <p:attrName>style.visibility</p:attrName>
                                        </p:attrNameLst>
                                      </p:cBhvr>
                                      <p:to>
                                        <p:strVal val="visible"/>
                                      </p:to>
                                    </p:set>
                                    <p:anim calcmode="lin" valueType="num">
                                      <p:cBhvr>
                                        <p:cTn id="227" dur="500" fill="hold"/>
                                        <p:tgtEl>
                                          <p:spTgt spid="2120"/>
                                        </p:tgtEl>
                                        <p:attrNameLst>
                                          <p:attrName>ppt_w</p:attrName>
                                        </p:attrNameLst>
                                      </p:cBhvr>
                                      <p:tavLst>
                                        <p:tav tm="0">
                                          <p:val>
                                            <p:fltVal val="0"/>
                                          </p:val>
                                        </p:tav>
                                        <p:tav tm="100000">
                                          <p:val>
                                            <p:strVal val="#ppt_w"/>
                                          </p:val>
                                        </p:tav>
                                      </p:tavLst>
                                    </p:anim>
                                    <p:anim calcmode="lin" valueType="num">
                                      <p:cBhvr>
                                        <p:cTn id="228" dur="500" fill="hold"/>
                                        <p:tgtEl>
                                          <p:spTgt spid="2120"/>
                                        </p:tgtEl>
                                        <p:attrNameLst>
                                          <p:attrName>ppt_h</p:attrName>
                                        </p:attrNameLst>
                                      </p:cBhvr>
                                      <p:tavLst>
                                        <p:tav tm="0">
                                          <p:val>
                                            <p:fltVal val="0"/>
                                          </p:val>
                                        </p:tav>
                                        <p:tav tm="100000">
                                          <p:val>
                                            <p:strVal val="#ppt_h"/>
                                          </p:val>
                                        </p:tav>
                                      </p:tavLst>
                                    </p:anim>
                                    <p:animEffect transition="in" filter="fade">
                                      <p:cBhvr>
                                        <p:cTn id="229" dur="500"/>
                                        <p:tgtEl>
                                          <p:spTgt spid="2120"/>
                                        </p:tgtEl>
                                      </p:cBhvr>
                                    </p:animEffect>
                                  </p:childTnLst>
                                </p:cTn>
                              </p:par>
                              <p:par>
                                <p:cTn id="230" presetID="53" presetClass="entr" presetSubtype="16" fill="hold" nodeType="withEffect">
                                  <p:stCondLst>
                                    <p:cond delay="0"/>
                                  </p:stCondLst>
                                  <p:childTnLst>
                                    <p:set>
                                      <p:cBhvr>
                                        <p:cTn id="231" dur="1" fill="hold">
                                          <p:stCondLst>
                                            <p:cond delay="0"/>
                                          </p:stCondLst>
                                        </p:cTn>
                                        <p:tgtEl>
                                          <p:spTgt spid="2121"/>
                                        </p:tgtEl>
                                        <p:attrNameLst>
                                          <p:attrName>style.visibility</p:attrName>
                                        </p:attrNameLst>
                                      </p:cBhvr>
                                      <p:to>
                                        <p:strVal val="visible"/>
                                      </p:to>
                                    </p:set>
                                    <p:anim calcmode="lin" valueType="num">
                                      <p:cBhvr>
                                        <p:cTn id="232" dur="500" fill="hold"/>
                                        <p:tgtEl>
                                          <p:spTgt spid="2121"/>
                                        </p:tgtEl>
                                        <p:attrNameLst>
                                          <p:attrName>ppt_w</p:attrName>
                                        </p:attrNameLst>
                                      </p:cBhvr>
                                      <p:tavLst>
                                        <p:tav tm="0">
                                          <p:val>
                                            <p:fltVal val="0"/>
                                          </p:val>
                                        </p:tav>
                                        <p:tav tm="100000">
                                          <p:val>
                                            <p:strVal val="#ppt_w"/>
                                          </p:val>
                                        </p:tav>
                                      </p:tavLst>
                                    </p:anim>
                                    <p:anim calcmode="lin" valueType="num">
                                      <p:cBhvr>
                                        <p:cTn id="233" dur="500" fill="hold"/>
                                        <p:tgtEl>
                                          <p:spTgt spid="2121"/>
                                        </p:tgtEl>
                                        <p:attrNameLst>
                                          <p:attrName>ppt_h</p:attrName>
                                        </p:attrNameLst>
                                      </p:cBhvr>
                                      <p:tavLst>
                                        <p:tav tm="0">
                                          <p:val>
                                            <p:fltVal val="0"/>
                                          </p:val>
                                        </p:tav>
                                        <p:tav tm="100000">
                                          <p:val>
                                            <p:strVal val="#ppt_h"/>
                                          </p:val>
                                        </p:tav>
                                      </p:tavLst>
                                    </p:anim>
                                    <p:animEffect transition="in" filter="fade">
                                      <p:cBhvr>
                                        <p:cTn id="234" dur="500"/>
                                        <p:tgtEl>
                                          <p:spTgt spid="2121"/>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740"/>
                                        </p:tgtEl>
                                        <p:attrNameLst>
                                          <p:attrName>style.visibility</p:attrName>
                                        </p:attrNameLst>
                                      </p:cBhvr>
                                      <p:to>
                                        <p:strVal val="visible"/>
                                      </p:to>
                                    </p:set>
                                    <p:anim calcmode="lin" valueType="num">
                                      <p:cBhvr>
                                        <p:cTn id="237" dur="500" fill="hold"/>
                                        <p:tgtEl>
                                          <p:spTgt spid="740"/>
                                        </p:tgtEl>
                                        <p:attrNameLst>
                                          <p:attrName>ppt_w</p:attrName>
                                        </p:attrNameLst>
                                      </p:cBhvr>
                                      <p:tavLst>
                                        <p:tav tm="0">
                                          <p:val>
                                            <p:fltVal val="0"/>
                                          </p:val>
                                        </p:tav>
                                        <p:tav tm="100000">
                                          <p:val>
                                            <p:strVal val="#ppt_w"/>
                                          </p:val>
                                        </p:tav>
                                      </p:tavLst>
                                    </p:anim>
                                    <p:anim calcmode="lin" valueType="num">
                                      <p:cBhvr>
                                        <p:cTn id="238" dur="500" fill="hold"/>
                                        <p:tgtEl>
                                          <p:spTgt spid="740"/>
                                        </p:tgtEl>
                                        <p:attrNameLst>
                                          <p:attrName>ppt_h</p:attrName>
                                        </p:attrNameLst>
                                      </p:cBhvr>
                                      <p:tavLst>
                                        <p:tav tm="0">
                                          <p:val>
                                            <p:fltVal val="0"/>
                                          </p:val>
                                        </p:tav>
                                        <p:tav tm="100000">
                                          <p:val>
                                            <p:strVal val="#ppt_h"/>
                                          </p:val>
                                        </p:tav>
                                      </p:tavLst>
                                    </p:anim>
                                    <p:animEffect transition="in" filter="fade">
                                      <p:cBhvr>
                                        <p:cTn id="239" dur="500"/>
                                        <p:tgtEl>
                                          <p:spTgt spid="740"/>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741"/>
                                        </p:tgtEl>
                                        <p:attrNameLst>
                                          <p:attrName>style.visibility</p:attrName>
                                        </p:attrNameLst>
                                      </p:cBhvr>
                                      <p:to>
                                        <p:strVal val="visible"/>
                                      </p:to>
                                    </p:set>
                                    <p:anim calcmode="lin" valueType="num">
                                      <p:cBhvr>
                                        <p:cTn id="242" dur="500" fill="hold"/>
                                        <p:tgtEl>
                                          <p:spTgt spid="741"/>
                                        </p:tgtEl>
                                        <p:attrNameLst>
                                          <p:attrName>ppt_w</p:attrName>
                                        </p:attrNameLst>
                                      </p:cBhvr>
                                      <p:tavLst>
                                        <p:tav tm="0">
                                          <p:val>
                                            <p:fltVal val="0"/>
                                          </p:val>
                                        </p:tav>
                                        <p:tav tm="100000">
                                          <p:val>
                                            <p:strVal val="#ppt_w"/>
                                          </p:val>
                                        </p:tav>
                                      </p:tavLst>
                                    </p:anim>
                                    <p:anim calcmode="lin" valueType="num">
                                      <p:cBhvr>
                                        <p:cTn id="243" dur="500" fill="hold"/>
                                        <p:tgtEl>
                                          <p:spTgt spid="741"/>
                                        </p:tgtEl>
                                        <p:attrNameLst>
                                          <p:attrName>ppt_h</p:attrName>
                                        </p:attrNameLst>
                                      </p:cBhvr>
                                      <p:tavLst>
                                        <p:tav tm="0">
                                          <p:val>
                                            <p:fltVal val="0"/>
                                          </p:val>
                                        </p:tav>
                                        <p:tav tm="100000">
                                          <p:val>
                                            <p:strVal val="#ppt_h"/>
                                          </p:val>
                                        </p:tav>
                                      </p:tavLst>
                                    </p:anim>
                                    <p:animEffect transition="in" filter="fade">
                                      <p:cBhvr>
                                        <p:cTn id="244" dur="500"/>
                                        <p:tgtEl>
                                          <p:spTgt spid="741"/>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742"/>
                                        </p:tgtEl>
                                        <p:attrNameLst>
                                          <p:attrName>style.visibility</p:attrName>
                                        </p:attrNameLst>
                                      </p:cBhvr>
                                      <p:to>
                                        <p:strVal val="visible"/>
                                      </p:to>
                                    </p:set>
                                    <p:anim calcmode="lin" valueType="num">
                                      <p:cBhvr>
                                        <p:cTn id="247" dur="500" fill="hold"/>
                                        <p:tgtEl>
                                          <p:spTgt spid="742"/>
                                        </p:tgtEl>
                                        <p:attrNameLst>
                                          <p:attrName>ppt_w</p:attrName>
                                        </p:attrNameLst>
                                      </p:cBhvr>
                                      <p:tavLst>
                                        <p:tav tm="0">
                                          <p:val>
                                            <p:fltVal val="0"/>
                                          </p:val>
                                        </p:tav>
                                        <p:tav tm="100000">
                                          <p:val>
                                            <p:strVal val="#ppt_w"/>
                                          </p:val>
                                        </p:tav>
                                      </p:tavLst>
                                    </p:anim>
                                    <p:anim calcmode="lin" valueType="num">
                                      <p:cBhvr>
                                        <p:cTn id="248" dur="500" fill="hold"/>
                                        <p:tgtEl>
                                          <p:spTgt spid="742"/>
                                        </p:tgtEl>
                                        <p:attrNameLst>
                                          <p:attrName>ppt_h</p:attrName>
                                        </p:attrNameLst>
                                      </p:cBhvr>
                                      <p:tavLst>
                                        <p:tav tm="0">
                                          <p:val>
                                            <p:fltVal val="0"/>
                                          </p:val>
                                        </p:tav>
                                        <p:tav tm="100000">
                                          <p:val>
                                            <p:strVal val="#ppt_h"/>
                                          </p:val>
                                        </p:tav>
                                      </p:tavLst>
                                    </p:anim>
                                    <p:animEffect transition="in" filter="fade">
                                      <p:cBhvr>
                                        <p:cTn id="249" dur="500"/>
                                        <p:tgtEl>
                                          <p:spTgt spid="742"/>
                                        </p:tgtEl>
                                      </p:cBhvr>
                                    </p:animEffect>
                                  </p:childTnLst>
                                </p:cTn>
                              </p:par>
                              <p:par>
                                <p:cTn id="250" presetID="53" presetClass="entr" presetSubtype="16" fill="hold" nodeType="withEffect">
                                  <p:stCondLst>
                                    <p:cond delay="0"/>
                                  </p:stCondLst>
                                  <p:childTnLst>
                                    <p:set>
                                      <p:cBhvr>
                                        <p:cTn id="251" dur="1" fill="hold">
                                          <p:stCondLst>
                                            <p:cond delay="0"/>
                                          </p:stCondLst>
                                        </p:cTn>
                                        <p:tgtEl>
                                          <p:spTgt spid="2125"/>
                                        </p:tgtEl>
                                        <p:attrNameLst>
                                          <p:attrName>style.visibility</p:attrName>
                                        </p:attrNameLst>
                                      </p:cBhvr>
                                      <p:to>
                                        <p:strVal val="visible"/>
                                      </p:to>
                                    </p:set>
                                    <p:anim calcmode="lin" valueType="num">
                                      <p:cBhvr>
                                        <p:cTn id="252" dur="500" fill="hold"/>
                                        <p:tgtEl>
                                          <p:spTgt spid="2125"/>
                                        </p:tgtEl>
                                        <p:attrNameLst>
                                          <p:attrName>ppt_w</p:attrName>
                                        </p:attrNameLst>
                                      </p:cBhvr>
                                      <p:tavLst>
                                        <p:tav tm="0">
                                          <p:val>
                                            <p:fltVal val="0"/>
                                          </p:val>
                                        </p:tav>
                                        <p:tav tm="100000">
                                          <p:val>
                                            <p:strVal val="#ppt_w"/>
                                          </p:val>
                                        </p:tav>
                                      </p:tavLst>
                                    </p:anim>
                                    <p:anim calcmode="lin" valueType="num">
                                      <p:cBhvr>
                                        <p:cTn id="253" dur="500" fill="hold"/>
                                        <p:tgtEl>
                                          <p:spTgt spid="2125"/>
                                        </p:tgtEl>
                                        <p:attrNameLst>
                                          <p:attrName>ppt_h</p:attrName>
                                        </p:attrNameLst>
                                      </p:cBhvr>
                                      <p:tavLst>
                                        <p:tav tm="0">
                                          <p:val>
                                            <p:fltVal val="0"/>
                                          </p:val>
                                        </p:tav>
                                        <p:tav tm="100000">
                                          <p:val>
                                            <p:strVal val="#ppt_h"/>
                                          </p:val>
                                        </p:tav>
                                      </p:tavLst>
                                    </p:anim>
                                    <p:animEffect transition="in" filter="fade">
                                      <p:cBhvr>
                                        <p:cTn id="254" dur="500"/>
                                        <p:tgtEl>
                                          <p:spTgt spid="2125"/>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755"/>
                                        </p:tgtEl>
                                        <p:attrNameLst>
                                          <p:attrName>style.visibility</p:attrName>
                                        </p:attrNameLst>
                                      </p:cBhvr>
                                      <p:to>
                                        <p:strVal val="visible"/>
                                      </p:to>
                                    </p:set>
                                    <p:anim calcmode="lin" valueType="num">
                                      <p:cBhvr>
                                        <p:cTn id="257" dur="500" fill="hold"/>
                                        <p:tgtEl>
                                          <p:spTgt spid="755"/>
                                        </p:tgtEl>
                                        <p:attrNameLst>
                                          <p:attrName>ppt_w</p:attrName>
                                        </p:attrNameLst>
                                      </p:cBhvr>
                                      <p:tavLst>
                                        <p:tav tm="0">
                                          <p:val>
                                            <p:fltVal val="0"/>
                                          </p:val>
                                        </p:tav>
                                        <p:tav tm="100000">
                                          <p:val>
                                            <p:strVal val="#ppt_w"/>
                                          </p:val>
                                        </p:tav>
                                      </p:tavLst>
                                    </p:anim>
                                    <p:anim calcmode="lin" valueType="num">
                                      <p:cBhvr>
                                        <p:cTn id="258" dur="500" fill="hold"/>
                                        <p:tgtEl>
                                          <p:spTgt spid="755"/>
                                        </p:tgtEl>
                                        <p:attrNameLst>
                                          <p:attrName>ppt_h</p:attrName>
                                        </p:attrNameLst>
                                      </p:cBhvr>
                                      <p:tavLst>
                                        <p:tav tm="0">
                                          <p:val>
                                            <p:fltVal val="0"/>
                                          </p:val>
                                        </p:tav>
                                        <p:tav tm="100000">
                                          <p:val>
                                            <p:strVal val="#ppt_h"/>
                                          </p:val>
                                        </p:tav>
                                      </p:tavLst>
                                    </p:anim>
                                    <p:animEffect transition="in" filter="fade">
                                      <p:cBhvr>
                                        <p:cTn id="259" dur="500"/>
                                        <p:tgtEl>
                                          <p:spTgt spid="755"/>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756"/>
                                        </p:tgtEl>
                                        <p:attrNameLst>
                                          <p:attrName>style.visibility</p:attrName>
                                        </p:attrNameLst>
                                      </p:cBhvr>
                                      <p:to>
                                        <p:strVal val="visible"/>
                                      </p:to>
                                    </p:set>
                                    <p:anim calcmode="lin" valueType="num">
                                      <p:cBhvr>
                                        <p:cTn id="262" dur="500" fill="hold"/>
                                        <p:tgtEl>
                                          <p:spTgt spid="756"/>
                                        </p:tgtEl>
                                        <p:attrNameLst>
                                          <p:attrName>ppt_w</p:attrName>
                                        </p:attrNameLst>
                                      </p:cBhvr>
                                      <p:tavLst>
                                        <p:tav tm="0">
                                          <p:val>
                                            <p:fltVal val="0"/>
                                          </p:val>
                                        </p:tav>
                                        <p:tav tm="100000">
                                          <p:val>
                                            <p:strVal val="#ppt_w"/>
                                          </p:val>
                                        </p:tav>
                                      </p:tavLst>
                                    </p:anim>
                                    <p:anim calcmode="lin" valueType="num">
                                      <p:cBhvr>
                                        <p:cTn id="263" dur="500" fill="hold"/>
                                        <p:tgtEl>
                                          <p:spTgt spid="756"/>
                                        </p:tgtEl>
                                        <p:attrNameLst>
                                          <p:attrName>ppt_h</p:attrName>
                                        </p:attrNameLst>
                                      </p:cBhvr>
                                      <p:tavLst>
                                        <p:tav tm="0">
                                          <p:val>
                                            <p:fltVal val="0"/>
                                          </p:val>
                                        </p:tav>
                                        <p:tav tm="100000">
                                          <p:val>
                                            <p:strVal val="#ppt_h"/>
                                          </p:val>
                                        </p:tav>
                                      </p:tavLst>
                                    </p:anim>
                                    <p:animEffect transition="in" filter="fade">
                                      <p:cBhvr>
                                        <p:cTn id="264" dur="500"/>
                                        <p:tgtEl>
                                          <p:spTgt spid="756"/>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757"/>
                                        </p:tgtEl>
                                        <p:attrNameLst>
                                          <p:attrName>style.visibility</p:attrName>
                                        </p:attrNameLst>
                                      </p:cBhvr>
                                      <p:to>
                                        <p:strVal val="visible"/>
                                      </p:to>
                                    </p:set>
                                    <p:anim calcmode="lin" valueType="num">
                                      <p:cBhvr>
                                        <p:cTn id="267" dur="500" fill="hold"/>
                                        <p:tgtEl>
                                          <p:spTgt spid="757"/>
                                        </p:tgtEl>
                                        <p:attrNameLst>
                                          <p:attrName>ppt_w</p:attrName>
                                        </p:attrNameLst>
                                      </p:cBhvr>
                                      <p:tavLst>
                                        <p:tav tm="0">
                                          <p:val>
                                            <p:fltVal val="0"/>
                                          </p:val>
                                        </p:tav>
                                        <p:tav tm="100000">
                                          <p:val>
                                            <p:strVal val="#ppt_w"/>
                                          </p:val>
                                        </p:tav>
                                      </p:tavLst>
                                    </p:anim>
                                    <p:anim calcmode="lin" valueType="num">
                                      <p:cBhvr>
                                        <p:cTn id="268" dur="500" fill="hold"/>
                                        <p:tgtEl>
                                          <p:spTgt spid="757"/>
                                        </p:tgtEl>
                                        <p:attrNameLst>
                                          <p:attrName>ppt_h</p:attrName>
                                        </p:attrNameLst>
                                      </p:cBhvr>
                                      <p:tavLst>
                                        <p:tav tm="0">
                                          <p:val>
                                            <p:fltVal val="0"/>
                                          </p:val>
                                        </p:tav>
                                        <p:tav tm="100000">
                                          <p:val>
                                            <p:strVal val="#ppt_h"/>
                                          </p:val>
                                        </p:tav>
                                      </p:tavLst>
                                    </p:anim>
                                    <p:animEffect transition="in" filter="fade">
                                      <p:cBhvr>
                                        <p:cTn id="269" dur="500"/>
                                        <p:tgtEl>
                                          <p:spTgt spid="757"/>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758"/>
                                        </p:tgtEl>
                                        <p:attrNameLst>
                                          <p:attrName>style.visibility</p:attrName>
                                        </p:attrNameLst>
                                      </p:cBhvr>
                                      <p:to>
                                        <p:strVal val="visible"/>
                                      </p:to>
                                    </p:set>
                                    <p:anim calcmode="lin" valueType="num">
                                      <p:cBhvr>
                                        <p:cTn id="272" dur="500" fill="hold"/>
                                        <p:tgtEl>
                                          <p:spTgt spid="758"/>
                                        </p:tgtEl>
                                        <p:attrNameLst>
                                          <p:attrName>ppt_w</p:attrName>
                                        </p:attrNameLst>
                                      </p:cBhvr>
                                      <p:tavLst>
                                        <p:tav tm="0">
                                          <p:val>
                                            <p:fltVal val="0"/>
                                          </p:val>
                                        </p:tav>
                                        <p:tav tm="100000">
                                          <p:val>
                                            <p:strVal val="#ppt_w"/>
                                          </p:val>
                                        </p:tav>
                                      </p:tavLst>
                                    </p:anim>
                                    <p:anim calcmode="lin" valueType="num">
                                      <p:cBhvr>
                                        <p:cTn id="273" dur="500" fill="hold"/>
                                        <p:tgtEl>
                                          <p:spTgt spid="758"/>
                                        </p:tgtEl>
                                        <p:attrNameLst>
                                          <p:attrName>ppt_h</p:attrName>
                                        </p:attrNameLst>
                                      </p:cBhvr>
                                      <p:tavLst>
                                        <p:tav tm="0">
                                          <p:val>
                                            <p:fltVal val="0"/>
                                          </p:val>
                                        </p:tav>
                                        <p:tav tm="100000">
                                          <p:val>
                                            <p:strVal val="#ppt_h"/>
                                          </p:val>
                                        </p:tav>
                                      </p:tavLst>
                                    </p:anim>
                                    <p:animEffect transition="in" filter="fade">
                                      <p:cBhvr>
                                        <p:cTn id="274" dur="500"/>
                                        <p:tgtEl>
                                          <p:spTgt spid="758"/>
                                        </p:tgtEl>
                                      </p:cBhvr>
                                    </p:animEffect>
                                  </p:childTnLst>
                                </p:cTn>
                              </p:par>
                              <p:par>
                                <p:cTn id="275" presetID="53" presetClass="entr" presetSubtype="16" fill="hold" nodeType="withEffect">
                                  <p:stCondLst>
                                    <p:cond delay="0"/>
                                  </p:stCondLst>
                                  <p:childTnLst>
                                    <p:set>
                                      <p:cBhvr>
                                        <p:cTn id="276" dur="1" fill="hold">
                                          <p:stCondLst>
                                            <p:cond delay="0"/>
                                          </p:stCondLst>
                                        </p:cTn>
                                        <p:tgtEl>
                                          <p:spTgt spid="2130"/>
                                        </p:tgtEl>
                                        <p:attrNameLst>
                                          <p:attrName>style.visibility</p:attrName>
                                        </p:attrNameLst>
                                      </p:cBhvr>
                                      <p:to>
                                        <p:strVal val="visible"/>
                                      </p:to>
                                    </p:set>
                                    <p:anim calcmode="lin" valueType="num">
                                      <p:cBhvr>
                                        <p:cTn id="277" dur="500" fill="hold"/>
                                        <p:tgtEl>
                                          <p:spTgt spid="2130"/>
                                        </p:tgtEl>
                                        <p:attrNameLst>
                                          <p:attrName>ppt_w</p:attrName>
                                        </p:attrNameLst>
                                      </p:cBhvr>
                                      <p:tavLst>
                                        <p:tav tm="0">
                                          <p:val>
                                            <p:fltVal val="0"/>
                                          </p:val>
                                        </p:tav>
                                        <p:tav tm="100000">
                                          <p:val>
                                            <p:strVal val="#ppt_w"/>
                                          </p:val>
                                        </p:tav>
                                      </p:tavLst>
                                    </p:anim>
                                    <p:anim calcmode="lin" valueType="num">
                                      <p:cBhvr>
                                        <p:cTn id="278" dur="500" fill="hold"/>
                                        <p:tgtEl>
                                          <p:spTgt spid="2130"/>
                                        </p:tgtEl>
                                        <p:attrNameLst>
                                          <p:attrName>ppt_h</p:attrName>
                                        </p:attrNameLst>
                                      </p:cBhvr>
                                      <p:tavLst>
                                        <p:tav tm="0">
                                          <p:val>
                                            <p:fltVal val="0"/>
                                          </p:val>
                                        </p:tav>
                                        <p:tav tm="100000">
                                          <p:val>
                                            <p:strVal val="#ppt_h"/>
                                          </p:val>
                                        </p:tav>
                                      </p:tavLst>
                                    </p:anim>
                                    <p:animEffect transition="in" filter="fade">
                                      <p:cBhvr>
                                        <p:cTn id="279" dur="500"/>
                                        <p:tgtEl>
                                          <p:spTgt spid="2130"/>
                                        </p:tgtEl>
                                      </p:cBhvr>
                                    </p:animEffect>
                                  </p:childTnLst>
                                </p:cTn>
                              </p:par>
                              <p:par>
                                <p:cTn id="280" presetID="53" presetClass="entr" presetSubtype="16" fill="hold" nodeType="withEffect">
                                  <p:stCondLst>
                                    <p:cond delay="0"/>
                                  </p:stCondLst>
                                  <p:childTnLst>
                                    <p:set>
                                      <p:cBhvr>
                                        <p:cTn id="281" dur="1" fill="hold">
                                          <p:stCondLst>
                                            <p:cond delay="0"/>
                                          </p:stCondLst>
                                        </p:cTn>
                                        <p:tgtEl>
                                          <p:spTgt spid="2131"/>
                                        </p:tgtEl>
                                        <p:attrNameLst>
                                          <p:attrName>style.visibility</p:attrName>
                                        </p:attrNameLst>
                                      </p:cBhvr>
                                      <p:to>
                                        <p:strVal val="visible"/>
                                      </p:to>
                                    </p:set>
                                    <p:anim calcmode="lin" valueType="num">
                                      <p:cBhvr>
                                        <p:cTn id="282" dur="500" fill="hold"/>
                                        <p:tgtEl>
                                          <p:spTgt spid="2131"/>
                                        </p:tgtEl>
                                        <p:attrNameLst>
                                          <p:attrName>ppt_w</p:attrName>
                                        </p:attrNameLst>
                                      </p:cBhvr>
                                      <p:tavLst>
                                        <p:tav tm="0">
                                          <p:val>
                                            <p:fltVal val="0"/>
                                          </p:val>
                                        </p:tav>
                                        <p:tav tm="100000">
                                          <p:val>
                                            <p:strVal val="#ppt_w"/>
                                          </p:val>
                                        </p:tav>
                                      </p:tavLst>
                                    </p:anim>
                                    <p:anim calcmode="lin" valueType="num">
                                      <p:cBhvr>
                                        <p:cTn id="283" dur="500" fill="hold"/>
                                        <p:tgtEl>
                                          <p:spTgt spid="2131"/>
                                        </p:tgtEl>
                                        <p:attrNameLst>
                                          <p:attrName>ppt_h</p:attrName>
                                        </p:attrNameLst>
                                      </p:cBhvr>
                                      <p:tavLst>
                                        <p:tav tm="0">
                                          <p:val>
                                            <p:fltVal val="0"/>
                                          </p:val>
                                        </p:tav>
                                        <p:tav tm="100000">
                                          <p:val>
                                            <p:strVal val="#ppt_h"/>
                                          </p:val>
                                        </p:tav>
                                      </p:tavLst>
                                    </p:anim>
                                    <p:animEffect transition="in" filter="fade">
                                      <p:cBhvr>
                                        <p:cTn id="284" dur="500"/>
                                        <p:tgtEl>
                                          <p:spTgt spid="2131"/>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798"/>
                                        </p:tgtEl>
                                        <p:attrNameLst>
                                          <p:attrName>style.visibility</p:attrName>
                                        </p:attrNameLst>
                                      </p:cBhvr>
                                      <p:to>
                                        <p:strVal val="visible"/>
                                      </p:to>
                                    </p:set>
                                    <p:anim calcmode="lin" valueType="num">
                                      <p:cBhvr>
                                        <p:cTn id="287" dur="500" fill="hold"/>
                                        <p:tgtEl>
                                          <p:spTgt spid="798"/>
                                        </p:tgtEl>
                                        <p:attrNameLst>
                                          <p:attrName>ppt_w</p:attrName>
                                        </p:attrNameLst>
                                      </p:cBhvr>
                                      <p:tavLst>
                                        <p:tav tm="0">
                                          <p:val>
                                            <p:fltVal val="0"/>
                                          </p:val>
                                        </p:tav>
                                        <p:tav tm="100000">
                                          <p:val>
                                            <p:strVal val="#ppt_w"/>
                                          </p:val>
                                        </p:tav>
                                      </p:tavLst>
                                    </p:anim>
                                    <p:anim calcmode="lin" valueType="num">
                                      <p:cBhvr>
                                        <p:cTn id="288" dur="500" fill="hold"/>
                                        <p:tgtEl>
                                          <p:spTgt spid="798"/>
                                        </p:tgtEl>
                                        <p:attrNameLst>
                                          <p:attrName>ppt_h</p:attrName>
                                        </p:attrNameLst>
                                      </p:cBhvr>
                                      <p:tavLst>
                                        <p:tav tm="0">
                                          <p:val>
                                            <p:fltVal val="0"/>
                                          </p:val>
                                        </p:tav>
                                        <p:tav tm="100000">
                                          <p:val>
                                            <p:strVal val="#ppt_h"/>
                                          </p:val>
                                        </p:tav>
                                      </p:tavLst>
                                    </p:anim>
                                    <p:animEffect transition="in" filter="fade">
                                      <p:cBhvr>
                                        <p:cTn id="289" dur="500"/>
                                        <p:tgtEl>
                                          <p:spTgt spid="798"/>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799"/>
                                        </p:tgtEl>
                                        <p:attrNameLst>
                                          <p:attrName>style.visibility</p:attrName>
                                        </p:attrNameLst>
                                      </p:cBhvr>
                                      <p:to>
                                        <p:strVal val="visible"/>
                                      </p:to>
                                    </p:set>
                                    <p:anim calcmode="lin" valueType="num">
                                      <p:cBhvr>
                                        <p:cTn id="292" dur="500" fill="hold"/>
                                        <p:tgtEl>
                                          <p:spTgt spid="799"/>
                                        </p:tgtEl>
                                        <p:attrNameLst>
                                          <p:attrName>ppt_w</p:attrName>
                                        </p:attrNameLst>
                                      </p:cBhvr>
                                      <p:tavLst>
                                        <p:tav tm="0">
                                          <p:val>
                                            <p:fltVal val="0"/>
                                          </p:val>
                                        </p:tav>
                                        <p:tav tm="100000">
                                          <p:val>
                                            <p:strVal val="#ppt_w"/>
                                          </p:val>
                                        </p:tav>
                                      </p:tavLst>
                                    </p:anim>
                                    <p:anim calcmode="lin" valueType="num">
                                      <p:cBhvr>
                                        <p:cTn id="293" dur="500" fill="hold"/>
                                        <p:tgtEl>
                                          <p:spTgt spid="799"/>
                                        </p:tgtEl>
                                        <p:attrNameLst>
                                          <p:attrName>ppt_h</p:attrName>
                                        </p:attrNameLst>
                                      </p:cBhvr>
                                      <p:tavLst>
                                        <p:tav tm="0">
                                          <p:val>
                                            <p:fltVal val="0"/>
                                          </p:val>
                                        </p:tav>
                                        <p:tav tm="100000">
                                          <p:val>
                                            <p:strVal val="#ppt_h"/>
                                          </p:val>
                                        </p:tav>
                                      </p:tavLst>
                                    </p:anim>
                                    <p:animEffect transition="in" filter="fade">
                                      <p:cBhvr>
                                        <p:cTn id="294" dur="500"/>
                                        <p:tgtEl>
                                          <p:spTgt spid="799"/>
                                        </p:tgtEl>
                                      </p:cBhvr>
                                    </p:animEffect>
                                  </p:childTnLst>
                                </p:cTn>
                              </p:par>
                              <p:par>
                                <p:cTn id="295" presetID="53" presetClass="entr" presetSubtype="16" fill="hold" nodeType="withEffect">
                                  <p:stCondLst>
                                    <p:cond delay="0"/>
                                  </p:stCondLst>
                                  <p:childTnLst>
                                    <p:set>
                                      <p:cBhvr>
                                        <p:cTn id="296" dur="1" fill="hold">
                                          <p:stCondLst>
                                            <p:cond delay="0"/>
                                          </p:stCondLst>
                                        </p:cTn>
                                        <p:tgtEl>
                                          <p:spTgt spid="6"/>
                                        </p:tgtEl>
                                        <p:attrNameLst>
                                          <p:attrName>style.visibility</p:attrName>
                                        </p:attrNameLst>
                                      </p:cBhvr>
                                      <p:to>
                                        <p:strVal val="visible"/>
                                      </p:to>
                                    </p:set>
                                    <p:anim calcmode="lin" valueType="num">
                                      <p:cBhvr>
                                        <p:cTn id="297" dur="500" fill="hold"/>
                                        <p:tgtEl>
                                          <p:spTgt spid="6"/>
                                        </p:tgtEl>
                                        <p:attrNameLst>
                                          <p:attrName>ppt_w</p:attrName>
                                        </p:attrNameLst>
                                      </p:cBhvr>
                                      <p:tavLst>
                                        <p:tav tm="0">
                                          <p:val>
                                            <p:fltVal val="0"/>
                                          </p:val>
                                        </p:tav>
                                        <p:tav tm="100000">
                                          <p:val>
                                            <p:strVal val="#ppt_w"/>
                                          </p:val>
                                        </p:tav>
                                      </p:tavLst>
                                    </p:anim>
                                    <p:anim calcmode="lin" valueType="num">
                                      <p:cBhvr>
                                        <p:cTn id="298" dur="500" fill="hold"/>
                                        <p:tgtEl>
                                          <p:spTgt spid="6"/>
                                        </p:tgtEl>
                                        <p:attrNameLst>
                                          <p:attrName>ppt_h</p:attrName>
                                        </p:attrNameLst>
                                      </p:cBhvr>
                                      <p:tavLst>
                                        <p:tav tm="0">
                                          <p:val>
                                            <p:fltVal val="0"/>
                                          </p:val>
                                        </p:tav>
                                        <p:tav tm="100000">
                                          <p:val>
                                            <p:strVal val="#ppt_h"/>
                                          </p:val>
                                        </p:tav>
                                      </p:tavLst>
                                    </p:anim>
                                    <p:animEffect transition="in" filter="fade">
                                      <p:cBhvr>
                                        <p:cTn id="299" dur="500"/>
                                        <p:tgtEl>
                                          <p:spTgt spid="6"/>
                                        </p:tgtEl>
                                      </p:cBhvr>
                                    </p:animEffect>
                                  </p:childTnLst>
                                </p:cTn>
                              </p:par>
                            </p:childTnLst>
                          </p:cTn>
                        </p:par>
                      </p:childTnLst>
                    </p:cTn>
                  </p:par>
                  <p:par>
                    <p:cTn id="300" fill="hold">
                      <p:stCondLst>
                        <p:cond delay="indefinite"/>
                      </p:stCondLst>
                      <p:childTnLst>
                        <p:par>
                          <p:cTn id="301" fill="hold">
                            <p:stCondLst>
                              <p:cond delay="0"/>
                            </p:stCondLst>
                            <p:childTnLst>
                              <p:par>
                                <p:cTn id="302" presetID="14" presetClass="entr" presetSubtype="10" fill="hold" grpId="0" nodeType="clickEffect">
                                  <p:stCondLst>
                                    <p:cond delay="0"/>
                                  </p:stCondLst>
                                  <p:childTnLst>
                                    <p:set>
                                      <p:cBhvr>
                                        <p:cTn id="303" dur="1" fill="hold">
                                          <p:stCondLst>
                                            <p:cond delay="0"/>
                                          </p:stCondLst>
                                        </p:cTn>
                                        <p:tgtEl>
                                          <p:spTgt spid="3"/>
                                        </p:tgtEl>
                                        <p:attrNameLst>
                                          <p:attrName>style.visibility</p:attrName>
                                        </p:attrNameLst>
                                      </p:cBhvr>
                                      <p:to>
                                        <p:strVal val="visible"/>
                                      </p:to>
                                    </p:set>
                                    <p:animEffect transition="in" filter="randombar(horizontal)">
                                      <p:cBhvr>
                                        <p:cTn id="304" dur="500"/>
                                        <p:tgtEl>
                                          <p:spTgt spid="3"/>
                                        </p:tgtEl>
                                      </p:cBhvr>
                                    </p:animEffect>
                                  </p:childTnLst>
                                </p:cTn>
                              </p:par>
                              <p:par>
                                <p:cTn id="305" presetID="14" presetClass="entr" presetSubtype="10" fill="hold" grpId="0" nodeType="withEffect">
                                  <p:stCondLst>
                                    <p:cond delay="0"/>
                                  </p:stCondLst>
                                  <p:childTnLst>
                                    <p:set>
                                      <p:cBhvr>
                                        <p:cTn id="306" dur="1" fill="hold">
                                          <p:stCondLst>
                                            <p:cond delay="0"/>
                                          </p:stCondLst>
                                        </p:cTn>
                                        <p:tgtEl>
                                          <p:spTgt spid="2078"/>
                                        </p:tgtEl>
                                        <p:attrNameLst>
                                          <p:attrName>style.visibility</p:attrName>
                                        </p:attrNameLst>
                                      </p:cBhvr>
                                      <p:to>
                                        <p:strVal val="visible"/>
                                      </p:to>
                                    </p:set>
                                    <p:animEffect transition="in" filter="randombar(horizontal)">
                                      <p:cBhvr>
                                        <p:cTn id="307" dur="500"/>
                                        <p:tgtEl>
                                          <p:spTgt spid="2078"/>
                                        </p:tgtEl>
                                      </p:cBhvr>
                                    </p:animEffect>
                                  </p:childTnLst>
                                </p:cTn>
                              </p:par>
                              <p:par>
                                <p:cTn id="308" presetID="14" presetClass="entr" presetSubtype="10" fill="hold" nodeType="withEffect">
                                  <p:stCondLst>
                                    <p:cond delay="0"/>
                                  </p:stCondLst>
                                  <p:childTnLst>
                                    <p:set>
                                      <p:cBhvr>
                                        <p:cTn id="309" dur="1" fill="hold">
                                          <p:stCondLst>
                                            <p:cond delay="0"/>
                                          </p:stCondLst>
                                        </p:cTn>
                                        <p:tgtEl>
                                          <p:spTgt spid="5"/>
                                        </p:tgtEl>
                                        <p:attrNameLst>
                                          <p:attrName>style.visibility</p:attrName>
                                        </p:attrNameLst>
                                      </p:cBhvr>
                                      <p:to>
                                        <p:strVal val="visible"/>
                                      </p:to>
                                    </p:set>
                                    <p:animEffect transition="in" filter="randombar(horizontal)">
                                      <p:cBhvr>
                                        <p:cTn id="310" dur="500"/>
                                        <p:tgtEl>
                                          <p:spTgt spid="5"/>
                                        </p:tgtEl>
                                      </p:cBhvr>
                                    </p:animEffect>
                                  </p:childTnLst>
                                </p:cTn>
                              </p:par>
                              <p:par>
                                <p:cTn id="311" presetID="14" presetClass="entr" presetSubtype="10" fill="hold" grpId="0" nodeType="withEffect">
                                  <p:stCondLst>
                                    <p:cond delay="0"/>
                                  </p:stCondLst>
                                  <p:childTnLst>
                                    <p:set>
                                      <p:cBhvr>
                                        <p:cTn id="312" dur="1" fill="hold">
                                          <p:stCondLst>
                                            <p:cond delay="0"/>
                                          </p:stCondLst>
                                        </p:cTn>
                                        <p:tgtEl>
                                          <p:spTgt spid="1090"/>
                                        </p:tgtEl>
                                        <p:attrNameLst>
                                          <p:attrName>style.visibility</p:attrName>
                                        </p:attrNameLst>
                                      </p:cBhvr>
                                      <p:to>
                                        <p:strVal val="visible"/>
                                      </p:to>
                                    </p:set>
                                    <p:animEffect transition="in" filter="randombar(horizontal)">
                                      <p:cBhvr>
                                        <p:cTn id="313" dur="500"/>
                                        <p:tgtEl>
                                          <p:spTgt spid="1090"/>
                                        </p:tgtEl>
                                      </p:cBhvr>
                                    </p:animEffect>
                                  </p:childTnLst>
                                </p:cTn>
                              </p:par>
                            </p:childTnLst>
                          </p:cTn>
                        </p:par>
                      </p:childTnLst>
                    </p:cTn>
                  </p:par>
                  <p:par>
                    <p:cTn id="314" fill="hold">
                      <p:stCondLst>
                        <p:cond delay="indefinite"/>
                      </p:stCondLst>
                      <p:childTnLst>
                        <p:par>
                          <p:cTn id="315" fill="hold">
                            <p:stCondLst>
                              <p:cond delay="0"/>
                            </p:stCondLst>
                            <p:childTnLst>
                              <p:par>
                                <p:cTn id="316" presetID="14" presetClass="entr" presetSubtype="10" fill="hold" grpId="0" nodeType="clickEffect">
                                  <p:stCondLst>
                                    <p:cond delay="0"/>
                                  </p:stCondLst>
                                  <p:childTnLst>
                                    <p:set>
                                      <p:cBhvr>
                                        <p:cTn id="317" dur="1" fill="hold">
                                          <p:stCondLst>
                                            <p:cond delay="0"/>
                                          </p:stCondLst>
                                        </p:cTn>
                                        <p:tgtEl>
                                          <p:spTgt spid="1116"/>
                                        </p:tgtEl>
                                        <p:attrNameLst>
                                          <p:attrName>style.visibility</p:attrName>
                                        </p:attrNameLst>
                                      </p:cBhvr>
                                      <p:to>
                                        <p:strVal val="visible"/>
                                      </p:to>
                                    </p:set>
                                    <p:animEffect transition="in" filter="randombar(horizontal)">
                                      <p:cBhvr>
                                        <p:cTn id="318" dur="500"/>
                                        <p:tgtEl>
                                          <p:spTgt spid="1116"/>
                                        </p:tgtEl>
                                      </p:cBhvr>
                                    </p:animEffect>
                                  </p:childTnLst>
                                </p:cTn>
                              </p:par>
                              <p:par>
                                <p:cTn id="319" presetID="14" presetClass="entr" presetSubtype="10" fill="hold" nodeType="withEffect">
                                  <p:stCondLst>
                                    <p:cond delay="0"/>
                                  </p:stCondLst>
                                  <p:childTnLst>
                                    <p:set>
                                      <p:cBhvr>
                                        <p:cTn id="320" dur="1" fill="hold">
                                          <p:stCondLst>
                                            <p:cond delay="0"/>
                                          </p:stCondLst>
                                        </p:cTn>
                                        <p:tgtEl>
                                          <p:spTgt spid="1117"/>
                                        </p:tgtEl>
                                        <p:attrNameLst>
                                          <p:attrName>style.visibility</p:attrName>
                                        </p:attrNameLst>
                                      </p:cBhvr>
                                      <p:to>
                                        <p:strVal val="visible"/>
                                      </p:to>
                                    </p:set>
                                    <p:animEffect transition="in" filter="randombar(horizontal)">
                                      <p:cBhvr>
                                        <p:cTn id="321" dur="500"/>
                                        <p:tgtEl>
                                          <p:spTgt spid="1117"/>
                                        </p:tgtEl>
                                      </p:cBhvr>
                                    </p:animEffect>
                                  </p:childTnLst>
                                </p:cTn>
                              </p:par>
                              <p:par>
                                <p:cTn id="322" presetID="14" presetClass="entr" presetSubtype="10" fill="hold" grpId="0" nodeType="withEffect">
                                  <p:stCondLst>
                                    <p:cond delay="0"/>
                                  </p:stCondLst>
                                  <p:childTnLst>
                                    <p:set>
                                      <p:cBhvr>
                                        <p:cTn id="323" dur="1" fill="hold">
                                          <p:stCondLst>
                                            <p:cond delay="0"/>
                                          </p:stCondLst>
                                        </p:cTn>
                                        <p:tgtEl>
                                          <p:spTgt spid="1139"/>
                                        </p:tgtEl>
                                        <p:attrNameLst>
                                          <p:attrName>style.visibility</p:attrName>
                                        </p:attrNameLst>
                                      </p:cBhvr>
                                      <p:to>
                                        <p:strVal val="visible"/>
                                      </p:to>
                                    </p:set>
                                    <p:animEffect transition="in" filter="randombar(horizontal)">
                                      <p:cBhvr>
                                        <p:cTn id="324" dur="500"/>
                                        <p:tgtEl>
                                          <p:spTgt spid="1139"/>
                                        </p:tgtEl>
                                      </p:cBhvr>
                                    </p:animEffect>
                                  </p:childTnLst>
                                </p:cTn>
                              </p:par>
                              <p:par>
                                <p:cTn id="325" presetID="14" presetClass="entr" presetSubtype="10" fill="hold" grpId="0" nodeType="withEffect">
                                  <p:stCondLst>
                                    <p:cond delay="0"/>
                                  </p:stCondLst>
                                  <p:childTnLst>
                                    <p:set>
                                      <p:cBhvr>
                                        <p:cTn id="326" dur="1" fill="hold">
                                          <p:stCondLst>
                                            <p:cond delay="0"/>
                                          </p:stCondLst>
                                        </p:cTn>
                                        <p:tgtEl>
                                          <p:spTgt spid="1140"/>
                                        </p:tgtEl>
                                        <p:attrNameLst>
                                          <p:attrName>style.visibility</p:attrName>
                                        </p:attrNameLst>
                                      </p:cBhvr>
                                      <p:to>
                                        <p:strVal val="visible"/>
                                      </p:to>
                                    </p:set>
                                    <p:animEffect transition="in" filter="randombar(horizontal)">
                                      <p:cBhvr>
                                        <p:cTn id="327" dur="500"/>
                                        <p:tgtEl>
                                          <p:spTgt spid="1140"/>
                                        </p:tgtEl>
                                      </p:cBhvr>
                                    </p:animEffect>
                                  </p:childTnLst>
                                </p:cTn>
                              </p:par>
                            </p:childTnLst>
                          </p:cTn>
                        </p:par>
                        <p:par>
                          <p:cTn id="328" fill="hold">
                            <p:stCondLst>
                              <p:cond delay="500"/>
                            </p:stCondLst>
                            <p:childTnLst>
                              <p:par>
                                <p:cTn id="329" presetID="53" presetClass="entr" presetSubtype="16" fill="hold" nodeType="afterEffect">
                                  <p:stCondLst>
                                    <p:cond delay="0"/>
                                  </p:stCondLst>
                                  <p:childTnLst>
                                    <p:set>
                                      <p:cBhvr>
                                        <p:cTn id="330" dur="1" fill="hold">
                                          <p:stCondLst>
                                            <p:cond delay="0"/>
                                          </p:stCondLst>
                                        </p:cTn>
                                        <p:tgtEl>
                                          <p:spTgt spid="1201"/>
                                        </p:tgtEl>
                                        <p:attrNameLst>
                                          <p:attrName>style.visibility</p:attrName>
                                        </p:attrNameLst>
                                      </p:cBhvr>
                                      <p:to>
                                        <p:strVal val="visible"/>
                                      </p:to>
                                    </p:set>
                                    <p:anim calcmode="lin" valueType="num">
                                      <p:cBhvr>
                                        <p:cTn id="331" dur="500" fill="hold"/>
                                        <p:tgtEl>
                                          <p:spTgt spid="1201"/>
                                        </p:tgtEl>
                                        <p:attrNameLst>
                                          <p:attrName>ppt_w</p:attrName>
                                        </p:attrNameLst>
                                      </p:cBhvr>
                                      <p:tavLst>
                                        <p:tav tm="0">
                                          <p:val>
                                            <p:fltVal val="0"/>
                                          </p:val>
                                        </p:tav>
                                        <p:tav tm="100000">
                                          <p:val>
                                            <p:strVal val="#ppt_w"/>
                                          </p:val>
                                        </p:tav>
                                      </p:tavLst>
                                    </p:anim>
                                    <p:anim calcmode="lin" valueType="num">
                                      <p:cBhvr>
                                        <p:cTn id="332" dur="500" fill="hold"/>
                                        <p:tgtEl>
                                          <p:spTgt spid="1201"/>
                                        </p:tgtEl>
                                        <p:attrNameLst>
                                          <p:attrName>ppt_h</p:attrName>
                                        </p:attrNameLst>
                                      </p:cBhvr>
                                      <p:tavLst>
                                        <p:tav tm="0">
                                          <p:val>
                                            <p:fltVal val="0"/>
                                          </p:val>
                                        </p:tav>
                                        <p:tav tm="100000">
                                          <p:val>
                                            <p:strVal val="#ppt_h"/>
                                          </p:val>
                                        </p:tav>
                                      </p:tavLst>
                                    </p:anim>
                                    <p:animEffect transition="in" filter="fade">
                                      <p:cBhvr>
                                        <p:cTn id="333" dur="500"/>
                                        <p:tgtEl>
                                          <p:spTgt spid="1201"/>
                                        </p:tgtEl>
                                      </p:cBhvr>
                                    </p:animEffect>
                                  </p:childTnLst>
                                </p:cTn>
                              </p:par>
                              <p:par>
                                <p:cTn id="334" presetID="53" presetClass="entr" presetSubtype="16" fill="hold" nodeType="withEffect">
                                  <p:stCondLst>
                                    <p:cond delay="0"/>
                                  </p:stCondLst>
                                  <p:childTnLst>
                                    <p:set>
                                      <p:cBhvr>
                                        <p:cTn id="335" dur="1" fill="hold">
                                          <p:stCondLst>
                                            <p:cond delay="0"/>
                                          </p:stCondLst>
                                        </p:cTn>
                                        <p:tgtEl>
                                          <p:spTgt spid="1202"/>
                                        </p:tgtEl>
                                        <p:attrNameLst>
                                          <p:attrName>style.visibility</p:attrName>
                                        </p:attrNameLst>
                                      </p:cBhvr>
                                      <p:to>
                                        <p:strVal val="visible"/>
                                      </p:to>
                                    </p:set>
                                    <p:anim calcmode="lin" valueType="num">
                                      <p:cBhvr>
                                        <p:cTn id="336" dur="500" fill="hold"/>
                                        <p:tgtEl>
                                          <p:spTgt spid="1202"/>
                                        </p:tgtEl>
                                        <p:attrNameLst>
                                          <p:attrName>ppt_w</p:attrName>
                                        </p:attrNameLst>
                                      </p:cBhvr>
                                      <p:tavLst>
                                        <p:tav tm="0">
                                          <p:val>
                                            <p:fltVal val="0"/>
                                          </p:val>
                                        </p:tav>
                                        <p:tav tm="100000">
                                          <p:val>
                                            <p:strVal val="#ppt_w"/>
                                          </p:val>
                                        </p:tav>
                                      </p:tavLst>
                                    </p:anim>
                                    <p:anim calcmode="lin" valueType="num">
                                      <p:cBhvr>
                                        <p:cTn id="337" dur="500" fill="hold"/>
                                        <p:tgtEl>
                                          <p:spTgt spid="1202"/>
                                        </p:tgtEl>
                                        <p:attrNameLst>
                                          <p:attrName>ppt_h</p:attrName>
                                        </p:attrNameLst>
                                      </p:cBhvr>
                                      <p:tavLst>
                                        <p:tav tm="0">
                                          <p:val>
                                            <p:fltVal val="0"/>
                                          </p:val>
                                        </p:tav>
                                        <p:tav tm="100000">
                                          <p:val>
                                            <p:strVal val="#ppt_h"/>
                                          </p:val>
                                        </p:tav>
                                      </p:tavLst>
                                    </p:anim>
                                    <p:animEffect transition="in" filter="fade">
                                      <p:cBhvr>
                                        <p:cTn id="338" dur="500"/>
                                        <p:tgtEl>
                                          <p:spTgt spid="1202"/>
                                        </p:tgtEl>
                                      </p:cBhvr>
                                    </p:animEffect>
                                  </p:childTnLst>
                                </p:cTn>
                              </p:par>
                              <p:par>
                                <p:cTn id="339" presetID="53" presetClass="entr" presetSubtype="16" fill="hold" nodeType="withEffect">
                                  <p:stCondLst>
                                    <p:cond delay="0"/>
                                  </p:stCondLst>
                                  <p:childTnLst>
                                    <p:set>
                                      <p:cBhvr>
                                        <p:cTn id="340" dur="1" fill="hold">
                                          <p:stCondLst>
                                            <p:cond delay="0"/>
                                          </p:stCondLst>
                                        </p:cTn>
                                        <p:tgtEl>
                                          <p:spTgt spid="1203"/>
                                        </p:tgtEl>
                                        <p:attrNameLst>
                                          <p:attrName>style.visibility</p:attrName>
                                        </p:attrNameLst>
                                      </p:cBhvr>
                                      <p:to>
                                        <p:strVal val="visible"/>
                                      </p:to>
                                    </p:set>
                                    <p:anim calcmode="lin" valueType="num">
                                      <p:cBhvr>
                                        <p:cTn id="341" dur="500" fill="hold"/>
                                        <p:tgtEl>
                                          <p:spTgt spid="1203"/>
                                        </p:tgtEl>
                                        <p:attrNameLst>
                                          <p:attrName>ppt_w</p:attrName>
                                        </p:attrNameLst>
                                      </p:cBhvr>
                                      <p:tavLst>
                                        <p:tav tm="0">
                                          <p:val>
                                            <p:fltVal val="0"/>
                                          </p:val>
                                        </p:tav>
                                        <p:tav tm="100000">
                                          <p:val>
                                            <p:strVal val="#ppt_w"/>
                                          </p:val>
                                        </p:tav>
                                      </p:tavLst>
                                    </p:anim>
                                    <p:anim calcmode="lin" valueType="num">
                                      <p:cBhvr>
                                        <p:cTn id="342" dur="500" fill="hold"/>
                                        <p:tgtEl>
                                          <p:spTgt spid="1203"/>
                                        </p:tgtEl>
                                        <p:attrNameLst>
                                          <p:attrName>ppt_h</p:attrName>
                                        </p:attrNameLst>
                                      </p:cBhvr>
                                      <p:tavLst>
                                        <p:tav tm="0">
                                          <p:val>
                                            <p:fltVal val="0"/>
                                          </p:val>
                                        </p:tav>
                                        <p:tav tm="100000">
                                          <p:val>
                                            <p:strVal val="#ppt_h"/>
                                          </p:val>
                                        </p:tav>
                                      </p:tavLst>
                                    </p:anim>
                                    <p:animEffect transition="in" filter="fade">
                                      <p:cBhvr>
                                        <p:cTn id="343" dur="500"/>
                                        <p:tgtEl>
                                          <p:spTgt spid="1203"/>
                                        </p:tgtEl>
                                      </p:cBhvr>
                                    </p:animEffect>
                                  </p:childTnLst>
                                </p:cTn>
                              </p:par>
                              <p:par>
                                <p:cTn id="344" presetID="53" presetClass="entr" presetSubtype="16" fill="hold" nodeType="withEffect">
                                  <p:stCondLst>
                                    <p:cond delay="0"/>
                                  </p:stCondLst>
                                  <p:childTnLst>
                                    <p:set>
                                      <p:cBhvr>
                                        <p:cTn id="345" dur="1" fill="hold">
                                          <p:stCondLst>
                                            <p:cond delay="0"/>
                                          </p:stCondLst>
                                        </p:cTn>
                                        <p:tgtEl>
                                          <p:spTgt spid="1204"/>
                                        </p:tgtEl>
                                        <p:attrNameLst>
                                          <p:attrName>style.visibility</p:attrName>
                                        </p:attrNameLst>
                                      </p:cBhvr>
                                      <p:to>
                                        <p:strVal val="visible"/>
                                      </p:to>
                                    </p:set>
                                    <p:anim calcmode="lin" valueType="num">
                                      <p:cBhvr>
                                        <p:cTn id="346" dur="500" fill="hold"/>
                                        <p:tgtEl>
                                          <p:spTgt spid="1204"/>
                                        </p:tgtEl>
                                        <p:attrNameLst>
                                          <p:attrName>ppt_w</p:attrName>
                                        </p:attrNameLst>
                                      </p:cBhvr>
                                      <p:tavLst>
                                        <p:tav tm="0">
                                          <p:val>
                                            <p:fltVal val="0"/>
                                          </p:val>
                                        </p:tav>
                                        <p:tav tm="100000">
                                          <p:val>
                                            <p:strVal val="#ppt_w"/>
                                          </p:val>
                                        </p:tav>
                                      </p:tavLst>
                                    </p:anim>
                                    <p:anim calcmode="lin" valueType="num">
                                      <p:cBhvr>
                                        <p:cTn id="347" dur="500" fill="hold"/>
                                        <p:tgtEl>
                                          <p:spTgt spid="1204"/>
                                        </p:tgtEl>
                                        <p:attrNameLst>
                                          <p:attrName>ppt_h</p:attrName>
                                        </p:attrNameLst>
                                      </p:cBhvr>
                                      <p:tavLst>
                                        <p:tav tm="0">
                                          <p:val>
                                            <p:fltVal val="0"/>
                                          </p:val>
                                        </p:tav>
                                        <p:tav tm="100000">
                                          <p:val>
                                            <p:strVal val="#ppt_h"/>
                                          </p:val>
                                        </p:tav>
                                      </p:tavLst>
                                    </p:anim>
                                    <p:animEffect transition="in" filter="fade">
                                      <p:cBhvr>
                                        <p:cTn id="348" dur="500"/>
                                        <p:tgtEl>
                                          <p:spTgt spid="1204"/>
                                        </p:tgtEl>
                                      </p:cBhvr>
                                    </p:animEffect>
                                  </p:childTnLst>
                                </p:cTn>
                              </p:par>
                              <p:par>
                                <p:cTn id="349" presetID="53" presetClass="entr" presetSubtype="16" fill="hold" nodeType="withEffect">
                                  <p:stCondLst>
                                    <p:cond delay="0"/>
                                  </p:stCondLst>
                                  <p:childTnLst>
                                    <p:set>
                                      <p:cBhvr>
                                        <p:cTn id="350" dur="1" fill="hold">
                                          <p:stCondLst>
                                            <p:cond delay="0"/>
                                          </p:stCondLst>
                                        </p:cTn>
                                        <p:tgtEl>
                                          <p:spTgt spid="1205"/>
                                        </p:tgtEl>
                                        <p:attrNameLst>
                                          <p:attrName>style.visibility</p:attrName>
                                        </p:attrNameLst>
                                      </p:cBhvr>
                                      <p:to>
                                        <p:strVal val="visible"/>
                                      </p:to>
                                    </p:set>
                                    <p:anim calcmode="lin" valueType="num">
                                      <p:cBhvr>
                                        <p:cTn id="351" dur="500" fill="hold"/>
                                        <p:tgtEl>
                                          <p:spTgt spid="1205"/>
                                        </p:tgtEl>
                                        <p:attrNameLst>
                                          <p:attrName>ppt_w</p:attrName>
                                        </p:attrNameLst>
                                      </p:cBhvr>
                                      <p:tavLst>
                                        <p:tav tm="0">
                                          <p:val>
                                            <p:fltVal val="0"/>
                                          </p:val>
                                        </p:tav>
                                        <p:tav tm="100000">
                                          <p:val>
                                            <p:strVal val="#ppt_w"/>
                                          </p:val>
                                        </p:tav>
                                      </p:tavLst>
                                    </p:anim>
                                    <p:anim calcmode="lin" valueType="num">
                                      <p:cBhvr>
                                        <p:cTn id="352" dur="500" fill="hold"/>
                                        <p:tgtEl>
                                          <p:spTgt spid="1205"/>
                                        </p:tgtEl>
                                        <p:attrNameLst>
                                          <p:attrName>ppt_h</p:attrName>
                                        </p:attrNameLst>
                                      </p:cBhvr>
                                      <p:tavLst>
                                        <p:tav tm="0">
                                          <p:val>
                                            <p:fltVal val="0"/>
                                          </p:val>
                                        </p:tav>
                                        <p:tav tm="100000">
                                          <p:val>
                                            <p:strVal val="#ppt_h"/>
                                          </p:val>
                                        </p:tav>
                                      </p:tavLst>
                                    </p:anim>
                                    <p:animEffect transition="in" filter="fade">
                                      <p:cBhvr>
                                        <p:cTn id="353" dur="500"/>
                                        <p:tgtEl>
                                          <p:spTgt spid="1205"/>
                                        </p:tgtEl>
                                      </p:cBhvr>
                                    </p:animEffect>
                                  </p:childTnLst>
                                </p:cTn>
                              </p:par>
                              <p:par>
                                <p:cTn id="354" presetID="53" presetClass="entr" presetSubtype="16" fill="hold" nodeType="withEffect">
                                  <p:stCondLst>
                                    <p:cond delay="0"/>
                                  </p:stCondLst>
                                  <p:childTnLst>
                                    <p:set>
                                      <p:cBhvr>
                                        <p:cTn id="355" dur="1" fill="hold">
                                          <p:stCondLst>
                                            <p:cond delay="0"/>
                                          </p:stCondLst>
                                        </p:cTn>
                                        <p:tgtEl>
                                          <p:spTgt spid="1206"/>
                                        </p:tgtEl>
                                        <p:attrNameLst>
                                          <p:attrName>style.visibility</p:attrName>
                                        </p:attrNameLst>
                                      </p:cBhvr>
                                      <p:to>
                                        <p:strVal val="visible"/>
                                      </p:to>
                                    </p:set>
                                    <p:anim calcmode="lin" valueType="num">
                                      <p:cBhvr>
                                        <p:cTn id="356" dur="500" fill="hold"/>
                                        <p:tgtEl>
                                          <p:spTgt spid="1206"/>
                                        </p:tgtEl>
                                        <p:attrNameLst>
                                          <p:attrName>ppt_w</p:attrName>
                                        </p:attrNameLst>
                                      </p:cBhvr>
                                      <p:tavLst>
                                        <p:tav tm="0">
                                          <p:val>
                                            <p:fltVal val="0"/>
                                          </p:val>
                                        </p:tav>
                                        <p:tav tm="100000">
                                          <p:val>
                                            <p:strVal val="#ppt_w"/>
                                          </p:val>
                                        </p:tav>
                                      </p:tavLst>
                                    </p:anim>
                                    <p:anim calcmode="lin" valueType="num">
                                      <p:cBhvr>
                                        <p:cTn id="357" dur="500" fill="hold"/>
                                        <p:tgtEl>
                                          <p:spTgt spid="1206"/>
                                        </p:tgtEl>
                                        <p:attrNameLst>
                                          <p:attrName>ppt_h</p:attrName>
                                        </p:attrNameLst>
                                      </p:cBhvr>
                                      <p:tavLst>
                                        <p:tav tm="0">
                                          <p:val>
                                            <p:fltVal val="0"/>
                                          </p:val>
                                        </p:tav>
                                        <p:tav tm="100000">
                                          <p:val>
                                            <p:strVal val="#ppt_h"/>
                                          </p:val>
                                        </p:tav>
                                      </p:tavLst>
                                    </p:anim>
                                    <p:animEffect transition="in" filter="fade">
                                      <p:cBhvr>
                                        <p:cTn id="358" dur="500"/>
                                        <p:tgtEl>
                                          <p:spTgt spid="1206"/>
                                        </p:tgtEl>
                                      </p:cBhvr>
                                    </p:animEffect>
                                  </p:childTnLst>
                                </p:cTn>
                              </p:par>
                              <p:par>
                                <p:cTn id="359" presetID="53" presetClass="entr" presetSubtype="16" fill="hold" nodeType="withEffect">
                                  <p:stCondLst>
                                    <p:cond delay="0"/>
                                  </p:stCondLst>
                                  <p:childTnLst>
                                    <p:set>
                                      <p:cBhvr>
                                        <p:cTn id="360" dur="1" fill="hold">
                                          <p:stCondLst>
                                            <p:cond delay="0"/>
                                          </p:stCondLst>
                                        </p:cTn>
                                        <p:tgtEl>
                                          <p:spTgt spid="1207"/>
                                        </p:tgtEl>
                                        <p:attrNameLst>
                                          <p:attrName>style.visibility</p:attrName>
                                        </p:attrNameLst>
                                      </p:cBhvr>
                                      <p:to>
                                        <p:strVal val="visible"/>
                                      </p:to>
                                    </p:set>
                                    <p:anim calcmode="lin" valueType="num">
                                      <p:cBhvr>
                                        <p:cTn id="361" dur="500" fill="hold"/>
                                        <p:tgtEl>
                                          <p:spTgt spid="1207"/>
                                        </p:tgtEl>
                                        <p:attrNameLst>
                                          <p:attrName>ppt_w</p:attrName>
                                        </p:attrNameLst>
                                      </p:cBhvr>
                                      <p:tavLst>
                                        <p:tav tm="0">
                                          <p:val>
                                            <p:fltVal val="0"/>
                                          </p:val>
                                        </p:tav>
                                        <p:tav tm="100000">
                                          <p:val>
                                            <p:strVal val="#ppt_w"/>
                                          </p:val>
                                        </p:tav>
                                      </p:tavLst>
                                    </p:anim>
                                    <p:anim calcmode="lin" valueType="num">
                                      <p:cBhvr>
                                        <p:cTn id="362" dur="500" fill="hold"/>
                                        <p:tgtEl>
                                          <p:spTgt spid="1207"/>
                                        </p:tgtEl>
                                        <p:attrNameLst>
                                          <p:attrName>ppt_h</p:attrName>
                                        </p:attrNameLst>
                                      </p:cBhvr>
                                      <p:tavLst>
                                        <p:tav tm="0">
                                          <p:val>
                                            <p:fltVal val="0"/>
                                          </p:val>
                                        </p:tav>
                                        <p:tav tm="100000">
                                          <p:val>
                                            <p:strVal val="#ppt_h"/>
                                          </p:val>
                                        </p:tav>
                                      </p:tavLst>
                                    </p:anim>
                                    <p:animEffect transition="in" filter="fade">
                                      <p:cBhvr>
                                        <p:cTn id="363" dur="500"/>
                                        <p:tgtEl>
                                          <p:spTgt spid="1207"/>
                                        </p:tgtEl>
                                      </p:cBhvr>
                                    </p:animEffect>
                                  </p:childTnLst>
                                </p:cTn>
                              </p:par>
                              <p:par>
                                <p:cTn id="364" presetID="53" presetClass="entr" presetSubtype="16" fill="hold" nodeType="withEffect">
                                  <p:stCondLst>
                                    <p:cond delay="0"/>
                                  </p:stCondLst>
                                  <p:childTnLst>
                                    <p:set>
                                      <p:cBhvr>
                                        <p:cTn id="365" dur="1" fill="hold">
                                          <p:stCondLst>
                                            <p:cond delay="0"/>
                                          </p:stCondLst>
                                        </p:cTn>
                                        <p:tgtEl>
                                          <p:spTgt spid="1208"/>
                                        </p:tgtEl>
                                        <p:attrNameLst>
                                          <p:attrName>style.visibility</p:attrName>
                                        </p:attrNameLst>
                                      </p:cBhvr>
                                      <p:to>
                                        <p:strVal val="visible"/>
                                      </p:to>
                                    </p:set>
                                    <p:anim calcmode="lin" valueType="num">
                                      <p:cBhvr>
                                        <p:cTn id="366" dur="500" fill="hold"/>
                                        <p:tgtEl>
                                          <p:spTgt spid="1208"/>
                                        </p:tgtEl>
                                        <p:attrNameLst>
                                          <p:attrName>ppt_w</p:attrName>
                                        </p:attrNameLst>
                                      </p:cBhvr>
                                      <p:tavLst>
                                        <p:tav tm="0">
                                          <p:val>
                                            <p:fltVal val="0"/>
                                          </p:val>
                                        </p:tav>
                                        <p:tav tm="100000">
                                          <p:val>
                                            <p:strVal val="#ppt_w"/>
                                          </p:val>
                                        </p:tav>
                                      </p:tavLst>
                                    </p:anim>
                                    <p:anim calcmode="lin" valueType="num">
                                      <p:cBhvr>
                                        <p:cTn id="367" dur="500" fill="hold"/>
                                        <p:tgtEl>
                                          <p:spTgt spid="1208"/>
                                        </p:tgtEl>
                                        <p:attrNameLst>
                                          <p:attrName>ppt_h</p:attrName>
                                        </p:attrNameLst>
                                      </p:cBhvr>
                                      <p:tavLst>
                                        <p:tav tm="0">
                                          <p:val>
                                            <p:fltVal val="0"/>
                                          </p:val>
                                        </p:tav>
                                        <p:tav tm="100000">
                                          <p:val>
                                            <p:strVal val="#ppt_h"/>
                                          </p:val>
                                        </p:tav>
                                      </p:tavLst>
                                    </p:anim>
                                    <p:animEffect transition="in" filter="fade">
                                      <p:cBhvr>
                                        <p:cTn id="368" dur="500"/>
                                        <p:tgtEl>
                                          <p:spTgt spid="1208"/>
                                        </p:tgtEl>
                                      </p:cBhvr>
                                    </p:animEffect>
                                  </p:childTnLst>
                                </p:cTn>
                              </p:par>
                              <p:par>
                                <p:cTn id="369" presetID="53" presetClass="entr" presetSubtype="16" fill="hold" nodeType="withEffect">
                                  <p:stCondLst>
                                    <p:cond delay="0"/>
                                  </p:stCondLst>
                                  <p:childTnLst>
                                    <p:set>
                                      <p:cBhvr>
                                        <p:cTn id="370" dur="1" fill="hold">
                                          <p:stCondLst>
                                            <p:cond delay="0"/>
                                          </p:stCondLst>
                                        </p:cTn>
                                        <p:tgtEl>
                                          <p:spTgt spid="1209"/>
                                        </p:tgtEl>
                                        <p:attrNameLst>
                                          <p:attrName>style.visibility</p:attrName>
                                        </p:attrNameLst>
                                      </p:cBhvr>
                                      <p:to>
                                        <p:strVal val="visible"/>
                                      </p:to>
                                    </p:set>
                                    <p:anim calcmode="lin" valueType="num">
                                      <p:cBhvr>
                                        <p:cTn id="371" dur="500" fill="hold"/>
                                        <p:tgtEl>
                                          <p:spTgt spid="1209"/>
                                        </p:tgtEl>
                                        <p:attrNameLst>
                                          <p:attrName>ppt_w</p:attrName>
                                        </p:attrNameLst>
                                      </p:cBhvr>
                                      <p:tavLst>
                                        <p:tav tm="0">
                                          <p:val>
                                            <p:fltVal val="0"/>
                                          </p:val>
                                        </p:tav>
                                        <p:tav tm="100000">
                                          <p:val>
                                            <p:strVal val="#ppt_w"/>
                                          </p:val>
                                        </p:tav>
                                      </p:tavLst>
                                    </p:anim>
                                    <p:anim calcmode="lin" valueType="num">
                                      <p:cBhvr>
                                        <p:cTn id="372" dur="500" fill="hold"/>
                                        <p:tgtEl>
                                          <p:spTgt spid="1209"/>
                                        </p:tgtEl>
                                        <p:attrNameLst>
                                          <p:attrName>ppt_h</p:attrName>
                                        </p:attrNameLst>
                                      </p:cBhvr>
                                      <p:tavLst>
                                        <p:tav tm="0">
                                          <p:val>
                                            <p:fltVal val="0"/>
                                          </p:val>
                                        </p:tav>
                                        <p:tav tm="100000">
                                          <p:val>
                                            <p:strVal val="#ppt_h"/>
                                          </p:val>
                                        </p:tav>
                                      </p:tavLst>
                                    </p:anim>
                                    <p:animEffect transition="in" filter="fade">
                                      <p:cBhvr>
                                        <p:cTn id="373" dur="500"/>
                                        <p:tgtEl>
                                          <p:spTgt spid="1209"/>
                                        </p:tgtEl>
                                      </p:cBhvr>
                                    </p:animEffect>
                                  </p:childTnLst>
                                </p:cTn>
                              </p:par>
                              <p:par>
                                <p:cTn id="374" presetID="53" presetClass="entr" presetSubtype="16" fill="hold" nodeType="withEffect">
                                  <p:stCondLst>
                                    <p:cond delay="0"/>
                                  </p:stCondLst>
                                  <p:childTnLst>
                                    <p:set>
                                      <p:cBhvr>
                                        <p:cTn id="375" dur="1" fill="hold">
                                          <p:stCondLst>
                                            <p:cond delay="0"/>
                                          </p:stCondLst>
                                        </p:cTn>
                                        <p:tgtEl>
                                          <p:spTgt spid="1210"/>
                                        </p:tgtEl>
                                        <p:attrNameLst>
                                          <p:attrName>style.visibility</p:attrName>
                                        </p:attrNameLst>
                                      </p:cBhvr>
                                      <p:to>
                                        <p:strVal val="visible"/>
                                      </p:to>
                                    </p:set>
                                    <p:anim calcmode="lin" valueType="num">
                                      <p:cBhvr>
                                        <p:cTn id="376" dur="500" fill="hold"/>
                                        <p:tgtEl>
                                          <p:spTgt spid="1210"/>
                                        </p:tgtEl>
                                        <p:attrNameLst>
                                          <p:attrName>ppt_w</p:attrName>
                                        </p:attrNameLst>
                                      </p:cBhvr>
                                      <p:tavLst>
                                        <p:tav tm="0">
                                          <p:val>
                                            <p:fltVal val="0"/>
                                          </p:val>
                                        </p:tav>
                                        <p:tav tm="100000">
                                          <p:val>
                                            <p:strVal val="#ppt_w"/>
                                          </p:val>
                                        </p:tav>
                                      </p:tavLst>
                                    </p:anim>
                                    <p:anim calcmode="lin" valueType="num">
                                      <p:cBhvr>
                                        <p:cTn id="377" dur="500" fill="hold"/>
                                        <p:tgtEl>
                                          <p:spTgt spid="1210"/>
                                        </p:tgtEl>
                                        <p:attrNameLst>
                                          <p:attrName>ppt_h</p:attrName>
                                        </p:attrNameLst>
                                      </p:cBhvr>
                                      <p:tavLst>
                                        <p:tav tm="0">
                                          <p:val>
                                            <p:fltVal val="0"/>
                                          </p:val>
                                        </p:tav>
                                        <p:tav tm="100000">
                                          <p:val>
                                            <p:strVal val="#ppt_h"/>
                                          </p:val>
                                        </p:tav>
                                      </p:tavLst>
                                    </p:anim>
                                    <p:animEffect transition="in" filter="fade">
                                      <p:cBhvr>
                                        <p:cTn id="378" dur="500"/>
                                        <p:tgtEl>
                                          <p:spTgt spid="1210"/>
                                        </p:tgtEl>
                                      </p:cBhvr>
                                    </p:animEffect>
                                  </p:childTnLst>
                                </p:cTn>
                              </p:par>
                              <p:par>
                                <p:cTn id="379" presetID="53" presetClass="entr" presetSubtype="16" fill="hold" nodeType="withEffect">
                                  <p:stCondLst>
                                    <p:cond delay="0"/>
                                  </p:stCondLst>
                                  <p:childTnLst>
                                    <p:set>
                                      <p:cBhvr>
                                        <p:cTn id="380" dur="1" fill="hold">
                                          <p:stCondLst>
                                            <p:cond delay="0"/>
                                          </p:stCondLst>
                                        </p:cTn>
                                        <p:tgtEl>
                                          <p:spTgt spid="1211"/>
                                        </p:tgtEl>
                                        <p:attrNameLst>
                                          <p:attrName>style.visibility</p:attrName>
                                        </p:attrNameLst>
                                      </p:cBhvr>
                                      <p:to>
                                        <p:strVal val="visible"/>
                                      </p:to>
                                    </p:set>
                                    <p:anim calcmode="lin" valueType="num">
                                      <p:cBhvr>
                                        <p:cTn id="381" dur="500" fill="hold"/>
                                        <p:tgtEl>
                                          <p:spTgt spid="1211"/>
                                        </p:tgtEl>
                                        <p:attrNameLst>
                                          <p:attrName>ppt_w</p:attrName>
                                        </p:attrNameLst>
                                      </p:cBhvr>
                                      <p:tavLst>
                                        <p:tav tm="0">
                                          <p:val>
                                            <p:fltVal val="0"/>
                                          </p:val>
                                        </p:tav>
                                        <p:tav tm="100000">
                                          <p:val>
                                            <p:strVal val="#ppt_w"/>
                                          </p:val>
                                        </p:tav>
                                      </p:tavLst>
                                    </p:anim>
                                    <p:anim calcmode="lin" valueType="num">
                                      <p:cBhvr>
                                        <p:cTn id="382" dur="500" fill="hold"/>
                                        <p:tgtEl>
                                          <p:spTgt spid="1211"/>
                                        </p:tgtEl>
                                        <p:attrNameLst>
                                          <p:attrName>ppt_h</p:attrName>
                                        </p:attrNameLst>
                                      </p:cBhvr>
                                      <p:tavLst>
                                        <p:tav tm="0">
                                          <p:val>
                                            <p:fltVal val="0"/>
                                          </p:val>
                                        </p:tav>
                                        <p:tav tm="100000">
                                          <p:val>
                                            <p:strVal val="#ppt_h"/>
                                          </p:val>
                                        </p:tav>
                                      </p:tavLst>
                                    </p:anim>
                                    <p:animEffect transition="in" filter="fade">
                                      <p:cBhvr>
                                        <p:cTn id="383" dur="500"/>
                                        <p:tgtEl>
                                          <p:spTgt spid="1211"/>
                                        </p:tgtEl>
                                      </p:cBhvr>
                                    </p:animEffect>
                                  </p:childTnLst>
                                </p:cTn>
                              </p:par>
                              <p:par>
                                <p:cTn id="384" presetID="53" presetClass="entr" presetSubtype="16" fill="hold" nodeType="withEffect">
                                  <p:stCondLst>
                                    <p:cond delay="0"/>
                                  </p:stCondLst>
                                  <p:childTnLst>
                                    <p:set>
                                      <p:cBhvr>
                                        <p:cTn id="385" dur="1" fill="hold">
                                          <p:stCondLst>
                                            <p:cond delay="0"/>
                                          </p:stCondLst>
                                        </p:cTn>
                                        <p:tgtEl>
                                          <p:spTgt spid="1212"/>
                                        </p:tgtEl>
                                        <p:attrNameLst>
                                          <p:attrName>style.visibility</p:attrName>
                                        </p:attrNameLst>
                                      </p:cBhvr>
                                      <p:to>
                                        <p:strVal val="visible"/>
                                      </p:to>
                                    </p:set>
                                    <p:anim calcmode="lin" valueType="num">
                                      <p:cBhvr>
                                        <p:cTn id="386" dur="500" fill="hold"/>
                                        <p:tgtEl>
                                          <p:spTgt spid="1212"/>
                                        </p:tgtEl>
                                        <p:attrNameLst>
                                          <p:attrName>ppt_w</p:attrName>
                                        </p:attrNameLst>
                                      </p:cBhvr>
                                      <p:tavLst>
                                        <p:tav tm="0">
                                          <p:val>
                                            <p:fltVal val="0"/>
                                          </p:val>
                                        </p:tav>
                                        <p:tav tm="100000">
                                          <p:val>
                                            <p:strVal val="#ppt_w"/>
                                          </p:val>
                                        </p:tav>
                                      </p:tavLst>
                                    </p:anim>
                                    <p:anim calcmode="lin" valueType="num">
                                      <p:cBhvr>
                                        <p:cTn id="387" dur="500" fill="hold"/>
                                        <p:tgtEl>
                                          <p:spTgt spid="1212"/>
                                        </p:tgtEl>
                                        <p:attrNameLst>
                                          <p:attrName>ppt_h</p:attrName>
                                        </p:attrNameLst>
                                      </p:cBhvr>
                                      <p:tavLst>
                                        <p:tav tm="0">
                                          <p:val>
                                            <p:fltVal val="0"/>
                                          </p:val>
                                        </p:tav>
                                        <p:tav tm="100000">
                                          <p:val>
                                            <p:strVal val="#ppt_h"/>
                                          </p:val>
                                        </p:tav>
                                      </p:tavLst>
                                    </p:anim>
                                    <p:animEffect transition="in" filter="fade">
                                      <p:cBhvr>
                                        <p:cTn id="388" dur="500"/>
                                        <p:tgtEl>
                                          <p:spTgt spid="1212"/>
                                        </p:tgtEl>
                                      </p:cBhvr>
                                    </p:animEffect>
                                  </p:childTnLst>
                                </p:cTn>
                              </p:par>
                              <p:par>
                                <p:cTn id="389" presetID="53" presetClass="entr" presetSubtype="16" fill="hold" nodeType="withEffect">
                                  <p:stCondLst>
                                    <p:cond delay="0"/>
                                  </p:stCondLst>
                                  <p:childTnLst>
                                    <p:set>
                                      <p:cBhvr>
                                        <p:cTn id="390" dur="1" fill="hold">
                                          <p:stCondLst>
                                            <p:cond delay="0"/>
                                          </p:stCondLst>
                                        </p:cTn>
                                        <p:tgtEl>
                                          <p:spTgt spid="1213"/>
                                        </p:tgtEl>
                                        <p:attrNameLst>
                                          <p:attrName>style.visibility</p:attrName>
                                        </p:attrNameLst>
                                      </p:cBhvr>
                                      <p:to>
                                        <p:strVal val="visible"/>
                                      </p:to>
                                    </p:set>
                                    <p:anim calcmode="lin" valueType="num">
                                      <p:cBhvr>
                                        <p:cTn id="391" dur="500" fill="hold"/>
                                        <p:tgtEl>
                                          <p:spTgt spid="1213"/>
                                        </p:tgtEl>
                                        <p:attrNameLst>
                                          <p:attrName>ppt_w</p:attrName>
                                        </p:attrNameLst>
                                      </p:cBhvr>
                                      <p:tavLst>
                                        <p:tav tm="0">
                                          <p:val>
                                            <p:fltVal val="0"/>
                                          </p:val>
                                        </p:tav>
                                        <p:tav tm="100000">
                                          <p:val>
                                            <p:strVal val="#ppt_w"/>
                                          </p:val>
                                        </p:tav>
                                      </p:tavLst>
                                    </p:anim>
                                    <p:anim calcmode="lin" valueType="num">
                                      <p:cBhvr>
                                        <p:cTn id="392" dur="500" fill="hold"/>
                                        <p:tgtEl>
                                          <p:spTgt spid="1213"/>
                                        </p:tgtEl>
                                        <p:attrNameLst>
                                          <p:attrName>ppt_h</p:attrName>
                                        </p:attrNameLst>
                                      </p:cBhvr>
                                      <p:tavLst>
                                        <p:tav tm="0">
                                          <p:val>
                                            <p:fltVal val="0"/>
                                          </p:val>
                                        </p:tav>
                                        <p:tav tm="100000">
                                          <p:val>
                                            <p:strVal val="#ppt_h"/>
                                          </p:val>
                                        </p:tav>
                                      </p:tavLst>
                                    </p:anim>
                                    <p:animEffect transition="in" filter="fade">
                                      <p:cBhvr>
                                        <p:cTn id="393" dur="500"/>
                                        <p:tgtEl>
                                          <p:spTgt spid="1213"/>
                                        </p:tgtEl>
                                      </p:cBhvr>
                                    </p:animEffect>
                                  </p:childTnLst>
                                </p:cTn>
                              </p:par>
                              <p:par>
                                <p:cTn id="394" presetID="53" presetClass="entr" presetSubtype="16" fill="hold" nodeType="withEffect">
                                  <p:stCondLst>
                                    <p:cond delay="0"/>
                                  </p:stCondLst>
                                  <p:childTnLst>
                                    <p:set>
                                      <p:cBhvr>
                                        <p:cTn id="395" dur="1" fill="hold">
                                          <p:stCondLst>
                                            <p:cond delay="0"/>
                                          </p:stCondLst>
                                        </p:cTn>
                                        <p:tgtEl>
                                          <p:spTgt spid="1214"/>
                                        </p:tgtEl>
                                        <p:attrNameLst>
                                          <p:attrName>style.visibility</p:attrName>
                                        </p:attrNameLst>
                                      </p:cBhvr>
                                      <p:to>
                                        <p:strVal val="visible"/>
                                      </p:to>
                                    </p:set>
                                    <p:anim calcmode="lin" valueType="num">
                                      <p:cBhvr>
                                        <p:cTn id="396" dur="500" fill="hold"/>
                                        <p:tgtEl>
                                          <p:spTgt spid="1214"/>
                                        </p:tgtEl>
                                        <p:attrNameLst>
                                          <p:attrName>ppt_w</p:attrName>
                                        </p:attrNameLst>
                                      </p:cBhvr>
                                      <p:tavLst>
                                        <p:tav tm="0">
                                          <p:val>
                                            <p:fltVal val="0"/>
                                          </p:val>
                                        </p:tav>
                                        <p:tav tm="100000">
                                          <p:val>
                                            <p:strVal val="#ppt_w"/>
                                          </p:val>
                                        </p:tav>
                                      </p:tavLst>
                                    </p:anim>
                                    <p:anim calcmode="lin" valueType="num">
                                      <p:cBhvr>
                                        <p:cTn id="397" dur="500" fill="hold"/>
                                        <p:tgtEl>
                                          <p:spTgt spid="1214"/>
                                        </p:tgtEl>
                                        <p:attrNameLst>
                                          <p:attrName>ppt_h</p:attrName>
                                        </p:attrNameLst>
                                      </p:cBhvr>
                                      <p:tavLst>
                                        <p:tav tm="0">
                                          <p:val>
                                            <p:fltVal val="0"/>
                                          </p:val>
                                        </p:tav>
                                        <p:tav tm="100000">
                                          <p:val>
                                            <p:strVal val="#ppt_h"/>
                                          </p:val>
                                        </p:tav>
                                      </p:tavLst>
                                    </p:anim>
                                    <p:animEffect transition="in" filter="fade">
                                      <p:cBhvr>
                                        <p:cTn id="398" dur="500"/>
                                        <p:tgtEl>
                                          <p:spTgt spid="1214"/>
                                        </p:tgtEl>
                                      </p:cBhvr>
                                    </p:animEffect>
                                  </p:childTnLst>
                                </p:cTn>
                              </p:par>
                              <p:par>
                                <p:cTn id="399" presetID="53" presetClass="entr" presetSubtype="16" fill="hold" nodeType="withEffect">
                                  <p:stCondLst>
                                    <p:cond delay="0"/>
                                  </p:stCondLst>
                                  <p:childTnLst>
                                    <p:set>
                                      <p:cBhvr>
                                        <p:cTn id="400" dur="1" fill="hold">
                                          <p:stCondLst>
                                            <p:cond delay="0"/>
                                          </p:stCondLst>
                                        </p:cTn>
                                        <p:tgtEl>
                                          <p:spTgt spid="1215"/>
                                        </p:tgtEl>
                                        <p:attrNameLst>
                                          <p:attrName>style.visibility</p:attrName>
                                        </p:attrNameLst>
                                      </p:cBhvr>
                                      <p:to>
                                        <p:strVal val="visible"/>
                                      </p:to>
                                    </p:set>
                                    <p:anim calcmode="lin" valueType="num">
                                      <p:cBhvr>
                                        <p:cTn id="401" dur="500" fill="hold"/>
                                        <p:tgtEl>
                                          <p:spTgt spid="1215"/>
                                        </p:tgtEl>
                                        <p:attrNameLst>
                                          <p:attrName>ppt_w</p:attrName>
                                        </p:attrNameLst>
                                      </p:cBhvr>
                                      <p:tavLst>
                                        <p:tav tm="0">
                                          <p:val>
                                            <p:fltVal val="0"/>
                                          </p:val>
                                        </p:tav>
                                        <p:tav tm="100000">
                                          <p:val>
                                            <p:strVal val="#ppt_w"/>
                                          </p:val>
                                        </p:tav>
                                      </p:tavLst>
                                    </p:anim>
                                    <p:anim calcmode="lin" valueType="num">
                                      <p:cBhvr>
                                        <p:cTn id="402" dur="500" fill="hold"/>
                                        <p:tgtEl>
                                          <p:spTgt spid="1215"/>
                                        </p:tgtEl>
                                        <p:attrNameLst>
                                          <p:attrName>ppt_h</p:attrName>
                                        </p:attrNameLst>
                                      </p:cBhvr>
                                      <p:tavLst>
                                        <p:tav tm="0">
                                          <p:val>
                                            <p:fltVal val="0"/>
                                          </p:val>
                                        </p:tav>
                                        <p:tav tm="100000">
                                          <p:val>
                                            <p:strVal val="#ppt_h"/>
                                          </p:val>
                                        </p:tav>
                                      </p:tavLst>
                                    </p:anim>
                                    <p:animEffect transition="in" filter="fade">
                                      <p:cBhvr>
                                        <p:cTn id="403" dur="500"/>
                                        <p:tgtEl>
                                          <p:spTgt spid="1215"/>
                                        </p:tgtEl>
                                      </p:cBhvr>
                                    </p:animEffect>
                                  </p:childTnLst>
                                </p:cTn>
                              </p:par>
                              <p:par>
                                <p:cTn id="404" presetID="53" presetClass="entr" presetSubtype="16" fill="hold" nodeType="withEffect">
                                  <p:stCondLst>
                                    <p:cond delay="0"/>
                                  </p:stCondLst>
                                  <p:childTnLst>
                                    <p:set>
                                      <p:cBhvr>
                                        <p:cTn id="405" dur="1" fill="hold">
                                          <p:stCondLst>
                                            <p:cond delay="0"/>
                                          </p:stCondLst>
                                        </p:cTn>
                                        <p:tgtEl>
                                          <p:spTgt spid="1216"/>
                                        </p:tgtEl>
                                        <p:attrNameLst>
                                          <p:attrName>style.visibility</p:attrName>
                                        </p:attrNameLst>
                                      </p:cBhvr>
                                      <p:to>
                                        <p:strVal val="visible"/>
                                      </p:to>
                                    </p:set>
                                    <p:anim calcmode="lin" valueType="num">
                                      <p:cBhvr>
                                        <p:cTn id="406" dur="500" fill="hold"/>
                                        <p:tgtEl>
                                          <p:spTgt spid="1216"/>
                                        </p:tgtEl>
                                        <p:attrNameLst>
                                          <p:attrName>ppt_w</p:attrName>
                                        </p:attrNameLst>
                                      </p:cBhvr>
                                      <p:tavLst>
                                        <p:tav tm="0">
                                          <p:val>
                                            <p:fltVal val="0"/>
                                          </p:val>
                                        </p:tav>
                                        <p:tav tm="100000">
                                          <p:val>
                                            <p:strVal val="#ppt_w"/>
                                          </p:val>
                                        </p:tav>
                                      </p:tavLst>
                                    </p:anim>
                                    <p:anim calcmode="lin" valueType="num">
                                      <p:cBhvr>
                                        <p:cTn id="407" dur="500" fill="hold"/>
                                        <p:tgtEl>
                                          <p:spTgt spid="1216"/>
                                        </p:tgtEl>
                                        <p:attrNameLst>
                                          <p:attrName>ppt_h</p:attrName>
                                        </p:attrNameLst>
                                      </p:cBhvr>
                                      <p:tavLst>
                                        <p:tav tm="0">
                                          <p:val>
                                            <p:fltVal val="0"/>
                                          </p:val>
                                        </p:tav>
                                        <p:tav tm="100000">
                                          <p:val>
                                            <p:strVal val="#ppt_h"/>
                                          </p:val>
                                        </p:tav>
                                      </p:tavLst>
                                    </p:anim>
                                    <p:animEffect transition="in" filter="fade">
                                      <p:cBhvr>
                                        <p:cTn id="408" dur="500"/>
                                        <p:tgtEl>
                                          <p:spTgt spid="1216"/>
                                        </p:tgtEl>
                                      </p:cBhvr>
                                    </p:animEffect>
                                  </p:childTnLst>
                                </p:cTn>
                              </p:par>
                              <p:par>
                                <p:cTn id="409" presetID="53" presetClass="entr" presetSubtype="16" fill="hold" nodeType="withEffect">
                                  <p:stCondLst>
                                    <p:cond delay="0"/>
                                  </p:stCondLst>
                                  <p:childTnLst>
                                    <p:set>
                                      <p:cBhvr>
                                        <p:cTn id="410" dur="1" fill="hold">
                                          <p:stCondLst>
                                            <p:cond delay="0"/>
                                          </p:stCondLst>
                                        </p:cTn>
                                        <p:tgtEl>
                                          <p:spTgt spid="1217"/>
                                        </p:tgtEl>
                                        <p:attrNameLst>
                                          <p:attrName>style.visibility</p:attrName>
                                        </p:attrNameLst>
                                      </p:cBhvr>
                                      <p:to>
                                        <p:strVal val="visible"/>
                                      </p:to>
                                    </p:set>
                                    <p:anim calcmode="lin" valueType="num">
                                      <p:cBhvr>
                                        <p:cTn id="411" dur="500" fill="hold"/>
                                        <p:tgtEl>
                                          <p:spTgt spid="1217"/>
                                        </p:tgtEl>
                                        <p:attrNameLst>
                                          <p:attrName>ppt_w</p:attrName>
                                        </p:attrNameLst>
                                      </p:cBhvr>
                                      <p:tavLst>
                                        <p:tav tm="0">
                                          <p:val>
                                            <p:fltVal val="0"/>
                                          </p:val>
                                        </p:tav>
                                        <p:tav tm="100000">
                                          <p:val>
                                            <p:strVal val="#ppt_w"/>
                                          </p:val>
                                        </p:tav>
                                      </p:tavLst>
                                    </p:anim>
                                    <p:anim calcmode="lin" valueType="num">
                                      <p:cBhvr>
                                        <p:cTn id="412" dur="500" fill="hold"/>
                                        <p:tgtEl>
                                          <p:spTgt spid="1217"/>
                                        </p:tgtEl>
                                        <p:attrNameLst>
                                          <p:attrName>ppt_h</p:attrName>
                                        </p:attrNameLst>
                                      </p:cBhvr>
                                      <p:tavLst>
                                        <p:tav tm="0">
                                          <p:val>
                                            <p:fltVal val="0"/>
                                          </p:val>
                                        </p:tav>
                                        <p:tav tm="100000">
                                          <p:val>
                                            <p:strVal val="#ppt_h"/>
                                          </p:val>
                                        </p:tav>
                                      </p:tavLst>
                                    </p:anim>
                                    <p:animEffect transition="in" filter="fade">
                                      <p:cBhvr>
                                        <p:cTn id="413" dur="500"/>
                                        <p:tgtEl>
                                          <p:spTgt spid="1217"/>
                                        </p:tgtEl>
                                      </p:cBhvr>
                                    </p:animEffect>
                                  </p:childTnLst>
                                </p:cTn>
                              </p:par>
                              <p:par>
                                <p:cTn id="414" presetID="53" presetClass="entr" presetSubtype="16" fill="hold" nodeType="withEffect">
                                  <p:stCondLst>
                                    <p:cond delay="0"/>
                                  </p:stCondLst>
                                  <p:childTnLst>
                                    <p:set>
                                      <p:cBhvr>
                                        <p:cTn id="415" dur="1" fill="hold">
                                          <p:stCondLst>
                                            <p:cond delay="0"/>
                                          </p:stCondLst>
                                        </p:cTn>
                                        <p:tgtEl>
                                          <p:spTgt spid="1218"/>
                                        </p:tgtEl>
                                        <p:attrNameLst>
                                          <p:attrName>style.visibility</p:attrName>
                                        </p:attrNameLst>
                                      </p:cBhvr>
                                      <p:to>
                                        <p:strVal val="visible"/>
                                      </p:to>
                                    </p:set>
                                    <p:anim calcmode="lin" valueType="num">
                                      <p:cBhvr>
                                        <p:cTn id="416" dur="500" fill="hold"/>
                                        <p:tgtEl>
                                          <p:spTgt spid="1218"/>
                                        </p:tgtEl>
                                        <p:attrNameLst>
                                          <p:attrName>ppt_w</p:attrName>
                                        </p:attrNameLst>
                                      </p:cBhvr>
                                      <p:tavLst>
                                        <p:tav tm="0">
                                          <p:val>
                                            <p:fltVal val="0"/>
                                          </p:val>
                                        </p:tav>
                                        <p:tav tm="100000">
                                          <p:val>
                                            <p:strVal val="#ppt_w"/>
                                          </p:val>
                                        </p:tav>
                                      </p:tavLst>
                                    </p:anim>
                                    <p:anim calcmode="lin" valueType="num">
                                      <p:cBhvr>
                                        <p:cTn id="417" dur="500" fill="hold"/>
                                        <p:tgtEl>
                                          <p:spTgt spid="1218"/>
                                        </p:tgtEl>
                                        <p:attrNameLst>
                                          <p:attrName>ppt_h</p:attrName>
                                        </p:attrNameLst>
                                      </p:cBhvr>
                                      <p:tavLst>
                                        <p:tav tm="0">
                                          <p:val>
                                            <p:fltVal val="0"/>
                                          </p:val>
                                        </p:tav>
                                        <p:tav tm="100000">
                                          <p:val>
                                            <p:strVal val="#ppt_h"/>
                                          </p:val>
                                        </p:tav>
                                      </p:tavLst>
                                    </p:anim>
                                    <p:animEffect transition="in" filter="fade">
                                      <p:cBhvr>
                                        <p:cTn id="418" dur="500"/>
                                        <p:tgtEl>
                                          <p:spTgt spid="1218"/>
                                        </p:tgtEl>
                                      </p:cBhvr>
                                    </p:animEffect>
                                  </p:childTnLst>
                                </p:cTn>
                              </p:par>
                              <p:par>
                                <p:cTn id="419" presetID="53" presetClass="entr" presetSubtype="16" fill="hold" nodeType="withEffect">
                                  <p:stCondLst>
                                    <p:cond delay="0"/>
                                  </p:stCondLst>
                                  <p:childTnLst>
                                    <p:set>
                                      <p:cBhvr>
                                        <p:cTn id="420" dur="1" fill="hold">
                                          <p:stCondLst>
                                            <p:cond delay="0"/>
                                          </p:stCondLst>
                                        </p:cTn>
                                        <p:tgtEl>
                                          <p:spTgt spid="1219"/>
                                        </p:tgtEl>
                                        <p:attrNameLst>
                                          <p:attrName>style.visibility</p:attrName>
                                        </p:attrNameLst>
                                      </p:cBhvr>
                                      <p:to>
                                        <p:strVal val="visible"/>
                                      </p:to>
                                    </p:set>
                                    <p:anim calcmode="lin" valueType="num">
                                      <p:cBhvr>
                                        <p:cTn id="421" dur="500" fill="hold"/>
                                        <p:tgtEl>
                                          <p:spTgt spid="1219"/>
                                        </p:tgtEl>
                                        <p:attrNameLst>
                                          <p:attrName>ppt_w</p:attrName>
                                        </p:attrNameLst>
                                      </p:cBhvr>
                                      <p:tavLst>
                                        <p:tav tm="0">
                                          <p:val>
                                            <p:fltVal val="0"/>
                                          </p:val>
                                        </p:tav>
                                        <p:tav tm="100000">
                                          <p:val>
                                            <p:strVal val="#ppt_w"/>
                                          </p:val>
                                        </p:tav>
                                      </p:tavLst>
                                    </p:anim>
                                    <p:anim calcmode="lin" valueType="num">
                                      <p:cBhvr>
                                        <p:cTn id="422" dur="500" fill="hold"/>
                                        <p:tgtEl>
                                          <p:spTgt spid="1219"/>
                                        </p:tgtEl>
                                        <p:attrNameLst>
                                          <p:attrName>ppt_h</p:attrName>
                                        </p:attrNameLst>
                                      </p:cBhvr>
                                      <p:tavLst>
                                        <p:tav tm="0">
                                          <p:val>
                                            <p:fltVal val="0"/>
                                          </p:val>
                                        </p:tav>
                                        <p:tav tm="100000">
                                          <p:val>
                                            <p:strVal val="#ppt_h"/>
                                          </p:val>
                                        </p:tav>
                                      </p:tavLst>
                                    </p:anim>
                                    <p:animEffect transition="in" filter="fade">
                                      <p:cBhvr>
                                        <p:cTn id="423" dur="500"/>
                                        <p:tgtEl>
                                          <p:spTgt spid="1219"/>
                                        </p:tgtEl>
                                      </p:cBhvr>
                                    </p:animEffect>
                                  </p:childTnLst>
                                </p:cTn>
                              </p:par>
                              <p:par>
                                <p:cTn id="424" presetID="53" presetClass="entr" presetSubtype="16" fill="hold" nodeType="withEffect">
                                  <p:stCondLst>
                                    <p:cond delay="0"/>
                                  </p:stCondLst>
                                  <p:childTnLst>
                                    <p:set>
                                      <p:cBhvr>
                                        <p:cTn id="425" dur="1" fill="hold">
                                          <p:stCondLst>
                                            <p:cond delay="0"/>
                                          </p:stCondLst>
                                        </p:cTn>
                                        <p:tgtEl>
                                          <p:spTgt spid="1220"/>
                                        </p:tgtEl>
                                        <p:attrNameLst>
                                          <p:attrName>style.visibility</p:attrName>
                                        </p:attrNameLst>
                                      </p:cBhvr>
                                      <p:to>
                                        <p:strVal val="visible"/>
                                      </p:to>
                                    </p:set>
                                    <p:anim calcmode="lin" valueType="num">
                                      <p:cBhvr>
                                        <p:cTn id="426" dur="500" fill="hold"/>
                                        <p:tgtEl>
                                          <p:spTgt spid="1220"/>
                                        </p:tgtEl>
                                        <p:attrNameLst>
                                          <p:attrName>ppt_w</p:attrName>
                                        </p:attrNameLst>
                                      </p:cBhvr>
                                      <p:tavLst>
                                        <p:tav tm="0">
                                          <p:val>
                                            <p:fltVal val="0"/>
                                          </p:val>
                                        </p:tav>
                                        <p:tav tm="100000">
                                          <p:val>
                                            <p:strVal val="#ppt_w"/>
                                          </p:val>
                                        </p:tav>
                                      </p:tavLst>
                                    </p:anim>
                                    <p:anim calcmode="lin" valueType="num">
                                      <p:cBhvr>
                                        <p:cTn id="427" dur="500" fill="hold"/>
                                        <p:tgtEl>
                                          <p:spTgt spid="1220"/>
                                        </p:tgtEl>
                                        <p:attrNameLst>
                                          <p:attrName>ppt_h</p:attrName>
                                        </p:attrNameLst>
                                      </p:cBhvr>
                                      <p:tavLst>
                                        <p:tav tm="0">
                                          <p:val>
                                            <p:fltVal val="0"/>
                                          </p:val>
                                        </p:tav>
                                        <p:tav tm="100000">
                                          <p:val>
                                            <p:strVal val="#ppt_h"/>
                                          </p:val>
                                        </p:tav>
                                      </p:tavLst>
                                    </p:anim>
                                    <p:animEffect transition="in" filter="fade">
                                      <p:cBhvr>
                                        <p:cTn id="428" dur="500"/>
                                        <p:tgtEl>
                                          <p:spTgt spid="1220"/>
                                        </p:tgtEl>
                                      </p:cBhvr>
                                    </p:animEffect>
                                  </p:childTnLst>
                                </p:cTn>
                              </p:par>
                              <p:par>
                                <p:cTn id="429" presetID="53" presetClass="entr" presetSubtype="16" fill="hold" nodeType="withEffect">
                                  <p:stCondLst>
                                    <p:cond delay="0"/>
                                  </p:stCondLst>
                                  <p:childTnLst>
                                    <p:set>
                                      <p:cBhvr>
                                        <p:cTn id="430" dur="1" fill="hold">
                                          <p:stCondLst>
                                            <p:cond delay="0"/>
                                          </p:stCondLst>
                                        </p:cTn>
                                        <p:tgtEl>
                                          <p:spTgt spid="1221"/>
                                        </p:tgtEl>
                                        <p:attrNameLst>
                                          <p:attrName>style.visibility</p:attrName>
                                        </p:attrNameLst>
                                      </p:cBhvr>
                                      <p:to>
                                        <p:strVal val="visible"/>
                                      </p:to>
                                    </p:set>
                                    <p:anim calcmode="lin" valueType="num">
                                      <p:cBhvr>
                                        <p:cTn id="431" dur="500" fill="hold"/>
                                        <p:tgtEl>
                                          <p:spTgt spid="1221"/>
                                        </p:tgtEl>
                                        <p:attrNameLst>
                                          <p:attrName>ppt_w</p:attrName>
                                        </p:attrNameLst>
                                      </p:cBhvr>
                                      <p:tavLst>
                                        <p:tav tm="0">
                                          <p:val>
                                            <p:fltVal val="0"/>
                                          </p:val>
                                        </p:tav>
                                        <p:tav tm="100000">
                                          <p:val>
                                            <p:strVal val="#ppt_w"/>
                                          </p:val>
                                        </p:tav>
                                      </p:tavLst>
                                    </p:anim>
                                    <p:anim calcmode="lin" valueType="num">
                                      <p:cBhvr>
                                        <p:cTn id="432" dur="500" fill="hold"/>
                                        <p:tgtEl>
                                          <p:spTgt spid="1221"/>
                                        </p:tgtEl>
                                        <p:attrNameLst>
                                          <p:attrName>ppt_h</p:attrName>
                                        </p:attrNameLst>
                                      </p:cBhvr>
                                      <p:tavLst>
                                        <p:tav tm="0">
                                          <p:val>
                                            <p:fltVal val="0"/>
                                          </p:val>
                                        </p:tav>
                                        <p:tav tm="100000">
                                          <p:val>
                                            <p:strVal val="#ppt_h"/>
                                          </p:val>
                                        </p:tav>
                                      </p:tavLst>
                                    </p:anim>
                                    <p:animEffect transition="in" filter="fade">
                                      <p:cBhvr>
                                        <p:cTn id="433" dur="500"/>
                                        <p:tgtEl>
                                          <p:spTgt spid="1221"/>
                                        </p:tgtEl>
                                      </p:cBhvr>
                                    </p:animEffect>
                                  </p:childTnLst>
                                </p:cTn>
                              </p:par>
                              <p:par>
                                <p:cTn id="434" presetID="53" presetClass="entr" presetSubtype="16" fill="hold" nodeType="withEffect">
                                  <p:stCondLst>
                                    <p:cond delay="0"/>
                                  </p:stCondLst>
                                  <p:childTnLst>
                                    <p:set>
                                      <p:cBhvr>
                                        <p:cTn id="435" dur="1" fill="hold">
                                          <p:stCondLst>
                                            <p:cond delay="0"/>
                                          </p:stCondLst>
                                        </p:cTn>
                                        <p:tgtEl>
                                          <p:spTgt spid="1227"/>
                                        </p:tgtEl>
                                        <p:attrNameLst>
                                          <p:attrName>style.visibility</p:attrName>
                                        </p:attrNameLst>
                                      </p:cBhvr>
                                      <p:to>
                                        <p:strVal val="visible"/>
                                      </p:to>
                                    </p:set>
                                    <p:anim calcmode="lin" valueType="num">
                                      <p:cBhvr>
                                        <p:cTn id="436" dur="500" fill="hold"/>
                                        <p:tgtEl>
                                          <p:spTgt spid="1227"/>
                                        </p:tgtEl>
                                        <p:attrNameLst>
                                          <p:attrName>ppt_w</p:attrName>
                                        </p:attrNameLst>
                                      </p:cBhvr>
                                      <p:tavLst>
                                        <p:tav tm="0">
                                          <p:val>
                                            <p:fltVal val="0"/>
                                          </p:val>
                                        </p:tav>
                                        <p:tav tm="100000">
                                          <p:val>
                                            <p:strVal val="#ppt_w"/>
                                          </p:val>
                                        </p:tav>
                                      </p:tavLst>
                                    </p:anim>
                                    <p:anim calcmode="lin" valueType="num">
                                      <p:cBhvr>
                                        <p:cTn id="437" dur="500" fill="hold"/>
                                        <p:tgtEl>
                                          <p:spTgt spid="1227"/>
                                        </p:tgtEl>
                                        <p:attrNameLst>
                                          <p:attrName>ppt_h</p:attrName>
                                        </p:attrNameLst>
                                      </p:cBhvr>
                                      <p:tavLst>
                                        <p:tav tm="0">
                                          <p:val>
                                            <p:fltVal val="0"/>
                                          </p:val>
                                        </p:tav>
                                        <p:tav tm="100000">
                                          <p:val>
                                            <p:strVal val="#ppt_h"/>
                                          </p:val>
                                        </p:tav>
                                      </p:tavLst>
                                    </p:anim>
                                    <p:animEffect transition="in" filter="fade">
                                      <p:cBhvr>
                                        <p:cTn id="438" dur="500"/>
                                        <p:tgtEl>
                                          <p:spTgt spid="1227"/>
                                        </p:tgtEl>
                                      </p:cBhvr>
                                    </p:animEffect>
                                  </p:childTnLst>
                                </p:cTn>
                              </p:par>
                              <p:par>
                                <p:cTn id="439" presetID="53" presetClass="entr" presetSubtype="16" fill="hold" nodeType="withEffect">
                                  <p:stCondLst>
                                    <p:cond delay="0"/>
                                  </p:stCondLst>
                                  <p:childTnLst>
                                    <p:set>
                                      <p:cBhvr>
                                        <p:cTn id="440" dur="1" fill="hold">
                                          <p:stCondLst>
                                            <p:cond delay="0"/>
                                          </p:stCondLst>
                                        </p:cTn>
                                        <p:tgtEl>
                                          <p:spTgt spid="528"/>
                                        </p:tgtEl>
                                        <p:attrNameLst>
                                          <p:attrName>style.visibility</p:attrName>
                                        </p:attrNameLst>
                                      </p:cBhvr>
                                      <p:to>
                                        <p:strVal val="visible"/>
                                      </p:to>
                                    </p:set>
                                    <p:anim calcmode="lin" valueType="num">
                                      <p:cBhvr>
                                        <p:cTn id="441" dur="500" fill="hold"/>
                                        <p:tgtEl>
                                          <p:spTgt spid="528"/>
                                        </p:tgtEl>
                                        <p:attrNameLst>
                                          <p:attrName>ppt_w</p:attrName>
                                        </p:attrNameLst>
                                      </p:cBhvr>
                                      <p:tavLst>
                                        <p:tav tm="0">
                                          <p:val>
                                            <p:fltVal val="0"/>
                                          </p:val>
                                        </p:tav>
                                        <p:tav tm="100000">
                                          <p:val>
                                            <p:strVal val="#ppt_w"/>
                                          </p:val>
                                        </p:tav>
                                      </p:tavLst>
                                    </p:anim>
                                    <p:anim calcmode="lin" valueType="num">
                                      <p:cBhvr>
                                        <p:cTn id="442" dur="500" fill="hold"/>
                                        <p:tgtEl>
                                          <p:spTgt spid="528"/>
                                        </p:tgtEl>
                                        <p:attrNameLst>
                                          <p:attrName>ppt_h</p:attrName>
                                        </p:attrNameLst>
                                      </p:cBhvr>
                                      <p:tavLst>
                                        <p:tav tm="0">
                                          <p:val>
                                            <p:fltVal val="0"/>
                                          </p:val>
                                        </p:tav>
                                        <p:tav tm="100000">
                                          <p:val>
                                            <p:strVal val="#ppt_h"/>
                                          </p:val>
                                        </p:tav>
                                      </p:tavLst>
                                    </p:anim>
                                    <p:animEffect transition="in" filter="fade">
                                      <p:cBhvr>
                                        <p:cTn id="443" dur="500"/>
                                        <p:tgtEl>
                                          <p:spTgt spid="528"/>
                                        </p:tgtEl>
                                      </p:cBhvr>
                                    </p:animEffect>
                                  </p:childTnLst>
                                </p:cTn>
                              </p:par>
                              <p:par>
                                <p:cTn id="444" presetID="53" presetClass="entr" presetSubtype="16" fill="hold" nodeType="withEffect">
                                  <p:stCondLst>
                                    <p:cond delay="0"/>
                                  </p:stCondLst>
                                  <p:childTnLst>
                                    <p:set>
                                      <p:cBhvr>
                                        <p:cTn id="445" dur="1" fill="hold">
                                          <p:stCondLst>
                                            <p:cond delay="0"/>
                                          </p:stCondLst>
                                        </p:cTn>
                                        <p:tgtEl>
                                          <p:spTgt spid="655"/>
                                        </p:tgtEl>
                                        <p:attrNameLst>
                                          <p:attrName>style.visibility</p:attrName>
                                        </p:attrNameLst>
                                      </p:cBhvr>
                                      <p:to>
                                        <p:strVal val="visible"/>
                                      </p:to>
                                    </p:set>
                                    <p:anim calcmode="lin" valueType="num">
                                      <p:cBhvr>
                                        <p:cTn id="446" dur="500" fill="hold"/>
                                        <p:tgtEl>
                                          <p:spTgt spid="655"/>
                                        </p:tgtEl>
                                        <p:attrNameLst>
                                          <p:attrName>ppt_w</p:attrName>
                                        </p:attrNameLst>
                                      </p:cBhvr>
                                      <p:tavLst>
                                        <p:tav tm="0">
                                          <p:val>
                                            <p:fltVal val="0"/>
                                          </p:val>
                                        </p:tav>
                                        <p:tav tm="100000">
                                          <p:val>
                                            <p:strVal val="#ppt_w"/>
                                          </p:val>
                                        </p:tav>
                                      </p:tavLst>
                                    </p:anim>
                                    <p:anim calcmode="lin" valueType="num">
                                      <p:cBhvr>
                                        <p:cTn id="447" dur="500" fill="hold"/>
                                        <p:tgtEl>
                                          <p:spTgt spid="655"/>
                                        </p:tgtEl>
                                        <p:attrNameLst>
                                          <p:attrName>ppt_h</p:attrName>
                                        </p:attrNameLst>
                                      </p:cBhvr>
                                      <p:tavLst>
                                        <p:tav tm="0">
                                          <p:val>
                                            <p:fltVal val="0"/>
                                          </p:val>
                                        </p:tav>
                                        <p:tav tm="100000">
                                          <p:val>
                                            <p:strVal val="#ppt_h"/>
                                          </p:val>
                                        </p:tav>
                                      </p:tavLst>
                                    </p:anim>
                                    <p:animEffect transition="in" filter="fade">
                                      <p:cBhvr>
                                        <p:cTn id="448" dur="500"/>
                                        <p:tgtEl>
                                          <p:spTgt spid="655"/>
                                        </p:tgtEl>
                                      </p:cBhvr>
                                    </p:animEffect>
                                  </p:childTnLst>
                                </p:cTn>
                              </p:par>
                              <p:par>
                                <p:cTn id="449" presetID="53" presetClass="entr" presetSubtype="16" fill="hold" nodeType="withEffect">
                                  <p:stCondLst>
                                    <p:cond delay="0"/>
                                  </p:stCondLst>
                                  <p:childTnLst>
                                    <p:set>
                                      <p:cBhvr>
                                        <p:cTn id="450" dur="1" fill="hold">
                                          <p:stCondLst>
                                            <p:cond delay="0"/>
                                          </p:stCondLst>
                                        </p:cTn>
                                        <p:tgtEl>
                                          <p:spTgt spid="537"/>
                                        </p:tgtEl>
                                        <p:attrNameLst>
                                          <p:attrName>style.visibility</p:attrName>
                                        </p:attrNameLst>
                                      </p:cBhvr>
                                      <p:to>
                                        <p:strVal val="visible"/>
                                      </p:to>
                                    </p:set>
                                    <p:anim calcmode="lin" valueType="num">
                                      <p:cBhvr>
                                        <p:cTn id="451" dur="500" fill="hold"/>
                                        <p:tgtEl>
                                          <p:spTgt spid="537"/>
                                        </p:tgtEl>
                                        <p:attrNameLst>
                                          <p:attrName>ppt_w</p:attrName>
                                        </p:attrNameLst>
                                      </p:cBhvr>
                                      <p:tavLst>
                                        <p:tav tm="0">
                                          <p:val>
                                            <p:fltVal val="0"/>
                                          </p:val>
                                        </p:tav>
                                        <p:tav tm="100000">
                                          <p:val>
                                            <p:strVal val="#ppt_w"/>
                                          </p:val>
                                        </p:tav>
                                      </p:tavLst>
                                    </p:anim>
                                    <p:anim calcmode="lin" valueType="num">
                                      <p:cBhvr>
                                        <p:cTn id="452" dur="500" fill="hold"/>
                                        <p:tgtEl>
                                          <p:spTgt spid="537"/>
                                        </p:tgtEl>
                                        <p:attrNameLst>
                                          <p:attrName>ppt_h</p:attrName>
                                        </p:attrNameLst>
                                      </p:cBhvr>
                                      <p:tavLst>
                                        <p:tav tm="0">
                                          <p:val>
                                            <p:fltVal val="0"/>
                                          </p:val>
                                        </p:tav>
                                        <p:tav tm="100000">
                                          <p:val>
                                            <p:strVal val="#ppt_h"/>
                                          </p:val>
                                        </p:tav>
                                      </p:tavLst>
                                    </p:anim>
                                    <p:animEffect transition="in" filter="fade">
                                      <p:cBhvr>
                                        <p:cTn id="453" dur="500"/>
                                        <p:tgtEl>
                                          <p:spTgt spid="537"/>
                                        </p:tgtEl>
                                      </p:cBhvr>
                                    </p:animEffect>
                                  </p:childTnLst>
                                </p:cTn>
                              </p:par>
                              <p:par>
                                <p:cTn id="454" presetID="53" presetClass="entr" presetSubtype="16" fill="hold" nodeType="withEffect">
                                  <p:stCondLst>
                                    <p:cond delay="0"/>
                                  </p:stCondLst>
                                  <p:childTnLst>
                                    <p:set>
                                      <p:cBhvr>
                                        <p:cTn id="455" dur="1" fill="hold">
                                          <p:stCondLst>
                                            <p:cond delay="0"/>
                                          </p:stCondLst>
                                        </p:cTn>
                                        <p:tgtEl>
                                          <p:spTgt spid="523"/>
                                        </p:tgtEl>
                                        <p:attrNameLst>
                                          <p:attrName>style.visibility</p:attrName>
                                        </p:attrNameLst>
                                      </p:cBhvr>
                                      <p:to>
                                        <p:strVal val="visible"/>
                                      </p:to>
                                    </p:set>
                                    <p:anim calcmode="lin" valueType="num">
                                      <p:cBhvr>
                                        <p:cTn id="456" dur="500" fill="hold"/>
                                        <p:tgtEl>
                                          <p:spTgt spid="523"/>
                                        </p:tgtEl>
                                        <p:attrNameLst>
                                          <p:attrName>ppt_w</p:attrName>
                                        </p:attrNameLst>
                                      </p:cBhvr>
                                      <p:tavLst>
                                        <p:tav tm="0">
                                          <p:val>
                                            <p:fltVal val="0"/>
                                          </p:val>
                                        </p:tav>
                                        <p:tav tm="100000">
                                          <p:val>
                                            <p:strVal val="#ppt_w"/>
                                          </p:val>
                                        </p:tav>
                                      </p:tavLst>
                                    </p:anim>
                                    <p:anim calcmode="lin" valueType="num">
                                      <p:cBhvr>
                                        <p:cTn id="457" dur="500" fill="hold"/>
                                        <p:tgtEl>
                                          <p:spTgt spid="523"/>
                                        </p:tgtEl>
                                        <p:attrNameLst>
                                          <p:attrName>ppt_h</p:attrName>
                                        </p:attrNameLst>
                                      </p:cBhvr>
                                      <p:tavLst>
                                        <p:tav tm="0">
                                          <p:val>
                                            <p:fltVal val="0"/>
                                          </p:val>
                                        </p:tav>
                                        <p:tav tm="100000">
                                          <p:val>
                                            <p:strVal val="#ppt_h"/>
                                          </p:val>
                                        </p:tav>
                                      </p:tavLst>
                                    </p:anim>
                                    <p:animEffect transition="in" filter="fade">
                                      <p:cBhvr>
                                        <p:cTn id="458" dur="500"/>
                                        <p:tgtEl>
                                          <p:spTgt spid="523"/>
                                        </p:tgtEl>
                                      </p:cBhvr>
                                    </p:animEffect>
                                  </p:childTnLst>
                                </p:cTn>
                              </p:par>
                              <p:par>
                                <p:cTn id="459" presetID="53" presetClass="entr" presetSubtype="16" fill="hold" nodeType="withEffect">
                                  <p:stCondLst>
                                    <p:cond delay="0"/>
                                  </p:stCondLst>
                                  <p:childTnLst>
                                    <p:set>
                                      <p:cBhvr>
                                        <p:cTn id="460" dur="1" fill="hold">
                                          <p:stCondLst>
                                            <p:cond delay="0"/>
                                          </p:stCondLst>
                                        </p:cTn>
                                        <p:tgtEl>
                                          <p:spTgt spid="751"/>
                                        </p:tgtEl>
                                        <p:attrNameLst>
                                          <p:attrName>style.visibility</p:attrName>
                                        </p:attrNameLst>
                                      </p:cBhvr>
                                      <p:to>
                                        <p:strVal val="visible"/>
                                      </p:to>
                                    </p:set>
                                    <p:anim calcmode="lin" valueType="num">
                                      <p:cBhvr>
                                        <p:cTn id="461" dur="500" fill="hold"/>
                                        <p:tgtEl>
                                          <p:spTgt spid="751"/>
                                        </p:tgtEl>
                                        <p:attrNameLst>
                                          <p:attrName>ppt_w</p:attrName>
                                        </p:attrNameLst>
                                      </p:cBhvr>
                                      <p:tavLst>
                                        <p:tav tm="0">
                                          <p:val>
                                            <p:fltVal val="0"/>
                                          </p:val>
                                        </p:tav>
                                        <p:tav tm="100000">
                                          <p:val>
                                            <p:strVal val="#ppt_w"/>
                                          </p:val>
                                        </p:tav>
                                      </p:tavLst>
                                    </p:anim>
                                    <p:anim calcmode="lin" valueType="num">
                                      <p:cBhvr>
                                        <p:cTn id="462" dur="500" fill="hold"/>
                                        <p:tgtEl>
                                          <p:spTgt spid="751"/>
                                        </p:tgtEl>
                                        <p:attrNameLst>
                                          <p:attrName>ppt_h</p:attrName>
                                        </p:attrNameLst>
                                      </p:cBhvr>
                                      <p:tavLst>
                                        <p:tav tm="0">
                                          <p:val>
                                            <p:fltVal val="0"/>
                                          </p:val>
                                        </p:tav>
                                        <p:tav tm="100000">
                                          <p:val>
                                            <p:strVal val="#ppt_h"/>
                                          </p:val>
                                        </p:tav>
                                      </p:tavLst>
                                    </p:anim>
                                    <p:animEffect transition="in" filter="fade">
                                      <p:cBhvr>
                                        <p:cTn id="463" dur="500"/>
                                        <p:tgtEl>
                                          <p:spTgt spid="751"/>
                                        </p:tgtEl>
                                      </p:cBhvr>
                                    </p:animEffect>
                                  </p:childTnLst>
                                </p:cTn>
                              </p:par>
                              <p:par>
                                <p:cTn id="464" presetID="53" presetClass="entr" presetSubtype="16" fill="hold" nodeType="withEffect">
                                  <p:stCondLst>
                                    <p:cond delay="0"/>
                                  </p:stCondLst>
                                  <p:childTnLst>
                                    <p:set>
                                      <p:cBhvr>
                                        <p:cTn id="465" dur="1" fill="hold">
                                          <p:stCondLst>
                                            <p:cond delay="0"/>
                                          </p:stCondLst>
                                        </p:cTn>
                                        <p:tgtEl>
                                          <p:spTgt spid="1071"/>
                                        </p:tgtEl>
                                        <p:attrNameLst>
                                          <p:attrName>style.visibility</p:attrName>
                                        </p:attrNameLst>
                                      </p:cBhvr>
                                      <p:to>
                                        <p:strVal val="visible"/>
                                      </p:to>
                                    </p:set>
                                    <p:anim calcmode="lin" valueType="num">
                                      <p:cBhvr>
                                        <p:cTn id="466" dur="500" fill="hold"/>
                                        <p:tgtEl>
                                          <p:spTgt spid="1071"/>
                                        </p:tgtEl>
                                        <p:attrNameLst>
                                          <p:attrName>ppt_w</p:attrName>
                                        </p:attrNameLst>
                                      </p:cBhvr>
                                      <p:tavLst>
                                        <p:tav tm="0">
                                          <p:val>
                                            <p:fltVal val="0"/>
                                          </p:val>
                                        </p:tav>
                                        <p:tav tm="100000">
                                          <p:val>
                                            <p:strVal val="#ppt_w"/>
                                          </p:val>
                                        </p:tav>
                                      </p:tavLst>
                                    </p:anim>
                                    <p:anim calcmode="lin" valueType="num">
                                      <p:cBhvr>
                                        <p:cTn id="467" dur="500" fill="hold"/>
                                        <p:tgtEl>
                                          <p:spTgt spid="1071"/>
                                        </p:tgtEl>
                                        <p:attrNameLst>
                                          <p:attrName>ppt_h</p:attrName>
                                        </p:attrNameLst>
                                      </p:cBhvr>
                                      <p:tavLst>
                                        <p:tav tm="0">
                                          <p:val>
                                            <p:fltVal val="0"/>
                                          </p:val>
                                        </p:tav>
                                        <p:tav tm="100000">
                                          <p:val>
                                            <p:strVal val="#ppt_h"/>
                                          </p:val>
                                        </p:tav>
                                      </p:tavLst>
                                    </p:anim>
                                    <p:animEffect transition="in" filter="fade">
                                      <p:cBhvr>
                                        <p:cTn id="468" dur="500"/>
                                        <p:tgtEl>
                                          <p:spTgt spid="1071"/>
                                        </p:tgtEl>
                                      </p:cBhvr>
                                    </p:animEffect>
                                  </p:childTnLst>
                                </p:cTn>
                              </p:par>
                              <p:par>
                                <p:cTn id="469" presetID="53" presetClass="entr" presetSubtype="16" fill="hold" nodeType="withEffect">
                                  <p:stCondLst>
                                    <p:cond delay="0"/>
                                  </p:stCondLst>
                                  <p:childTnLst>
                                    <p:set>
                                      <p:cBhvr>
                                        <p:cTn id="470" dur="1" fill="hold">
                                          <p:stCondLst>
                                            <p:cond delay="0"/>
                                          </p:stCondLst>
                                        </p:cTn>
                                        <p:tgtEl>
                                          <p:spTgt spid="1039"/>
                                        </p:tgtEl>
                                        <p:attrNameLst>
                                          <p:attrName>style.visibility</p:attrName>
                                        </p:attrNameLst>
                                      </p:cBhvr>
                                      <p:to>
                                        <p:strVal val="visible"/>
                                      </p:to>
                                    </p:set>
                                    <p:anim calcmode="lin" valueType="num">
                                      <p:cBhvr>
                                        <p:cTn id="471" dur="500" fill="hold"/>
                                        <p:tgtEl>
                                          <p:spTgt spid="1039"/>
                                        </p:tgtEl>
                                        <p:attrNameLst>
                                          <p:attrName>ppt_w</p:attrName>
                                        </p:attrNameLst>
                                      </p:cBhvr>
                                      <p:tavLst>
                                        <p:tav tm="0">
                                          <p:val>
                                            <p:fltVal val="0"/>
                                          </p:val>
                                        </p:tav>
                                        <p:tav tm="100000">
                                          <p:val>
                                            <p:strVal val="#ppt_w"/>
                                          </p:val>
                                        </p:tav>
                                      </p:tavLst>
                                    </p:anim>
                                    <p:anim calcmode="lin" valueType="num">
                                      <p:cBhvr>
                                        <p:cTn id="472" dur="500" fill="hold"/>
                                        <p:tgtEl>
                                          <p:spTgt spid="1039"/>
                                        </p:tgtEl>
                                        <p:attrNameLst>
                                          <p:attrName>ppt_h</p:attrName>
                                        </p:attrNameLst>
                                      </p:cBhvr>
                                      <p:tavLst>
                                        <p:tav tm="0">
                                          <p:val>
                                            <p:fltVal val="0"/>
                                          </p:val>
                                        </p:tav>
                                        <p:tav tm="100000">
                                          <p:val>
                                            <p:strVal val="#ppt_h"/>
                                          </p:val>
                                        </p:tav>
                                      </p:tavLst>
                                    </p:anim>
                                    <p:animEffect transition="in" filter="fade">
                                      <p:cBhvr>
                                        <p:cTn id="473" dur="500"/>
                                        <p:tgtEl>
                                          <p:spTgt spid="1039"/>
                                        </p:tgtEl>
                                      </p:cBhvr>
                                    </p:animEffect>
                                  </p:childTnLst>
                                </p:cTn>
                              </p:par>
                              <p:par>
                                <p:cTn id="474" presetID="53" presetClass="entr" presetSubtype="16" fill="hold" nodeType="withEffect">
                                  <p:stCondLst>
                                    <p:cond delay="0"/>
                                  </p:stCondLst>
                                  <p:childTnLst>
                                    <p:set>
                                      <p:cBhvr>
                                        <p:cTn id="475" dur="1" fill="hold">
                                          <p:stCondLst>
                                            <p:cond delay="0"/>
                                          </p:stCondLst>
                                        </p:cTn>
                                        <p:tgtEl>
                                          <p:spTgt spid="1141"/>
                                        </p:tgtEl>
                                        <p:attrNameLst>
                                          <p:attrName>style.visibility</p:attrName>
                                        </p:attrNameLst>
                                      </p:cBhvr>
                                      <p:to>
                                        <p:strVal val="visible"/>
                                      </p:to>
                                    </p:set>
                                    <p:anim calcmode="lin" valueType="num">
                                      <p:cBhvr>
                                        <p:cTn id="476" dur="500" fill="hold"/>
                                        <p:tgtEl>
                                          <p:spTgt spid="1141"/>
                                        </p:tgtEl>
                                        <p:attrNameLst>
                                          <p:attrName>ppt_w</p:attrName>
                                        </p:attrNameLst>
                                      </p:cBhvr>
                                      <p:tavLst>
                                        <p:tav tm="0">
                                          <p:val>
                                            <p:fltVal val="0"/>
                                          </p:val>
                                        </p:tav>
                                        <p:tav tm="100000">
                                          <p:val>
                                            <p:strVal val="#ppt_w"/>
                                          </p:val>
                                        </p:tav>
                                      </p:tavLst>
                                    </p:anim>
                                    <p:anim calcmode="lin" valueType="num">
                                      <p:cBhvr>
                                        <p:cTn id="477" dur="500" fill="hold"/>
                                        <p:tgtEl>
                                          <p:spTgt spid="1141"/>
                                        </p:tgtEl>
                                        <p:attrNameLst>
                                          <p:attrName>ppt_h</p:attrName>
                                        </p:attrNameLst>
                                      </p:cBhvr>
                                      <p:tavLst>
                                        <p:tav tm="0">
                                          <p:val>
                                            <p:fltVal val="0"/>
                                          </p:val>
                                        </p:tav>
                                        <p:tav tm="100000">
                                          <p:val>
                                            <p:strVal val="#ppt_h"/>
                                          </p:val>
                                        </p:tav>
                                      </p:tavLst>
                                    </p:anim>
                                    <p:animEffect transition="in" filter="fade">
                                      <p:cBhvr>
                                        <p:cTn id="478" dur="500"/>
                                        <p:tgtEl>
                                          <p:spTgt spid="1141"/>
                                        </p:tgtEl>
                                      </p:cBhvr>
                                    </p:animEffect>
                                  </p:childTnLst>
                                </p:cTn>
                              </p:par>
                              <p:par>
                                <p:cTn id="479" presetID="53" presetClass="entr" presetSubtype="16" fill="hold" nodeType="withEffect">
                                  <p:stCondLst>
                                    <p:cond delay="0"/>
                                  </p:stCondLst>
                                  <p:childTnLst>
                                    <p:set>
                                      <p:cBhvr>
                                        <p:cTn id="480" dur="1" fill="hold">
                                          <p:stCondLst>
                                            <p:cond delay="0"/>
                                          </p:stCondLst>
                                        </p:cTn>
                                        <p:tgtEl>
                                          <p:spTgt spid="2106"/>
                                        </p:tgtEl>
                                        <p:attrNameLst>
                                          <p:attrName>style.visibility</p:attrName>
                                        </p:attrNameLst>
                                      </p:cBhvr>
                                      <p:to>
                                        <p:strVal val="visible"/>
                                      </p:to>
                                    </p:set>
                                    <p:anim calcmode="lin" valueType="num">
                                      <p:cBhvr>
                                        <p:cTn id="481" dur="500" fill="hold"/>
                                        <p:tgtEl>
                                          <p:spTgt spid="2106"/>
                                        </p:tgtEl>
                                        <p:attrNameLst>
                                          <p:attrName>ppt_w</p:attrName>
                                        </p:attrNameLst>
                                      </p:cBhvr>
                                      <p:tavLst>
                                        <p:tav tm="0">
                                          <p:val>
                                            <p:fltVal val="0"/>
                                          </p:val>
                                        </p:tav>
                                        <p:tav tm="100000">
                                          <p:val>
                                            <p:strVal val="#ppt_w"/>
                                          </p:val>
                                        </p:tav>
                                      </p:tavLst>
                                    </p:anim>
                                    <p:anim calcmode="lin" valueType="num">
                                      <p:cBhvr>
                                        <p:cTn id="482" dur="500" fill="hold"/>
                                        <p:tgtEl>
                                          <p:spTgt spid="2106"/>
                                        </p:tgtEl>
                                        <p:attrNameLst>
                                          <p:attrName>ppt_h</p:attrName>
                                        </p:attrNameLst>
                                      </p:cBhvr>
                                      <p:tavLst>
                                        <p:tav tm="0">
                                          <p:val>
                                            <p:fltVal val="0"/>
                                          </p:val>
                                        </p:tav>
                                        <p:tav tm="100000">
                                          <p:val>
                                            <p:strVal val="#ppt_h"/>
                                          </p:val>
                                        </p:tav>
                                      </p:tavLst>
                                    </p:anim>
                                    <p:animEffect transition="in" filter="fade">
                                      <p:cBhvr>
                                        <p:cTn id="483" dur="500"/>
                                        <p:tgtEl>
                                          <p:spTgt spid="2106"/>
                                        </p:tgtEl>
                                      </p:cBhvr>
                                    </p:animEffect>
                                  </p:childTnLst>
                                </p:cTn>
                              </p:par>
                              <p:par>
                                <p:cTn id="484" presetID="53" presetClass="entr" presetSubtype="16" fill="hold" nodeType="withEffect">
                                  <p:stCondLst>
                                    <p:cond delay="0"/>
                                  </p:stCondLst>
                                  <p:childTnLst>
                                    <p:set>
                                      <p:cBhvr>
                                        <p:cTn id="485" dur="1" fill="hold">
                                          <p:stCondLst>
                                            <p:cond delay="0"/>
                                          </p:stCondLst>
                                        </p:cTn>
                                        <p:tgtEl>
                                          <p:spTgt spid="2051"/>
                                        </p:tgtEl>
                                        <p:attrNameLst>
                                          <p:attrName>style.visibility</p:attrName>
                                        </p:attrNameLst>
                                      </p:cBhvr>
                                      <p:to>
                                        <p:strVal val="visible"/>
                                      </p:to>
                                    </p:set>
                                    <p:anim calcmode="lin" valueType="num">
                                      <p:cBhvr>
                                        <p:cTn id="486" dur="500" fill="hold"/>
                                        <p:tgtEl>
                                          <p:spTgt spid="2051"/>
                                        </p:tgtEl>
                                        <p:attrNameLst>
                                          <p:attrName>ppt_w</p:attrName>
                                        </p:attrNameLst>
                                      </p:cBhvr>
                                      <p:tavLst>
                                        <p:tav tm="0">
                                          <p:val>
                                            <p:fltVal val="0"/>
                                          </p:val>
                                        </p:tav>
                                        <p:tav tm="100000">
                                          <p:val>
                                            <p:strVal val="#ppt_w"/>
                                          </p:val>
                                        </p:tav>
                                      </p:tavLst>
                                    </p:anim>
                                    <p:anim calcmode="lin" valueType="num">
                                      <p:cBhvr>
                                        <p:cTn id="487" dur="500" fill="hold"/>
                                        <p:tgtEl>
                                          <p:spTgt spid="2051"/>
                                        </p:tgtEl>
                                        <p:attrNameLst>
                                          <p:attrName>ppt_h</p:attrName>
                                        </p:attrNameLst>
                                      </p:cBhvr>
                                      <p:tavLst>
                                        <p:tav tm="0">
                                          <p:val>
                                            <p:fltVal val="0"/>
                                          </p:val>
                                        </p:tav>
                                        <p:tav tm="100000">
                                          <p:val>
                                            <p:strVal val="#ppt_h"/>
                                          </p:val>
                                        </p:tav>
                                      </p:tavLst>
                                    </p:anim>
                                    <p:animEffect transition="in" filter="fade">
                                      <p:cBhvr>
                                        <p:cTn id="488" dur="500"/>
                                        <p:tgtEl>
                                          <p:spTgt spid="2051"/>
                                        </p:tgtEl>
                                      </p:cBhvr>
                                    </p:animEffect>
                                  </p:childTnLst>
                                </p:cTn>
                              </p:par>
                              <p:par>
                                <p:cTn id="489" presetID="53" presetClass="entr" presetSubtype="16" fill="hold" nodeType="withEffect">
                                  <p:stCondLst>
                                    <p:cond delay="0"/>
                                  </p:stCondLst>
                                  <p:childTnLst>
                                    <p:set>
                                      <p:cBhvr>
                                        <p:cTn id="490" dur="1" fill="hold">
                                          <p:stCondLst>
                                            <p:cond delay="0"/>
                                          </p:stCondLst>
                                        </p:cTn>
                                        <p:tgtEl>
                                          <p:spTgt spid="935"/>
                                        </p:tgtEl>
                                        <p:attrNameLst>
                                          <p:attrName>style.visibility</p:attrName>
                                        </p:attrNameLst>
                                      </p:cBhvr>
                                      <p:to>
                                        <p:strVal val="visible"/>
                                      </p:to>
                                    </p:set>
                                    <p:anim calcmode="lin" valueType="num">
                                      <p:cBhvr>
                                        <p:cTn id="491" dur="500" fill="hold"/>
                                        <p:tgtEl>
                                          <p:spTgt spid="935"/>
                                        </p:tgtEl>
                                        <p:attrNameLst>
                                          <p:attrName>ppt_w</p:attrName>
                                        </p:attrNameLst>
                                      </p:cBhvr>
                                      <p:tavLst>
                                        <p:tav tm="0">
                                          <p:val>
                                            <p:fltVal val="0"/>
                                          </p:val>
                                        </p:tav>
                                        <p:tav tm="100000">
                                          <p:val>
                                            <p:strVal val="#ppt_w"/>
                                          </p:val>
                                        </p:tav>
                                      </p:tavLst>
                                    </p:anim>
                                    <p:anim calcmode="lin" valueType="num">
                                      <p:cBhvr>
                                        <p:cTn id="492" dur="500" fill="hold"/>
                                        <p:tgtEl>
                                          <p:spTgt spid="935"/>
                                        </p:tgtEl>
                                        <p:attrNameLst>
                                          <p:attrName>ppt_h</p:attrName>
                                        </p:attrNameLst>
                                      </p:cBhvr>
                                      <p:tavLst>
                                        <p:tav tm="0">
                                          <p:val>
                                            <p:fltVal val="0"/>
                                          </p:val>
                                        </p:tav>
                                        <p:tav tm="100000">
                                          <p:val>
                                            <p:strVal val="#ppt_h"/>
                                          </p:val>
                                        </p:tav>
                                      </p:tavLst>
                                    </p:anim>
                                    <p:animEffect transition="in" filter="fade">
                                      <p:cBhvr>
                                        <p:cTn id="493" dur="500"/>
                                        <p:tgtEl>
                                          <p:spTgt spid="935"/>
                                        </p:tgtEl>
                                      </p:cBhvr>
                                    </p:animEffect>
                                  </p:childTnLst>
                                </p:cTn>
                              </p:par>
                              <p:par>
                                <p:cTn id="494" presetID="53" presetClass="entr" presetSubtype="16" fill="hold" nodeType="withEffect">
                                  <p:stCondLst>
                                    <p:cond delay="0"/>
                                  </p:stCondLst>
                                  <p:childTnLst>
                                    <p:set>
                                      <p:cBhvr>
                                        <p:cTn id="495" dur="1" fill="hold">
                                          <p:stCondLst>
                                            <p:cond delay="0"/>
                                          </p:stCondLst>
                                        </p:cTn>
                                        <p:tgtEl>
                                          <p:spTgt spid="662"/>
                                        </p:tgtEl>
                                        <p:attrNameLst>
                                          <p:attrName>style.visibility</p:attrName>
                                        </p:attrNameLst>
                                      </p:cBhvr>
                                      <p:to>
                                        <p:strVal val="visible"/>
                                      </p:to>
                                    </p:set>
                                    <p:anim calcmode="lin" valueType="num">
                                      <p:cBhvr>
                                        <p:cTn id="496" dur="500" fill="hold"/>
                                        <p:tgtEl>
                                          <p:spTgt spid="662"/>
                                        </p:tgtEl>
                                        <p:attrNameLst>
                                          <p:attrName>ppt_w</p:attrName>
                                        </p:attrNameLst>
                                      </p:cBhvr>
                                      <p:tavLst>
                                        <p:tav tm="0">
                                          <p:val>
                                            <p:fltVal val="0"/>
                                          </p:val>
                                        </p:tav>
                                        <p:tav tm="100000">
                                          <p:val>
                                            <p:strVal val="#ppt_w"/>
                                          </p:val>
                                        </p:tav>
                                      </p:tavLst>
                                    </p:anim>
                                    <p:anim calcmode="lin" valueType="num">
                                      <p:cBhvr>
                                        <p:cTn id="497" dur="500" fill="hold"/>
                                        <p:tgtEl>
                                          <p:spTgt spid="662"/>
                                        </p:tgtEl>
                                        <p:attrNameLst>
                                          <p:attrName>ppt_h</p:attrName>
                                        </p:attrNameLst>
                                      </p:cBhvr>
                                      <p:tavLst>
                                        <p:tav tm="0">
                                          <p:val>
                                            <p:fltVal val="0"/>
                                          </p:val>
                                        </p:tav>
                                        <p:tav tm="100000">
                                          <p:val>
                                            <p:strVal val="#ppt_h"/>
                                          </p:val>
                                        </p:tav>
                                      </p:tavLst>
                                    </p:anim>
                                    <p:animEffect transition="in" filter="fade">
                                      <p:cBhvr>
                                        <p:cTn id="498" dur="500"/>
                                        <p:tgtEl>
                                          <p:spTgt spid="662"/>
                                        </p:tgtEl>
                                      </p:cBhvr>
                                    </p:animEffect>
                                  </p:childTnLst>
                                </p:cTn>
                              </p:par>
                              <p:par>
                                <p:cTn id="499" presetID="53" presetClass="entr" presetSubtype="16" fill="hold" nodeType="withEffect">
                                  <p:stCondLst>
                                    <p:cond delay="0"/>
                                  </p:stCondLst>
                                  <p:childTnLst>
                                    <p:set>
                                      <p:cBhvr>
                                        <p:cTn id="500" dur="1" fill="hold">
                                          <p:stCondLst>
                                            <p:cond delay="0"/>
                                          </p:stCondLst>
                                        </p:cTn>
                                        <p:tgtEl>
                                          <p:spTgt spid="707"/>
                                        </p:tgtEl>
                                        <p:attrNameLst>
                                          <p:attrName>style.visibility</p:attrName>
                                        </p:attrNameLst>
                                      </p:cBhvr>
                                      <p:to>
                                        <p:strVal val="visible"/>
                                      </p:to>
                                    </p:set>
                                    <p:anim calcmode="lin" valueType="num">
                                      <p:cBhvr>
                                        <p:cTn id="501" dur="500" fill="hold"/>
                                        <p:tgtEl>
                                          <p:spTgt spid="707"/>
                                        </p:tgtEl>
                                        <p:attrNameLst>
                                          <p:attrName>ppt_w</p:attrName>
                                        </p:attrNameLst>
                                      </p:cBhvr>
                                      <p:tavLst>
                                        <p:tav tm="0">
                                          <p:val>
                                            <p:fltVal val="0"/>
                                          </p:val>
                                        </p:tav>
                                        <p:tav tm="100000">
                                          <p:val>
                                            <p:strVal val="#ppt_w"/>
                                          </p:val>
                                        </p:tav>
                                      </p:tavLst>
                                    </p:anim>
                                    <p:anim calcmode="lin" valueType="num">
                                      <p:cBhvr>
                                        <p:cTn id="502" dur="500" fill="hold"/>
                                        <p:tgtEl>
                                          <p:spTgt spid="707"/>
                                        </p:tgtEl>
                                        <p:attrNameLst>
                                          <p:attrName>ppt_h</p:attrName>
                                        </p:attrNameLst>
                                      </p:cBhvr>
                                      <p:tavLst>
                                        <p:tav tm="0">
                                          <p:val>
                                            <p:fltVal val="0"/>
                                          </p:val>
                                        </p:tav>
                                        <p:tav tm="100000">
                                          <p:val>
                                            <p:strVal val="#ppt_h"/>
                                          </p:val>
                                        </p:tav>
                                      </p:tavLst>
                                    </p:anim>
                                    <p:animEffect transition="in" filter="fade">
                                      <p:cBhvr>
                                        <p:cTn id="503" dur="500"/>
                                        <p:tgtEl>
                                          <p:spTgt spid="707"/>
                                        </p:tgtEl>
                                      </p:cBhvr>
                                    </p:animEffect>
                                  </p:childTnLst>
                                </p:cTn>
                              </p:par>
                              <p:par>
                                <p:cTn id="504" presetID="53" presetClass="entr" presetSubtype="16" fill="hold" nodeType="withEffect">
                                  <p:stCondLst>
                                    <p:cond delay="0"/>
                                  </p:stCondLst>
                                  <p:childTnLst>
                                    <p:set>
                                      <p:cBhvr>
                                        <p:cTn id="505" dur="1" fill="hold">
                                          <p:stCondLst>
                                            <p:cond delay="0"/>
                                          </p:stCondLst>
                                        </p:cTn>
                                        <p:tgtEl>
                                          <p:spTgt spid="910"/>
                                        </p:tgtEl>
                                        <p:attrNameLst>
                                          <p:attrName>style.visibility</p:attrName>
                                        </p:attrNameLst>
                                      </p:cBhvr>
                                      <p:to>
                                        <p:strVal val="visible"/>
                                      </p:to>
                                    </p:set>
                                    <p:anim calcmode="lin" valueType="num">
                                      <p:cBhvr>
                                        <p:cTn id="506" dur="500" fill="hold"/>
                                        <p:tgtEl>
                                          <p:spTgt spid="910"/>
                                        </p:tgtEl>
                                        <p:attrNameLst>
                                          <p:attrName>ppt_w</p:attrName>
                                        </p:attrNameLst>
                                      </p:cBhvr>
                                      <p:tavLst>
                                        <p:tav tm="0">
                                          <p:val>
                                            <p:fltVal val="0"/>
                                          </p:val>
                                        </p:tav>
                                        <p:tav tm="100000">
                                          <p:val>
                                            <p:strVal val="#ppt_w"/>
                                          </p:val>
                                        </p:tav>
                                      </p:tavLst>
                                    </p:anim>
                                    <p:anim calcmode="lin" valueType="num">
                                      <p:cBhvr>
                                        <p:cTn id="507" dur="500" fill="hold"/>
                                        <p:tgtEl>
                                          <p:spTgt spid="910"/>
                                        </p:tgtEl>
                                        <p:attrNameLst>
                                          <p:attrName>ppt_h</p:attrName>
                                        </p:attrNameLst>
                                      </p:cBhvr>
                                      <p:tavLst>
                                        <p:tav tm="0">
                                          <p:val>
                                            <p:fltVal val="0"/>
                                          </p:val>
                                        </p:tav>
                                        <p:tav tm="100000">
                                          <p:val>
                                            <p:strVal val="#ppt_h"/>
                                          </p:val>
                                        </p:tav>
                                      </p:tavLst>
                                    </p:anim>
                                    <p:animEffect transition="in" filter="fade">
                                      <p:cBhvr>
                                        <p:cTn id="508" dur="500"/>
                                        <p:tgtEl>
                                          <p:spTgt spid="910"/>
                                        </p:tgtEl>
                                      </p:cBhvr>
                                    </p:animEffect>
                                  </p:childTnLst>
                                </p:cTn>
                              </p:par>
                              <p:par>
                                <p:cTn id="509" presetID="53" presetClass="entr" presetSubtype="16" fill="hold" nodeType="withEffect">
                                  <p:stCondLst>
                                    <p:cond delay="0"/>
                                  </p:stCondLst>
                                  <p:childTnLst>
                                    <p:set>
                                      <p:cBhvr>
                                        <p:cTn id="510" dur="1" fill="hold">
                                          <p:stCondLst>
                                            <p:cond delay="0"/>
                                          </p:stCondLst>
                                        </p:cTn>
                                        <p:tgtEl>
                                          <p:spTgt spid="830"/>
                                        </p:tgtEl>
                                        <p:attrNameLst>
                                          <p:attrName>style.visibility</p:attrName>
                                        </p:attrNameLst>
                                      </p:cBhvr>
                                      <p:to>
                                        <p:strVal val="visible"/>
                                      </p:to>
                                    </p:set>
                                    <p:anim calcmode="lin" valueType="num">
                                      <p:cBhvr>
                                        <p:cTn id="511" dur="500" fill="hold"/>
                                        <p:tgtEl>
                                          <p:spTgt spid="830"/>
                                        </p:tgtEl>
                                        <p:attrNameLst>
                                          <p:attrName>ppt_w</p:attrName>
                                        </p:attrNameLst>
                                      </p:cBhvr>
                                      <p:tavLst>
                                        <p:tav tm="0">
                                          <p:val>
                                            <p:fltVal val="0"/>
                                          </p:val>
                                        </p:tav>
                                        <p:tav tm="100000">
                                          <p:val>
                                            <p:strVal val="#ppt_w"/>
                                          </p:val>
                                        </p:tav>
                                      </p:tavLst>
                                    </p:anim>
                                    <p:anim calcmode="lin" valueType="num">
                                      <p:cBhvr>
                                        <p:cTn id="512" dur="500" fill="hold"/>
                                        <p:tgtEl>
                                          <p:spTgt spid="830"/>
                                        </p:tgtEl>
                                        <p:attrNameLst>
                                          <p:attrName>ppt_h</p:attrName>
                                        </p:attrNameLst>
                                      </p:cBhvr>
                                      <p:tavLst>
                                        <p:tav tm="0">
                                          <p:val>
                                            <p:fltVal val="0"/>
                                          </p:val>
                                        </p:tav>
                                        <p:tav tm="100000">
                                          <p:val>
                                            <p:strVal val="#ppt_h"/>
                                          </p:val>
                                        </p:tav>
                                      </p:tavLst>
                                    </p:anim>
                                    <p:animEffect transition="in" filter="fade">
                                      <p:cBhvr>
                                        <p:cTn id="513" dur="500"/>
                                        <p:tgtEl>
                                          <p:spTgt spid="830"/>
                                        </p:tgtEl>
                                      </p:cBhvr>
                                    </p:animEffect>
                                  </p:childTnLst>
                                </p:cTn>
                              </p:par>
                              <p:par>
                                <p:cTn id="514" presetID="53" presetClass="entr" presetSubtype="16" fill="hold" nodeType="withEffect">
                                  <p:stCondLst>
                                    <p:cond delay="0"/>
                                  </p:stCondLst>
                                  <p:childTnLst>
                                    <p:set>
                                      <p:cBhvr>
                                        <p:cTn id="515" dur="1" fill="hold">
                                          <p:stCondLst>
                                            <p:cond delay="0"/>
                                          </p:stCondLst>
                                        </p:cTn>
                                        <p:tgtEl>
                                          <p:spTgt spid="2105"/>
                                        </p:tgtEl>
                                        <p:attrNameLst>
                                          <p:attrName>style.visibility</p:attrName>
                                        </p:attrNameLst>
                                      </p:cBhvr>
                                      <p:to>
                                        <p:strVal val="visible"/>
                                      </p:to>
                                    </p:set>
                                    <p:anim calcmode="lin" valueType="num">
                                      <p:cBhvr>
                                        <p:cTn id="516" dur="500" fill="hold"/>
                                        <p:tgtEl>
                                          <p:spTgt spid="2105"/>
                                        </p:tgtEl>
                                        <p:attrNameLst>
                                          <p:attrName>ppt_w</p:attrName>
                                        </p:attrNameLst>
                                      </p:cBhvr>
                                      <p:tavLst>
                                        <p:tav tm="0">
                                          <p:val>
                                            <p:fltVal val="0"/>
                                          </p:val>
                                        </p:tav>
                                        <p:tav tm="100000">
                                          <p:val>
                                            <p:strVal val="#ppt_w"/>
                                          </p:val>
                                        </p:tav>
                                      </p:tavLst>
                                    </p:anim>
                                    <p:anim calcmode="lin" valueType="num">
                                      <p:cBhvr>
                                        <p:cTn id="517" dur="500" fill="hold"/>
                                        <p:tgtEl>
                                          <p:spTgt spid="2105"/>
                                        </p:tgtEl>
                                        <p:attrNameLst>
                                          <p:attrName>ppt_h</p:attrName>
                                        </p:attrNameLst>
                                      </p:cBhvr>
                                      <p:tavLst>
                                        <p:tav tm="0">
                                          <p:val>
                                            <p:fltVal val="0"/>
                                          </p:val>
                                        </p:tav>
                                        <p:tav tm="100000">
                                          <p:val>
                                            <p:strVal val="#ppt_h"/>
                                          </p:val>
                                        </p:tav>
                                      </p:tavLst>
                                    </p:anim>
                                    <p:animEffect transition="in" filter="fade">
                                      <p:cBhvr>
                                        <p:cTn id="518" dur="500"/>
                                        <p:tgtEl>
                                          <p:spTgt spid="2105"/>
                                        </p:tgtEl>
                                      </p:cBhvr>
                                    </p:animEffect>
                                  </p:childTnLst>
                                </p:cTn>
                              </p:par>
                            </p:childTnLst>
                          </p:cTn>
                        </p:par>
                        <p:par>
                          <p:cTn id="519" fill="hold">
                            <p:stCondLst>
                              <p:cond delay="1000"/>
                            </p:stCondLst>
                            <p:childTnLst>
                              <p:par>
                                <p:cTn id="520" presetID="16" presetClass="entr" presetSubtype="42" fill="hold" grpId="0" nodeType="afterEffect">
                                  <p:stCondLst>
                                    <p:cond delay="0"/>
                                  </p:stCondLst>
                                  <p:childTnLst>
                                    <p:set>
                                      <p:cBhvr>
                                        <p:cTn id="521" dur="1" fill="hold">
                                          <p:stCondLst>
                                            <p:cond delay="0"/>
                                          </p:stCondLst>
                                        </p:cTn>
                                        <p:tgtEl>
                                          <p:spTgt spid="2073"/>
                                        </p:tgtEl>
                                        <p:attrNameLst>
                                          <p:attrName>style.visibility</p:attrName>
                                        </p:attrNameLst>
                                      </p:cBhvr>
                                      <p:to>
                                        <p:strVal val="visible"/>
                                      </p:to>
                                    </p:set>
                                    <p:animEffect transition="in" filter="barn(outHorizontal)">
                                      <p:cBhvr>
                                        <p:cTn id="522"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6" grpId="0" animBg="1"/>
      <p:bldP spid="2057"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81" grpId="0" animBg="1"/>
      <p:bldP spid="2082" grpId="0"/>
      <p:bldP spid="2084" grpId="0"/>
      <p:bldP spid="2086" grpId="0" animBg="1"/>
      <p:bldP spid="2087" grpId="0" animBg="1"/>
      <p:bldP spid="2095" grpId="0" animBg="1"/>
      <p:bldP spid="2096" grpId="0" animBg="1"/>
      <p:bldP spid="740" grpId="0" animBg="1"/>
      <p:bldP spid="741" grpId="0" animBg="1"/>
      <p:bldP spid="742" grpId="0" animBg="1"/>
      <p:bldP spid="755" grpId="0" animBg="1"/>
      <p:bldP spid="756" grpId="0" animBg="1"/>
      <p:bldP spid="757" grpId="0" animBg="1"/>
      <p:bldP spid="758" grpId="0" animBg="1"/>
      <p:bldP spid="798" grpId="0" animBg="1"/>
      <p:bldP spid="799" grpId="0" animBg="1"/>
      <p:bldP spid="2073" grpId="0" animBg="1"/>
      <p:bldP spid="2092" grpId="0" animBg="1"/>
      <p:bldP spid="902" grpId="0" animBg="1"/>
      <p:bldP spid="2078" grpId="0" animBg="1"/>
      <p:bldP spid="3" grpId="0"/>
      <p:bldP spid="1090" grpId="0"/>
      <p:bldP spid="1116" grpId="0"/>
      <p:bldP spid="1139" grpId="0" animBg="1"/>
      <p:bldP spid="1140" grpId="0"/>
      <p:bldP spid="10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90755" y="33555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9" name="テキスト ボックス 8"/>
          <p:cNvSpPr txBox="1"/>
          <p:nvPr/>
        </p:nvSpPr>
        <p:spPr>
          <a:xfrm>
            <a:off x="267098" y="613758"/>
            <a:ext cx="2188420" cy="369332"/>
          </a:xfrm>
          <a:prstGeom prst="rect">
            <a:avLst/>
          </a:prstGeom>
          <a:noFill/>
        </p:spPr>
        <p:txBody>
          <a:bodyPr wrap="none" rtlCol="0">
            <a:spAutoFit/>
          </a:bodyPr>
          <a:lstStyle/>
          <a:p>
            <a:r>
              <a:rPr lang="ja-JP" altLang="en-US" b="1" dirty="0"/>
              <a:t>（１）職場環境の変化</a:t>
            </a:r>
            <a:endParaRPr kumimoji="1" lang="ja-JP" altLang="en-US" b="1" dirty="0"/>
          </a:p>
        </p:txBody>
      </p:sp>
      <p:graphicFrame>
        <p:nvGraphicFramePr>
          <p:cNvPr id="413" name="グラフ 412"/>
          <p:cNvGraphicFramePr>
            <a:graphicFrameLocks/>
          </p:cNvGraphicFramePr>
          <p:nvPr>
            <p:extLst>
              <p:ext uri="{D42A27DB-BD31-4B8C-83A1-F6EECF244321}">
                <p14:modId xmlns:p14="http://schemas.microsoft.com/office/powerpoint/2010/main" val="4266530593"/>
              </p:ext>
            </p:extLst>
          </p:nvPr>
        </p:nvGraphicFramePr>
        <p:xfrm>
          <a:off x="2344824" y="3902377"/>
          <a:ext cx="1918391" cy="1655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2" name="グラフ 411"/>
          <p:cNvGraphicFramePr>
            <a:graphicFrameLocks/>
          </p:cNvGraphicFramePr>
          <p:nvPr>
            <p:extLst>
              <p:ext uri="{D42A27DB-BD31-4B8C-83A1-F6EECF244321}">
                <p14:modId xmlns:p14="http://schemas.microsoft.com/office/powerpoint/2010/main" val="2970594012"/>
              </p:ext>
            </p:extLst>
          </p:nvPr>
        </p:nvGraphicFramePr>
        <p:xfrm>
          <a:off x="52145" y="3897333"/>
          <a:ext cx="2264459" cy="1673915"/>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1845212" y="4115563"/>
            <a:ext cx="902811" cy="307777"/>
          </a:xfrm>
          <a:prstGeom prst="rect">
            <a:avLst/>
          </a:prstGeom>
          <a:noFill/>
        </p:spPr>
        <p:txBody>
          <a:bodyPr wrap="none" rtlCol="0">
            <a:spAutoFit/>
          </a:bodyPr>
          <a:lstStyle/>
          <a:p>
            <a:r>
              <a:rPr kumimoji="1" lang="ja-JP" altLang="en-US" sz="1400" dirty="0"/>
              <a:t>男女比率</a:t>
            </a:r>
          </a:p>
        </p:txBody>
      </p:sp>
      <p:sp>
        <p:nvSpPr>
          <p:cNvPr id="615" name="テキスト ボックス 614"/>
          <p:cNvSpPr txBox="1"/>
          <p:nvPr/>
        </p:nvSpPr>
        <p:spPr>
          <a:xfrm>
            <a:off x="980541" y="4923065"/>
            <a:ext cx="611065" cy="307777"/>
          </a:xfrm>
          <a:prstGeom prst="rect">
            <a:avLst/>
          </a:prstGeom>
          <a:noFill/>
        </p:spPr>
        <p:txBody>
          <a:bodyPr wrap="none" rtlCol="0">
            <a:spAutoFit/>
          </a:bodyPr>
          <a:lstStyle/>
          <a:p>
            <a:r>
              <a:rPr kumimoji="1" lang="ja-JP" altLang="en-US" sz="1400" b="1" dirty="0"/>
              <a:t>８１％</a:t>
            </a:r>
          </a:p>
        </p:txBody>
      </p:sp>
      <p:sp>
        <p:nvSpPr>
          <p:cNvPr id="616" name="テキスト ボックス 615"/>
          <p:cNvSpPr txBox="1"/>
          <p:nvPr/>
        </p:nvSpPr>
        <p:spPr>
          <a:xfrm>
            <a:off x="567999" y="4323576"/>
            <a:ext cx="611065" cy="307777"/>
          </a:xfrm>
          <a:prstGeom prst="rect">
            <a:avLst/>
          </a:prstGeom>
          <a:noFill/>
        </p:spPr>
        <p:txBody>
          <a:bodyPr wrap="none" rtlCol="0">
            <a:spAutoFit/>
          </a:bodyPr>
          <a:lstStyle/>
          <a:p>
            <a:r>
              <a:rPr lang="ja-JP" altLang="en-US" sz="1400" b="1" dirty="0"/>
              <a:t>１９</a:t>
            </a:r>
            <a:r>
              <a:rPr kumimoji="1" lang="ja-JP" altLang="en-US" sz="1400" b="1" dirty="0"/>
              <a:t>％</a:t>
            </a:r>
            <a:endParaRPr kumimoji="1" lang="ja-JP" altLang="en-US" b="1" dirty="0"/>
          </a:p>
        </p:txBody>
      </p:sp>
      <p:sp>
        <p:nvSpPr>
          <p:cNvPr id="617" name="テキスト ボックス 616"/>
          <p:cNvSpPr txBox="1"/>
          <p:nvPr/>
        </p:nvSpPr>
        <p:spPr>
          <a:xfrm>
            <a:off x="3269496" y="4658002"/>
            <a:ext cx="611065" cy="307777"/>
          </a:xfrm>
          <a:prstGeom prst="rect">
            <a:avLst/>
          </a:prstGeom>
          <a:noFill/>
        </p:spPr>
        <p:txBody>
          <a:bodyPr wrap="none" rtlCol="0">
            <a:spAutoFit/>
          </a:bodyPr>
          <a:lstStyle/>
          <a:p>
            <a:r>
              <a:rPr lang="ja-JP" altLang="en-US" sz="1400" b="1" dirty="0"/>
              <a:t>５７</a:t>
            </a:r>
            <a:r>
              <a:rPr kumimoji="1" lang="ja-JP" altLang="en-US" sz="1400" b="1" dirty="0"/>
              <a:t>％</a:t>
            </a:r>
          </a:p>
        </p:txBody>
      </p:sp>
      <p:sp>
        <p:nvSpPr>
          <p:cNvPr id="618" name="テキスト ボックス 617"/>
          <p:cNvSpPr txBox="1"/>
          <p:nvPr/>
        </p:nvSpPr>
        <p:spPr>
          <a:xfrm>
            <a:off x="2656231" y="4659679"/>
            <a:ext cx="611065" cy="307777"/>
          </a:xfrm>
          <a:prstGeom prst="rect">
            <a:avLst/>
          </a:prstGeom>
          <a:noFill/>
        </p:spPr>
        <p:txBody>
          <a:bodyPr wrap="none" rtlCol="0">
            <a:spAutoFit/>
          </a:bodyPr>
          <a:lstStyle/>
          <a:p>
            <a:r>
              <a:rPr lang="ja-JP" altLang="en-US" sz="1400" b="1" dirty="0"/>
              <a:t>４３</a:t>
            </a:r>
            <a:r>
              <a:rPr kumimoji="1" lang="ja-JP" altLang="en-US" sz="1400" b="1" dirty="0"/>
              <a:t>％</a:t>
            </a:r>
          </a:p>
        </p:txBody>
      </p:sp>
      <p:graphicFrame>
        <p:nvGraphicFramePr>
          <p:cNvPr id="638" name="グラフ 637"/>
          <p:cNvGraphicFramePr>
            <a:graphicFrameLocks/>
          </p:cNvGraphicFramePr>
          <p:nvPr>
            <p:extLst>
              <p:ext uri="{D42A27DB-BD31-4B8C-83A1-F6EECF244321}">
                <p14:modId xmlns:p14="http://schemas.microsoft.com/office/powerpoint/2010/main" val="2185605317"/>
              </p:ext>
            </p:extLst>
          </p:nvPr>
        </p:nvGraphicFramePr>
        <p:xfrm>
          <a:off x="4211177" y="3905332"/>
          <a:ext cx="1955498" cy="16206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0" name="グラフ 639"/>
          <p:cNvGraphicFramePr>
            <a:graphicFrameLocks/>
          </p:cNvGraphicFramePr>
          <p:nvPr>
            <p:extLst>
              <p:ext uri="{D42A27DB-BD31-4B8C-83A1-F6EECF244321}">
                <p14:modId xmlns:p14="http://schemas.microsoft.com/office/powerpoint/2010/main" val="2641125933"/>
              </p:ext>
            </p:extLst>
          </p:nvPr>
        </p:nvGraphicFramePr>
        <p:xfrm>
          <a:off x="6616417" y="3856579"/>
          <a:ext cx="1956275" cy="1672893"/>
        </p:xfrm>
        <a:graphic>
          <a:graphicData uri="http://schemas.openxmlformats.org/drawingml/2006/chart">
            <c:chart xmlns:c="http://schemas.openxmlformats.org/drawingml/2006/chart" xmlns:r="http://schemas.openxmlformats.org/officeDocument/2006/relationships" r:id="rId6"/>
          </a:graphicData>
        </a:graphic>
      </p:graphicFrame>
      <p:sp>
        <p:nvSpPr>
          <p:cNvPr id="639" name="右矢印 638"/>
          <p:cNvSpPr/>
          <p:nvPr/>
        </p:nvSpPr>
        <p:spPr>
          <a:xfrm>
            <a:off x="6147616" y="4563025"/>
            <a:ext cx="5760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3" name="テキスト ボックス 642"/>
          <p:cNvSpPr txBox="1"/>
          <p:nvPr/>
        </p:nvSpPr>
        <p:spPr>
          <a:xfrm>
            <a:off x="4707456" y="4172788"/>
            <a:ext cx="595035" cy="307777"/>
          </a:xfrm>
          <a:prstGeom prst="rect">
            <a:avLst/>
          </a:prstGeom>
          <a:noFill/>
        </p:spPr>
        <p:txBody>
          <a:bodyPr wrap="none" rtlCol="0">
            <a:spAutoFit/>
          </a:bodyPr>
          <a:lstStyle/>
          <a:p>
            <a:r>
              <a:rPr lang="en-US" altLang="ja-JP" sz="1400" b="1" dirty="0"/>
              <a:t>9.5</a:t>
            </a:r>
            <a:r>
              <a:rPr kumimoji="1" lang="ja-JP" altLang="en-US" sz="1400" b="1" dirty="0"/>
              <a:t>％</a:t>
            </a:r>
          </a:p>
        </p:txBody>
      </p:sp>
      <p:sp>
        <p:nvSpPr>
          <p:cNvPr id="644" name="テキスト ボックス 643"/>
          <p:cNvSpPr txBox="1"/>
          <p:nvPr/>
        </p:nvSpPr>
        <p:spPr>
          <a:xfrm>
            <a:off x="4563440" y="4549348"/>
            <a:ext cx="546945" cy="307777"/>
          </a:xfrm>
          <a:prstGeom prst="rect">
            <a:avLst/>
          </a:prstGeom>
          <a:noFill/>
        </p:spPr>
        <p:txBody>
          <a:bodyPr wrap="none" rtlCol="0">
            <a:spAutoFit/>
          </a:bodyPr>
          <a:lstStyle/>
          <a:p>
            <a:r>
              <a:rPr lang="en-US" altLang="ja-JP" sz="1400" b="1" dirty="0"/>
              <a:t>19</a:t>
            </a:r>
            <a:r>
              <a:rPr kumimoji="1" lang="ja-JP" altLang="en-US" sz="1400" b="1" dirty="0"/>
              <a:t>％</a:t>
            </a:r>
          </a:p>
        </p:txBody>
      </p:sp>
      <p:sp>
        <p:nvSpPr>
          <p:cNvPr id="645" name="テキスト ボックス 644"/>
          <p:cNvSpPr txBox="1"/>
          <p:nvPr/>
        </p:nvSpPr>
        <p:spPr>
          <a:xfrm>
            <a:off x="6930439" y="4821647"/>
            <a:ext cx="686406" cy="307777"/>
          </a:xfrm>
          <a:prstGeom prst="rect">
            <a:avLst/>
          </a:prstGeom>
          <a:noFill/>
        </p:spPr>
        <p:txBody>
          <a:bodyPr wrap="none" rtlCol="0">
            <a:spAutoFit/>
          </a:bodyPr>
          <a:lstStyle/>
          <a:p>
            <a:r>
              <a:rPr lang="en-US" altLang="ja-JP" sz="1400" b="1" dirty="0"/>
              <a:t>35.7</a:t>
            </a:r>
            <a:r>
              <a:rPr kumimoji="1" lang="ja-JP" altLang="en-US" sz="1400" b="1" dirty="0"/>
              <a:t>％</a:t>
            </a:r>
          </a:p>
        </p:txBody>
      </p:sp>
      <p:sp>
        <p:nvSpPr>
          <p:cNvPr id="646" name="テキスト ボックス 645"/>
          <p:cNvSpPr txBox="1"/>
          <p:nvPr/>
        </p:nvSpPr>
        <p:spPr>
          <a:xfrm>
            <a:off x="7565981" y="4316804"/>
            <a:ext cx="686406" cy="307777"/>
          </a:xfrm>
          <a:prstGeom prst="rect">
            <a:avLst/>
          </a:prstGeom>
          <a:noFill/>
        </p:spPr>
        <p:txBody>
          <a:bodyPr wrap="none" rtlCol="0">
            <a:spAutoFit/>
          </a:bodyPr>
          <a:lstStyle/>
          <a:p>
            <a:r>
              <a:rPr lang="en-US" altLang="ja-JP" sz="1400" b="1" dirty="0"/>
              <a:t>21.4</a:t>
            </a:r>
            <a:r>
              <a:rPr kumimoji="1" lang="ja-JP" altLang="en-US" sz="1400" b="1" dirty="0"/>
              <a:t>％</a:t>
            </a:r>
          </a:p>
        </p:txBody>
      </p:sp>
      <p:sp>
        <p:nvSpPr>
          <p:cNvPr id="647" name="テキスト ボックス 646"/>
          <p:cNvSpPr txBox="1"/>
          <p:nvPr/>
        </p:nvSpPr>
        <p:spPr>
          <a:xfrm>
            <a:off x="7003860" y="4157159"/>
            <a:ext cx="686406" cy="307777"/>
          </a:xfrm>
          <a:prstGeom prst="rect">
            <a:avLst/>
          </a:prstGeom>
          <a:noFill/>
        </p:spPr>
        <p:txBody>
          <a:bodyPr wrap="none" rtlCol="0">
            <a:spAutoFit/>
          </a:bodyPr>
          <a:lstStyle/>
          <a:p>
            <a:r>
              <a:rPr lang="en-US" altLang="ja-JP" sz="1400" b="1" dirty="0"/>
              <a:t>14.3</a:t>
            </a:r>
            <a:r>
              <a:rPr kumimoji="1" lang="ja-JP" altLang="en-US" sz="1400" b="1" dirty="0"/>
              <a:t>％</a:t>
            </a:r>
          </a:p>
        </p:txBody>
      </p:sp>
      <p:sp>
        <p:nvSpPr>
          <p:cNvPr id="648" name="テキスト ボックス 647"/>
          <p:cNvSpPr txBox="1"/>
          <p:nvPr/>
        </p:nvSpPr>
        <p:spPr>
          <a:xfrm>
            <a:off x="7582942" y="4872915"/>
            <a:ext cx="686406" cy="307777"/>
          </a:xfrm>
          <a:prstGeom prst="rect">
            <a:avLst/>
          </a:prstGeom>
          <a:noFill/>
        </p:spPr>
        <p:txBody>
          <a:bodyPr wrap="none" rtlCol="0">
            <a:spAutoFit/>
          </a:bodyPr>
          <a:lstStyle/>
          <a:p>
            <a:r>
              <a:rPr lang="en-US" altLang="ja-JP" sz="1400" b="1" dirty="0"/>
              <a:t>28.6</a:t>
            </a:r>
            <a:r>
              <a:rPr kumimoji="1" lang="ja-JP" altLang="en-US" sz="1400" b="1" dirty="0"/>
              <a:t>％</a:t>
            </a:r>
          </a:p>
        </p:txBody>
      </p:sp>
      <p:sp>
        <p:nvSpPr>
          <p:cNvPr id="649" name="テキスト ボックス 648"/>
          <p:cNvSpPr txBox="1"/>
          <p:nvPr/>
        </p:nvSpPr>
        <p:spPr>
          <a:xfrm>
            <a:off x="4883670" y="4971648"/>
            <a:ext cx="686406" cy="307777"/>
          </a:xfrm>
          <a:prstGeom prst="rect">
            <a:avLst/>
          </a:prstGeom>
          <a:noFill/>
        </p:spPr>
        <p:txBody>
          <a:bodyPr wrap="none" rtlCol="0">
            <a:spAutoFit/>
          </a:bodyPr>
          <a:lstStyle/>
          <a:p>
            <a:r>
              <a:rPr lang="en-US" altLang="ja-JP" sz="1400" b="1" dirty="0"/>
              <a:t>42.9</a:t>
            </a:r>
            <a:r>
              <a:rPr kumimoji="1" lang="ja-JP" altLang="en-US" sz="1400" b="1" dirty="0"/>
              <a:t>％</a:t>
            </a:r>
          </a:p>
        </p:txBody>
      </p:sp>
      <p:sp>
        <p:nvSpPr>
          <p:cNvPr id="650" name="テキスト ボックス 649"/>
          <p:cNvSpPr txBox="1"/>
          <p:nvPr/>
        </p:nvSpPr>
        <p:spPr>
          <a:xfrm>
            <a:off x="5350124" y="4554294"/>
            <a:ext cx="546945" cy="307777"/>
          </a:xfrm>
          <a:prstGeom prst="rect">
            <a:avLst/>
          </a:prstGeom>
          <a:noFill/>
        </p:spPr>
        <p:txBody>
          <a:bodyPr wrap="none" rtlCol="0">
            <a:spAutoFit/>
          </a:bodyPr>
          <a:lstStyle/>
          <a:p>
            <a:r>
              <a:rPr lang="en-US" altLang="ja-JP" sz="1400" b="1" dirty="0"/>
              <a:t>19</a:t>
            </a:r>
            <a:r>
              <a:rPr kumimoji="1" lang="ja-JP" altLang="en-US" sz="1400" b="1" dirty="0"/>
              <a:t>％</a:t>
            </a:r>
          </a:p>
        </p:txBody>
      </p:sp>
      <p:sp>
        <p:nvSpPr>
          <p:cNvPr id="651" name="テキスト ボックス 650"/>
          <p:cNvSpPr txBox="1"/>
          <p:nvPr/>
        </p:nvSpPr>
        <p:spPr>
          <a:xfrm>
            <a:off x="5166307" y="4157399"/>
            <a:ext cx="595035" cy="307777"/>
          </a:xfrm>
          <a:prstGeom prst="rect">
            <a:avLst/>
          </a:prstGeom>
          <a:noFill/>
        </p:spPr>
        <p:txBody>
          <a:bodyPr wrap="none" rtlCol="0">
            <a:spAutoFit/>
          </a:bodyPr>
          <a:lstStyle/>
          <a:p>
            <a:r>
              <a:rPr kumimoji="1" lang="en-US" altLang="ja-JP" sz="1400" b="1" dirty="0"/>
              <a:t>9.5</a:t>
            </a:r>
            <a:r>
              <a:rPr kumimoji="1" lang="ja-JP" altLang="en-US" sz="1400" b="1" dirty="0"/>
              <a:t>％</a:t>
            </a:r>
          </a:p>
        </p:txBody>
      </p:sp>
      <p:sp>
        <p:nvSpPr>
          <p:cNvPr id="655" name="テキスト ボックス 654"/>
          <p:cNvSpPr txBox="1"/>
          <p:nvPr/>
        </p:nvSpPr>
        <p:spPr>
          <a:xfrm>
            <a:off x="5908424" y="3846384"/>
            <a:ext cx="1082348" cy="307777"/>
          </a:xfrm>
          <a:prstGeom prst="rect">
            <a:avLst/>
          </a:prstGeom>
          <a:noFill/>
        </p:spPr>
        <p:txBody>
          <a:bodyPr wrap="none" rtlCol="0">
            <a:spAutoFit/>
          </a:bodyPr>
          <a:lstStyle/>
          <a:p>
            <a:r>
              <a:rPr lang="ja-JP" altLang="en-US" sz="1400" dirty="0"/>
              <a:t>年代別割合</a:t>
            </a:r>
            <a:endParaRPr kumimoji="1" lang="ja-JP" altLang="en-US" sz="1400" dirty="0"/>
          </a:p>
        </p:txBody>
      </p:sp>
      <p:sp>
        <p:nvSpPr>
          <p:cNvPr id="657" name="テキスト ボックス 656"/>
          <p:cNvSpPr txBox="1"/>
          <p:nvPr/>
        </p:nvSpPr>
        <p:spPr>
          <a:xfrm>
            <a:off x="806320" y="5430966"/>
            <a:ext cx="809837" cy="276999"/>
          </a:xfrm>
          <a:prstGeom prst="rect">
            <a:avLst/>
          </a:prstGeom>
          <a:noFill/>
        </p:spPr>
        <p:txBody>
          <a:bodyPr wrap="none" rtlCol="0">
            <a:spAutoFit/>
          </a:bodyPr>
          <a:lstStyle/>
          <a:p>
            <a:r>
              <a:rPr lang="ja-JP" altLang="en-US" sz="1200" dirty="0"/>
              <a:t>１７年３月</a:t>
            </a:r>
            <a:endParaRPr kumimoji="1" lang="ja-JP" altLang="en-US" sz="1200" dirty="0"/>
          </a:p>
        </p:txBody>
      </p:sp>
      <p:sp>
        <p:nvSpPr>
          <p:cNvPr id="658" name="テキスト ボックス 657"/>
          <p:cNvSpPr txBox="1"/>
          <p:nvPr/>
        </p:nvSpPr>
        <p:spPr>
          <a:xfrm>
            <a:off x="2964298" y="5432749"/>
            <a:ext cx="809837" cy="276999"/>
          </a:xfrm>
          <a:prstGeom prst="rect">
            <a:avLst/>
          </a:prstGeom>
          <a:noFill/>
        </p:spPr>
        <p:txBody>
          <a:bodyPr wrap="none" rtlCol="0">
            <a:spAutoFit/>
          </a:bodyPr>
          <a:lstStyle/>
          <a:p>
            <a:r>
              <a:rPr lang="ja-JP" altLang="en-US" sz="1200" dirty="0"/>
              <a:t>１８年３月</a:t>
            </a:r>
            <a:endParaRPr kumimoji="1" lang="ja-JP" altLang="en-US" sz="1200" dirty="0"/>
          </a:p>
        </p:txBody>
      </p:sp>
      <p:sp>
        <p:nvSpPr>
          <p:cNvPr id="661" name="テキスト ボックス 660"/>
          <p:cNvSpPr txBox="1"/>
          <p:nvPr/>
        </p:nvSpPr>
        <p:spPr>
          <a:xfrm>
            <a:off x="4864511" y="5423062"/>
            <a:ext cx="809837" cy="276999"/>
          </a:xfrm>
          <a:prstGeom prst="rect">
            <a:avLst/>
          </a:prstGeom>
          <a:noFill/>
        </p:spPr>
        <p:txBody>
          <a:bodyPr wrap="none" rtlCol="0">
            <a:spAutoFit/>
          </a:bodyPr>
          <a:lstStyle/>
          <a:p>
            <a:r>
              <a:rPr lang="ja-JP" altLang="en-US" sz="1200" dirty="0"/>
              <a:t>１７年３月</a:t>
            </a:r>
            <a:endParaRPr kumimoji="1" lang="ja-JP" altLang="en-US" sz="1200" dirty="0"/>
          </a:p>
        </p:txBody>
      </p:sp>
      <p:sp>
        <p:nvSpPr>
          <p:cNvPr id="662" name="テキスト ボックス 661"/>
          <p:cNvSpPr txBox="1"/>
          <p:nvPr/>
        </p:nvSpPr>
        <p:spPr>
          <a:xfrm>
            <a:off x="7220376" y="5423644"/>
            <a:ext cx="809837" cy="276999"/>
          </a:xfrm>
          <a:prstGeom prst="rect">
            <a:avLst/>
          </a:prstGeom>
          <a:noFill/>
        </p:spPr>
        <p:txBody>
          <a:bodyPr wrap="none" rtlCol="0">
            <a:spAutoFit/>
          </a:bodyPr>
          <a:lstStyle/>
          <a:p>
            <a:r>
              <a:rPr lang="ja-JP" altLang="en-US" sz="1200" dirty="0"/>
              <a:t>１８年３月</a:t>
            </a:r>
            <a:endParaRPr kumimoji="1" lang="ja-JP" altLang="en-US" sz="1200" dirty="0"/>
          </a:p>
        </p:txBody>
      </p:sp>
      <p:sp>
        <p:nvSpPr>
          <p:cNvPr id="244" name="テキスト ボックス 243"/>
          <p:cNvSpPr txBox="1"/>
          <p:nvPr/>
        </p:nvSpPr>
        <p:spPr>
          <a:xfrm>
            <a:off x="8044218" y="3839916"/>
            <a:ext cx="550151" cy="276999"/>
          </a:xfrm>
          <a:prstGeom prst="rect">
            <a:avLst/>
          </a:prstGeom>
          <a:noFill/>
        </p:spPr>
        <p:txBody>
          <a:bodyPr wrap="none" rtlCol="0">
            <a:spAutoFit/>
          </a:bodyPr>
          <a:lstStyle/>
          <a:p>
            <a:r>
              <a:rPr lang="ja-JP" altLang="en-US" sz="1200" b="1" dirty="0"/>
              <a:t>３０代</a:t>
            </a:r>
            <a:endParaRPr lang="en-US" altLang="ja-JP" sz="2000" b="1" dirty="0"/>
          </a:p>
        </p:txBody>
      </p:sp>
      <p:sp>
        <p:nvSpPr>
          <p:cNvPr id="13" name="テキスト ボックス 12"/>
          <p:cNvSpPr txBox="1"/>
          <p:nvPr/>
        </p:nvSpPr>
        <p:spPr>
          <a:xfrm>
            <a:off x="1700295" y="5087832"/>
            <a:ext cx="591829" cy="276999"/>
          </a:xfrm>
          <a:prstGeom prst="rect">
            <a:avLst/>
          </a:prstGeom>
          <a:noFill/>
        </p:spPr>
        <p:txBody>
          <a:bodyPr wrap="none" rtlCol="0">
            <a:spAutoFit/>
          </a:bodyPr>
          <a:lstStyle/>
          <a:p>
            <a:r>
              <a:rPr lang="ja-JP" altLang="en-US" sz="1200" dirty="0"/>
              <a:t>Ｎ</a:t>
            </a:r>
            <a:r>
              <a:rPr kumimoji="1" lang="en-US" altLang="ja-JP" sz="1200" dirty="0"/>
              <a:t>=</a:t>
            </a:r>
            <a:r>
              <a:rPr lang="ja-JP" altLang="en-US" sz="1200" dirty="0"/>
              <a:t>２１</a:t>
            </a:r>
            <a:endParaRPr kumimoji="1" lang="ja-JP" altLang="en-US" sz="1200" dirty="0"/>
          </a:p>
        </p:txBody>
      </p:sp>
      <p:sp>
        <p:nvSpPr>
          <p:cNvPr id="261" name="テキスト ボックス 260"/>
          <p:cNvSpPr txBox="1"/>
          <p:nvPr/>
        </p:nvSpPr>
        <p:spPr>
          <a:xfrm>
            <a:off x="3786743" y="5095179"/>
            <a:ext cx="591829" cy="276999"/>
          </a:xfrm>
          <a:prstGeom prst="rect">
            <a:avLst/>
          </a:prstGeom>
          <a:noFill/>
        </p:spPr>
        <p:txBody>
          <a:bodyPr wrap="none" rtlCol="0">
            <a:spAutoFit/>
          </a:bodyPr>
          <a:lstStyle/>
          <a:p>
            <a:r>
              <a:rPr lang="ja-JP" altLang="en-US" sz="1200" dirty="0"/>
              <a:t>Ｎ</a:t>
            </a:r>
            <a:r>
              <a:rPr kumimoji="1" lang="en-US" altLang="ja-JP" sz="1200" dirty="0"/>
              <a:t>=</a:t>
            </a:r>
            <a:r>
              <a:rPr lang="ja-JP" altLang="en-US" sz="1200" dirty="0"/>
              <a:t>１４</a:t>
            </a:r>
            <a:endParaRPr kumimoji="1" lang="ja-JP" altLang="en-US" sz="1200" dirty="0"/>
          </a:p>
        </p:txBody>
      </p:sp>
      <p:sp>
        <p:nvSpPr>
          <p:cNvPr id="15" name="テキスト ボックス 14"/>
          <p:cNvSpPr txBox="1"/>
          <p:nvPr/>
        </p:nvSpPr>
        <p:spPr>
          <a:xfrm>
            <a:off x="1081363" y="4733463"/>
            <a:ext cx="673765" cy="307777"/>
          </a:xfrm>
          <a:prstGeom prst="rect">
            <a:avLst/>
          </a:prstGeom>
          <a:noFill/>
        </p:spPr>
        <p:txBody>
          <a:bodyPr wrap="square" rtlCol="0">
            <a:spAutoFit/>
          </a:bodyPr>
          <a:lstStyle/>
          <a:p>
            <a:r>
              <a:rPr kumimoji="1" lang="ja-JP" altLang="en-US" sz="1400" dirty="0"/>
              <a:t>男性</a:t>
            </a:r>
          </a:p>
        </p:txBody>
      </p:sp>
      <p:sp>
        <p:nvSpPr>
          <p:cNvPr id="265" name="テキスト ボックス 264"/>
          <p:cNvSpPr txBox="1"/>
          <p:nvPr/>
        </p:nvSpPr>
        <p:spPr>
          <a:xfrm>
            <a:off x="688073" y="4060047"/>
            <a:ext cx="660407" cy="307777"/>
          </a:xfrm>
          <a:prstGeom prst="rect">
            <a:avLst/>
          </a:prstGeom>
          <a:noFill/>
        </p:spPr>
        <p:txBody>
          <a:bodyPr wrap="square" rtlCol="0">
            <a:spAutoFit/>
          </a:bodyPr>
          <a:lstStyle/>
          <a:p>
            <a:r>
              <a:rPr lang="ja-JP" altLang="en-US" sz="1400" dirty="0"/>
              <a:t>女性</a:t>
            </a:r>
            <a:endParaRPr kumimoji="1" lang="ja-JP" altLang="en-US" sz="1400" dirty="0"/>
          </a:p>
        </p:txBody>
      </p:sp>
      <p:sp>
        <p:nvSpPr>
          <p:cNvPr id="206" name="テキスト ボックス 205"/>
          <p:cNvSpPr txBox="1"/>
          <p:nvPr/>
        </p:nvSpPr>
        <p:spPr>
          <a:xfrm>
            <a:off x="5723146" y="4993579"/>
            <a:ext cx="591829" cy="276999"/>
          </a:xfrm>
          <a:prstGeom prst="rect">
            <a:avLst/>
          </a:prstGeom>
          <a:noFill/>
        </p:spPr>
        <p:txBody>
          <a:bodyPr wrap="none" rtlCol="0">
            <a:spAutoFit/>
          </a:bodyPr>
          <a:lstStyle/>
          <a:p>
            <a:r>
              <a:rPr lang="ja-JP" altLang="en-US" sz="1200" dirty="0"/>
              <a:t>Ｎ</a:t>
            </a:r>
            <a:r>
              <a:rPr kumimoji="1" lang="en-US" altLang="ja-JP" sz="1200" dirty="0"/>
              <a:t>=</a:t>
            </a:r>
            <a:r>
              <a:rPr lang="ja-JP" altLang="en-US" sz="1200" dirty="0"/>
              <a:t>２１</a:t>
            </a:r>
            <a:endParaRPr kumimoji="1" lang="ja-JP" altLang="en-US" sz="1200" dirty="0"/>
          </a:p>
        </p:txBody>
      </p:sp>
      <p:sp>
        <p:nvSpPr>
          <p:cNvPr id="207" name="テキスト ボックス 206"/>
          <p:cNvSpPr txBox="1"/>
          <p:nvPr/>
        </p:nvSpPr>
        <p:spPr>
          <a:xfrm>
            <a:off x="8240330" y="4925414"/>
            <a:ext cx="591829" cy="276999"/>
          </a:xfrm>
          <a:prstGeom prst="rect">
            <a:avLst/>
          </a:prstGeom>
          <a:noFill/>
        </p:spPr>
        <p:txBody>
          <a:bodyPr wrap="none" rtlCol="0">
            <a:spAutoFit/>
          </a:bodyPr>
          <a:lstStyle/>
          <a:p>
            <a:r>
              <a:rPr lang="ja-JP" altLang="en-US" sz="1200" dirty="0"/>
              <a:t>Ｎ</a:t>
            </a:r>
            <a:r>
              <a:rPr kumimoji="1" lang="en-US" altLang="ja-JP" sz="1200" dirty="0"/>
              <a:t>=</a:t>
            </a:r>
            <a:r>
              <a:rPr lang="ja-JP" altLang="en-US" sz="1200" dirty="0"/>
              <a:t>１４</a:t>
            </a:r>
            <a:endParaRPr kumimoji="1" lang="ja-JP" altLang="en-US" sz="1200" dirty="0"/>
          </a:p>
        </p:txBody>
      </p:sp>
      <p:sp>
        <p:nvSpPr>
          <p:cNvPr id="403" name="右矢印 402"/>
          <p:cNvSpPr/>
          <p:nvPr/>
        </p:nvSpPr>
        <p:spPr>
          <a:xfrm>
            <a:off x="1996210" y="4487850"/>
            <a:ext cx="576064" cy="5760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8" name="テキスト ボックス 207"/>
          <p:cNvSpPr txBox="1"/>
          <p:nvPr/>
        </p:nvSpPr>
        <p:spPr>
          <a:xfrm>
            <a:off x="3380891" y="4473371"/>
            <a:ext cx="803367" cy="307777"/>
          </a:xfrm>
          <a:prstGeom prst="rect">
            <a:avLst/>
          </a:prstGeom>
          <a:noFill/>
        </p:spPr>
        <p:txBody>
          <a:bodyPr wrap="square" rtlCol="0">
            <a:spAutoFit/>
          </a:bodyPr>
          <a:lstStyle/>
          <a:p>
            <a:r>
              <a:rPr kumimoji="1" lang="ja-JP" altLang="en-US" sz="1400" dirty="0"/>
              <a:t>男性</a:t>
            </a:r>
          </a:p>
        </p:txBody>
      </p:sp>
      <p:sp>
        <p:nvSpPr>
          <p:cNvPr id="209" name="テキスト ボックス 208"/>
          <p:cNvSpPr txBox="1"/>
          <p:nvPr/>
        </p:nvSpPr>
        <p:spPr>
          <a:xfrm>
            <a:off x="2759404" y="4446773"/>
            <a:ext cx="664154" cy="307777"/>
          </a:xfrm>
          <a:prstGeom prst="rect">
            <a:avLst/>
          </a:prstGeom>
          <a:noFill/>
        </p:spPr>
        <p:txBody>
          <a:bodyPr wrap="square" rtlCol="0">
            <a:spAutoFit/>
          </a:bodyPr>
          <a:lstStyle/>
          <a:p>
            <a:r>
              <a:rPr lang="ja-JP" altLang="en-US" sz="1400" dirty="0"/>
              <a:t>女性</a:t>
            </a:r>
            <a:endParaRPr kumimoji="1" lang="ja-JP" altLang="en-US" sz="1400" dirty="0"/>
          </a:p>
        </p:txBody>
      </p:sp>
      <p:sp>
        <p:nvSpPr>
          <p:cNvPr id="6" name="正方形/長方形 5"/>
          <p:cNvSpPr/>
          <p:nvPr/>
        </p:nvSpPr>
        <p:spPr>
          <a:xfrm>
            <a:off x="373822" y="1643895"/>
            <a:ext cx="3915478" cy="369332"/>
          </a:xfrm>
          <a:prstGeom prst="rect">
            <a:avLst/>
          </a:prstGeom>
        </p:spPr>
        <p:txBody>
          <a:bodyPr wrap="square">
            <a:spAutoFit/>
          </a:bodyPr>
          <a:lstStyle/>
          <a:p>
            <a:r>
              <a:rPr lang="ja-JP" altLang="en-US" dirty="0"/>
              <a:t>・</a:t>
            </a:r>
            <a:r>
              <a:rPr lang="ja-JP" altLang="ja-JP" dirty="0"/>
              <a:t>ムダの徹底排除に向けた改善活動</a:t>
            </a:r>
          </a:p>
        </p:txBody>
      </p:sp>
      <p:sp>
        <p:nvSpPr>
          <p:cNvPr id="213" name="テキスト ボックス 212"/>
          <p:cNvSpPr txBox="1"/>
          <p:nvPr/>
        </p:nvSpPr>
        <p:spPr>
          <a:xfrm>
            <a:off x="386976" y="1116870"/>
            <a:ext cx="2961067" cy="646331"/>
          </a:xfrm>
          <a:prstGeom prst="rect">
            <a:avLst/>
          </a:prstGeom>
          <a:noFill/>
        </p:spPr>
        <p:txBody>
          <a:bodyPr wrap="none" rtlCol="0">
            <a:spAutoFit/>
          </a:bodyPr>
          <a:lstStyle/>
          <a:p>
            <a:r>
              <a:rPr lang="ja-JP" altLang="en-US" dirty="0"/>
              <a:t>・機電一体に向けたラインの</a:t>
            </a:r>
            <a:endParaRPr lang="en-US" altLang="ja-JP" dirty="0"/>
          </a:p>
          <a:p>
            <a:r>
              <a:rPr lang="ja-JP" altLang="en-US" dirty="0"/>
              <a:t>　店じまいと電子人材の確保</a:t>
            </a:r>
            <a:endParaRPr kumimoji="1" lang="ja-JP" altLang="en-US" dirty="0"/>
          </a:p>
        </p:txBody>
      </p:sp>
      <p:sp>
        <p:nvSpPr>
          <p:cNvPr id="214" name="テキスト ボックス 213"/>
          <p:cNvSpPr txBox="1"/>
          <p:nvPr/>
        </p:nvSpPr>
        <p:spPr>
          <a:xfrm>
            <a:off x="1413064" y="890072"/>
            <a:ext cx="1653017" cy="369332"/>
          </a:xfrm>
          <a:prstGeom prst="rect">
            <a:avLst/>
          </a:prstGeom>
          <a:noFill/>
        </p:spPr>
        <p:txBody>
          <a:bodyPr wrap="none" rtlCol="0">
            <a:spAutoFit/>
          </a:bodyPr>
          <a:lstStyle/>
          <a:p>
            <a:r>
              <a:rPr lang="ja-JP" altLang="en-US" dirty="0"/>
              <a:t>１８年度課方針</a:t>
            </a:r>
            <a:endParaRPr kumimoji="1" lang="ja-JP" altLang="en-US" dirty="0"/>
          </a:p>
        </p:txBody>
      </p:sp>
      <p:pic>
        <p:nvPicPr>
          <p:cNvPr id="215" name="Picture 76"/>
          <p:cNvPicPr>
            <a:picLocks noChangeArrowheads="1"/>
          </p:cNvPicPr>
          <p:nvPr/>
        </p:nvPicPr>
        <p:blipFill>
          <a:blip r:embed="rId7">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14968" y="2117455"/>
            <a:ext cx="1475003" cy="10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吹き出し 21"/>
          <p:cNvSpPr/>
          <p:nvPr/>
        </p:nvSpPr>
        <p:spPr>
          <a:xfrm>
            <a:off x="380154" y="921604"/>
            <a:ext cx="3792913" cy="1091623"/>
          </a:xfrm>
          <a:prstGeom prst="wedgeRoundRectCallout">
            <a:avLst>
              <a:gd name="adj1" fmla="val -34000"/>
              <a:gd name="adj2" fmla="val 6959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7" name="Text Box 882"/>
          <p:cNvSpPr txBox="1">
            <a:spLocks noChangeArrowheads="1"/>
          </p:cNvSpPr>
          <p:nvPr/>
        </p:nvSpPr>
        <p:spPr bwMode="auto">
          <a:xfrm>
            <a:off x="325906" y="3038953"/>
            <a:ext cx="9361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課長</a:t>
            </a:r>
          </a:p>
        </p:txBody>
      </p:sp>
      <p:grpSp>
        <p:nvGrpSpPr>
          <p:cNvPr id="14" name="グループ化 13"/>
          <p:cNvGrpSpPr/>
          <p:nvPr/>
        </p:nvGrpSpPr>
        <p:grpSpPr>
          <a:xfrm>
            <a:off x="1316870" y="1989201"/>
            <a:ext cx="4357910" cy="1902327"/>
            <a:chOff x="-4341966" y="1866857"/>
            <a:chExt cx="4357910" cy="1902327"/>
          </a:xfrm>
        </p:grpSpPr>
        <p:graphicFrame>
          <p:nvGraphicFramePr>
            <p:cNvPr id="235" name="グラフ 234"/>
            <p:cNvGraphicFramePr>
              <a:graphicFrameLocks/>
            </p:cNvGraphicFramePr>
            <p:nvPr>
              <p:extLst>
                <p:ext uri="{D42A27DB-BD31-4B8C-83A1-F6EECF244321}">
                  <p14:modId xmlns:p14="http://schemas.microsoft.com/office/powerpoint/2010/main" val="2932168023"/>
                </p:ext>
              </p:extLst>
            </p:nvPr>
          </p:nvGraphicFramePr>
          <p:xfrm>
            <a:off x="-4341966" y="2063133"/>
            <a:ext cx="4083067" cy="1706051"/>
          </p:xfrm>
          <a:graphic>
            <a:graphicData uri="http://schemas.openxmlformats.org/drawingml/2006/chart">
              <c:chart xmlns:c="http://schemas.openxmlformats.org/drawingml/2006/chart" xmlns:r="http://schemas.openxmlformats.org/officeDocument/2006/relationships" r:id="rId8"/>
            </a:graphicData>
          </a:graphic>
        </p:graphicFrame>
        <p:sp>
          <p:nvSpPr>
            <p:cNvPr id="236" name="テキスト ボックス 235"/>
            <p:cNvSpPr txBox="1"/>
            <p:nvPr/>
          </p:nvSpPr>
          <p:spPr>
            <a:xfrm>
              <a:off x="-2640105" y="1897087"/>
              <a:ext cx="2237917" cy="307777"/>
            </a:xfrm>
            <a:prstGeom prst="rect">
              <a:avLst/>
            </a:prstGeom>
            <a:noFill/>
          </p:spPr>
          <p:txBody>
            <a:bodyPr wrap="square" rtlCol="0">
              <a:spAutoFit/>
            </a:bodyPr>
            <a:lstStyle/>
            <a:p>
              <a:r>
                <a:rPr kumimoji="1" lang="ja-JP" altLang="en-US" sz="1400" dirty="0"/>
                <a:t> 生産台数推移</a:t>
              </a:r>
              <a:endParaRPr kumimoji="1" lang="en-US" altLang="ja-JP" sz="1400" dirty="0"/>
            </a:p>
          </p:txBody>
        </p:sp>
        <p:cxnSp>
          <p:nvCxnSpPr>
            <p:cNvPr id="240" name="直線コネクタ 239"/>
            <p:cNvCxnSpPr/>
            <p:nvPr/>
          </p:nvCxnSpPr>
          <p:spPr>
            <a:xfrm>
              <a:off x="-3561523" y="2173297"/>
              <a:ext cx="529345" cy="3479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2" name="テキスト ボックス 241"/>
            <p:cNvSpPr txBox="1"/>
            <p:nvPr/>
          </p:nvSpPr>
          <p:spPr>
            <a:xfrm>
              <a:off x="-3994857" y="1866857"/>
              <a:ext cx="543739" cy="307777"/>
            </a:xfrm>
            <a:prstGeom prst="rect">
              <a:avLst/>
            </a:prstGeom>
            <a:noFill/>
          </p:spPr>
          <p:txBody>
            <a:bodyPr wrap="none" rtlCol="0">
              <a:spAutoFit/>
            </a:bodyPr>
            <a:lstStyle/>
            <a:p>
              <a:r>
                <a:rPr kumimoji="1" lang="ja-JP" altLang="en-US" sz="1400" dirty="0"/>
                <a:t>（万）</a:t>
              </a:r>
              <a:endParaRPr kumimoji="1" lang="ja-JP" altLang="en-US" sz="1100" dirty="0"/>
            </a:p>
          </p:txBody>
        </p:sp>
        <p:sp>
          <p:nvSpPr>
            <p:cNvPr id="245" name="テキスト ボックス 244"/>
            <p:cNvSpPr txBox="1"/>
            <p:nvPr/>
          </p:nvSpPr>
          <p:spPr>
            <a:xfrm>
              <a:off x="-4083812" y="2011732"/>
              <a:ext cx="549686" cy="307777"/>
            </a:xfrm>
            <a:prstGeom prst="rect">
              <a:avLst/>
            </a:prstGeom>
            <a:noFill/>
          </p:spPr>
          <p:txBody>
            <a:bodyPr wrap="square" rtlCol="0">
              <a:spAutoFit/>
            </a:bodyPr>
            <a:lstStyle/>
            <a:p>
              <a:r>
                <a:rPr lang="en-US" altLang="ja-JP" sz="1400" dirty="0"/>
                <a:t>20</a:t>
              </a:r>
              <a:endParaRPr kumimoji="1" lang="ja-JP" altLang="en-US" sz="1400" dirty="0"/>
            </a:p>
          </p:txBody>
        </p:sp>
        <p:sp>
          <p:nvSpPr>
            <p:cNvPr id="247" name="テキスト ボックス 246"/>
            <p:cNvSpPr txBox="1"/>
            <p:nvPr/>
          </p:nvSpPr>
          <p:spPr>
            <a:xfrm>
              <a:off x="-4082305" y="2431080"/>
              <a:ext cx="549686" cy="307777"/>
            </a:xfrm>
            <a:prstGeom prst="rect">
              <a:avLst/>
            </a:prstGeom>
            <a:noFill/>
          </p:spPr>
          <p:txBody>
            <a:bodyPr wrap="square" rtlCol="0">
              <a:spAutoFit/>
            </a:bodyPr>
            <a:lstStyle/>
            <a:p>
              <a:r>
                <a:rPr lang="en-US" altLang="ja-JP" sz="1400" dirty="0"/>
                <a:t>10</a:t>
              </a:r>
              <a:endParaRPr kumimoji="1" lang="ja-JP" altLang="en-US" sz="1400" dirty="0"/>
            </a:p>
          </p:txBody>
        </p:sp>
        <p:sp>
          <p:nvSpPr>
            <p:cNvPr id="251" name="テキスト ボックス 250"/>
            <p:cNvSpPr txBox="1"/>
            <p:nvPr/>
          </p:nvSpPr>
          <p:spPr>
            <a:xfrm>
              <a:off x="-4118754" y="2833080"/>
              <a:ext cx="549686" cy="307777"/>
            </a:xfrm>
            <a:prstGeom prst="rect">
              <a:avLst/>
            </a:prstGeom>
            <a:noFill/>
          </p:spPr>
          <p:txBody>
            <a:bodyPr wrap="square" rtlCol="0">
              <a:spAutoFit/>
            </a:bodyPr>
            <a:lstStyle/>
            <a:p>
              <a:r>
                <a:rPr lang="ja-JP" altLang="en-US" sz="1400" dirty="0"/>
                <a:t>　</a:t>
              </a:r>
              <a:r>
                <a:rPr lang="en-US" altLang="ja-JP" sz="1400" dirty="0"/>
                <a:t>0</a:t>
              </a:r>
              <a:endParaRPr kumimoji="1" lang="ja-JP" altLang="en-US" sz="1400" dirty="0"/>
            </a:p>
          </p:txBody>
        </p:sp>
        <p:sp>
          <p:nvSpPr>
            <p:cNvPr id="255" name="テキスト ボックス 254"/>
            <p:cNvSpPr txBox="1"/>
            <p:nvPr/>
          </p:nvSpPr>
          <p:spPr>
            <a:xfrm>
              <a:off x="-4341966" y="2972378"/>
              <a:ext cx="772898" cy="307777"/>
            </a:xfrm>
            <a:prstGeom prst="rect">
              <a:avLst/>
            </a:prstGeom>
            <a:noFill/>
          </p:spPr>
          <p:txBody>
            <a:bodyPr wrap="square" rtlCol="0">
              <a:spAutoFit/>
            </a:bodyPr>
            <a:lstStyle/>
            <a:p>
              <a:r>
                <a:rPr lang="ja-JP" altLang="en-US" sz="1400" dirty="0"/>
                <a:t>　</a:t>
              </a:r>
              <a:r>
                <a:rPr lang="en-US" altLang="ja-JP" sz="1200" dirty="0"/>
                <a:t>17</a:t>
              </a:r>
              <a:r>
                <a:rPr lang="ja-JP" altLang="en-US" sz="1200" dirty="0"/>
                <a:t>年</a:t>
              </a:r>
              <a:r>
                <a:rPr lang="en-US" altLang="ja-JP" sz="1400" dirty="0"/>
                <a:t>3</a:t>
              </a:r>
              <a:endParaRPr kumimoji="1" lang="ja-JP" altLang="en-US" sz="1400" dirty="0"/>
            </a:p>
          </p:txBody>
        </p:sp>
        <p:sp>
          <p:nvSpPr>
            <p:cNvPr id="257" name="テキスト ボックス 256"/>
            <p:cNvSpPr txBox="1"/>
            <p:nvPr/>
          </p:nvSpPr>
          <p:spPr>
            <a:xfrm>
              <a:off x="-2887754" y="2974515"/>
              <a:ext cx="323312" cy="307777"/>
            </a:xfrm>
            <a:prstGeom prst="rect">
              <a:avLst/>
            </a:prstGeom>
            <a:noFill/>
          </p:spPr>
          <p:txBody>
            <a:bodyPr wrap="square" rtlCol="0">
              <a:spAutoFit/>
            </a:bodyPr>
            <a:lstStyle/>
            <a:p>
              <a:r>
                <a:rPr lang="en-US" altLang="ja-JP" sz="1400" dirty="0"/>
                <a:t>4</a:t>
              </a:r>
              <a:endParaRPr kumimoji="1" lang="ja-JP" altLang="en-US" sz="1400" dirty="0"/>
            </a:p>
          </p:txBody>
        </p:sp>
        <p:sp>
          <p:nvSpPr>
            <p:cNvPr id="258" name="テキスト ボックス 257"/>
            <p:cNvSpPr txBox="1"/>
            <p:nvPr/>
          </p:nvSpPr>
          <p:spPr>
            <a:xfrm>
              <a:off x="-2618891" y="2975711"/>
              <a:ext cx="323312" cy="307777"/>
            </a:xfrm>
            <a:prstGeom prst="rect">
              <a:avLst/>
            </a:prstGeom>
            <a:noFill/>
          </p:spPr>
          <p:txBody>
            <a:bodyPr wrap="square" rtlCol="0">
              <a:spAutoFit/>
            </a:bodyPr>
            <a:lstStyle/>
            <a:p>
              <a:r>
                <a:rPr lang="en-US" altLang="ja-JP" sz="1400" dirty="0"/>
                <a:t>5</a:t>
              </a:r>
              <a:endParaRPr kumimoji="1" lang="ja-JP" altLang="en-US" sz="1400" dirty="0"/>
            </a:p>
          </p:txBody>
        </p:sp>
        <p:sp>
          <p:nvSpPr>
            <p:cNvPr id="259" name="テキスト ボックス 258"/>
            <p:cNvSpPr txBox="1"/>
            <p:nvPr/>
          </p:nvSpPr>
          <p:spPr>
            <a:xfrm>
              <a:off x="-2330851" y="2974514"/>
              <a:ext cx="323312" cy="307777"/>
            </a:xfrm>
            <a:prstGeom prst="rect">
              <a:avLst/>
            </a:prstGeom>
            <a:noFill/>
          </p:spPr>
          <p:txBody>
            <a:bodyPr wrap="square" rtlCol="0">
              <a:spAutoFit/>
            </a:bodyPr>
            <a:lstStyle/>
            <a:p>
              <a:r>
                <a:rPr lang="en-US" altLang="ja-JP" sz="1400" dirty="0"/>
                <a:t>6</a:t>
              </a:r>
              <a:endParaRPr kumimoji="1" lang="ja-JP" altLang="en-US" sz="1400" dirty="0"/>
            </a:p>
          </p:txBody>
        </p:sp>
        <p:sp>
          <p:nvSpPr>
            <p:cNvPr id="260" name="テキスト ボックス 259"/>
            <p:cNvSpPr txBox="1"/>
            <p:nvPr/>
          </p:nvSpPr>
          <p:spPr>
            <a:xfrm>
              <a:off x="-2053847" y="2974513"/>
              <a:ext cx="323312" cy="307777"/>
            </a:xfrm>
            <a:prstGeom prst="rect">
              <a:avLst/>
            </a:prstGeom>
            <a:noFill/>
          </p:spPr>
          <p:txBody>
            <a:bodyPr wrap="square" rtlCol="0">
              <a:spAutoFit/>
            </a:bodyPr>
            <a:lstStyle/>
            <a:p>
              <a:r>
                <a:rPr lang="en-US" altLang="ja-JP" sz="1400" dirty="0"/>
                <a:t>7</a:t>
              </a:r>
              <a:endParaRPr kumimoji="1" lang="ja-JP" altLang="en-US" sz="1400" dirty="0"/>
            </a:p>
          </p:txBody>
        </p:sp>
        <p:sp>
          <p:nvSpPr>
            <p:cNvPr id="262" name="テキスト ボックス 261"/>
            <p:cNvSpPr txBox="1"/>
            <p:nvPr/>
          </p:nvSpPr>
          <p:spPr>
            <a:xfrm>
              <a:off x="-1772755" y="2970715"/>
              <a:ext cx="323312" cy="307777"/>
            </a:xfrm>
            <a:prstGeom prst="rect">
              <a:avLst/>
            </a:prstGeom>
            <a:noFill/>
          </p:spPr>
          <p:txBody>
            <a:bodyPr wrap="square" rtlCol="0">
              <a:spAutoFit/>
            </a:bodyPr>
            <a:lstStyle/>
            <a:p>
              <a:r>
                <a:rPr lang="en-US" altLang="ja-JP" sz="1400" dirty="0"/>
                <a:t>8</a:t>
              </a:r>
              <a:endParaRPr kumimoji="1" lang="ja-JP" altLang="en-US" sz="1400" dirty="0"/>
            </a:p>
          </p:txBody>
        </p:sp>
        <p:sp>
          <p:nvSpPr>
            <p:cNvPr id="263" name="テキスト ボックス 262"/>
            <p:cNvSpPr txBox="1"/>
            <p:nvPr/>
          </p:nvSpPr>
          <p:spPr>
            <a:xfrm>
              <a:off x="-1492965" y="2970715"/>
              <a:ext cx="323312" cy="307777"/>
            </a:xfrm>
            <a:prstGeom prst="rect">
              <a:avLst/>
            </a:prstGeom>
            <a:noFill/>
          </p:spPr>
          <p:txBody>
            <a:bodyPr wrap="square" rtlCol="0">
              <a:spAutoFit/>
            </a:bodyPr>
            <a:lstStyle/>
            <a:p>
              <a:r>
                <a:rPr lang="en-US" altLang="ja-JP" sz="1400" dirty="0"/>
                <a:t>9</a:t>
              </a:r>
              <a:endParaRPr kumimoji="1" lang="ja-JP" altLang="en-US" sz="1400" dirty="0"/>
            </a:p>
          </p:txBody>
        </p:sp>
        <p:sp>
          <p:nvSpPr>
            <p:cNvPr id="264" name="テキスト ボックス 263"/>
            <p:cNvSpPr txBox="1"/>
            <p:nvPr/>
          </p:nvSpPr>
          <p:spPr>
            <a:xfrm>
              <a:off x="-533742" y="2978454"/>
              <a:ext cx="549686" cy="307777"/>
            </a:xfrm>
            <a:prstGeom prst="rect">
              <a:avLst/>
            </a:prstGeom>
            <a:noFill/>
          </p:spPr>
          <p:txBody>
            <a:bodyPr wrap="square" rtlCol="0">
              <a:spAutoFit/>
            </a:bodyPr>
            <a:lstStyle/>
            <a:p>
              <a:r>
                <a:rPr lang="ja-JP" altLang="en-US" sz="1400" dirty="0"/>
                <a:t>（月）</a:t>
              </a:r>
              <a:endParaRPr kumimoji="1" lang="ja-JP" altLang="en-US" sz="1400" dirty="0"/>
            </a:p>
          </p:txBody>
        </p:sp>
        <p:sp>
          <p:nvSpPr>
            <p:cNvPr id="266" name="テキスト ボックス 265"/>
            <p:cNvSpPr txBox="1"/>
            <p:nvPr/>
          </p:nvSpPr>
          <p:spPr>
            <a:xfrm>
              <a:off x="-3717372" y="3005313"/>
              <a:ext cx="377026" cy="246221"/>
            </a:xfrm>
            <a:prstGeom prst="rect">
              <a:avLst/>
            </a:prstGeom>
            <a:noFill/>
          </p:spPr>
          <p:txBody>
            <a:bodyPr wrap="none" rtlCol="0">
              <a:spAutoFit/>
            </a:bodyPr>
            <a:lstStyle/>
            <a:p>
              <a:r>
                <a:rPr kumimoji="1" lang="ja-JP" altLang="en-US" sz="1000" dirty="0"/>
                <a:t>・・・</a:t>
              </a:r>
            </a:p>
          </p:txBody>
        </p:sp>
        <p:sp>
          <p:nvSpPr>
            <p:cNvPr id="276" name="テキスト ボックス 275"/>
            <p:cNvSpPr txBox="1"/>
            <p:nvPr/>
          </p:nvSpPr>
          <p:spPr>
            <a:xfrm>
              <a:off x="-3612316" y="2976982"/>
              <a:ext cx="830212" cy="307777"/>
            </a:xfrm>
            <a:prstGeom prst="rect">
              <a:avLst/>
            </a:prstGeom>
            <a:noFill/>
          </p:spPr>
          <p:txBody>
            <a:bodyPr wrap="square" rtlCol="0">
              <a:spAutoFit/>
            </a:bodyPr>
            <a:lstStyle/>
            <a:p>
              <a:r>
                <a:rPr lang="ja-JP" altLang="en-US" sz="1400" dirty="0"/>
                <a:t>　</a:t>
              </a:r>
              <a:r>
                <a:rPr lang="en-US" altLang="ja-JP" sz="1200" dirty="0"/>
                <a:t>18</a:t>
              </a:r>
              <a:r>
                <a:rPr lang="ja-JP" altLang="en-US" sz="1200" dirty="0"/>
                <a:t>年</a:t>
              </a:r>
              <a:r>
                <a:rPr lang="en-US" altLang="ja-JP" sz="1400" dirty="0"/>
                <a:t>3</a:t>
              </a:r>
              <a:endParaRPr kumimoji="1" lang="ja-JP" altLang="en-US" sz="1400" dirty="0"/>
            </a:p>
          </p:txBody>
        </p:sp>
        <p:sp>
          <p:nvSpPr>
            <p:cNvPr id="277" name="テキスト ボックス 276"/>
            <p:cNvSpPr txBox="1"/>
            <p:nvPr/>
          </p:nvSpPr>
          <p:spPr>
            <a:xfrm>
              <a:off x="-1281011" y="2971468"/>
              <a:ext cx="370646" cy="307777"/>
            </a:xfrm>
            <a:prstGeom prst="rect">
              <a:avLst/>
            </a:prstGeom>
            <a:noFill/>
          </p:spPr>
          <p:txBody>
            <a:bodyPr wrap="square" rtlCol="0">
              <a:spAutoFit/>
            </a:bodyPr>
            <a:lstStyle/>
            <a:p>
              <a:r>
                <a:rPr lang="en-US" altLang="ja-JP" sz="1400" dirty="0"/>
                <a:t>10</a:t>
              </a:r>
              <a:endParaRPr kumimoji="1" lang="ja-JP" altLang="en-US" sz="1400" dirty="0"/>
            </a:p>
          </p:txBody>
        </p:sp>
        <p:sp>
          <p:nvSpPr>
            <p:cNvPr id="278" name="テキスト ボックス 277"/>
            <p:cNvSpPr txBox="1"/>
            <p:nvPr/>
          </p:nvSpPr>
          <p:spPr>
            <a:xfrm>
              <a:off x="-1004624" y="2974515"/>
              <a:ext cx="504056" cy="307777"/>
            </a:xfrm>
            <a:prstGeom prst="rect">
              <a:avLst/>
            </a:prstGeom>
            <a:noFill/>
          </p:spPr>
          <p:txBody>
            <a:bodyPr wrap="square" rtlCol="0">
              <a:spAutoFit/>
            </a:bodyPr>
            <a:lstStyle/>
            <a:p>
              <a:r>
                <a:rPr lang="en-US" altLang="ja-JP" sz="1400" dirty="0"/>
                <a:t>11</a:t>
              </a:r>
              <a:endParaRPr kumimoji="1" lang="ja-JP" altLang="en-US" sz="1400" dirty="0"/>
            </a:p>
          </p:txBody>
        </p:sp>
        <p:sp>
          <p:nvSpPr>
            <p:cNvPr id="279" name="テキスト ボックス 278"/>
            <p:cNvSpPr txBox="1"/>
            <p:nvPr/>
          </p:nvSpPr>
          <p:spPr>
            <a:xfrm>
              <a:off x="-715422" y="2974512"/>
              <a:ext cx="504056" cy="307777"/>
            </a:xfrm>
            <a:prstGeom prst="rect">
              <a:avLst/>
            </a:prstGeom>
            <a:noFill/>
          </p:spPr>
          <p:txBody>
            <a:bodyPr wrap="square" rtlCol="0">
              <a:spAutoFit/>
            </a:bodyPr>
            <a:lstStyle/>
            <a:p>
              <a:r>
                <a:rPr lang="en-US" altLang="ja-JP" sz="1400" dirty="0"/>
                <a:t>12</a:t>
              </a:r>
              <a:endParaRPr kumimoji="1" lang="ja-JP" altLang="en-US" sz="1400" dirty="0"/>
            </a:p>
          </p:txBody>
        </p:sp>
        <p:sp>
          <p:nvSpPr>
            <p:cNvPr id="280" name="角丸四角形吹き出し 279"/>
            <p:cNvSpPr/>
            <p:nvPr/>
          </p:nvSpPr>
          <p:spPr>
            <a:xfrm>
              <a:off x="-1529373" y="2215056"/>
              <a:ext cx="1124185" cy="306227"/>
            </a:xfrm>
            <a:prstGeom prst="wedgeRoundRectCallout">
              <a:avLst>
                <a:gd name="adj1" fmla="val 12262"/>
                <a:gd name="adj2" fmla="val 2014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テキスト ボックス 233"/>
            <p:cNvSpPr txBox="1"/>
            <p:nvPr/>
          </p:nvSpPr>
          <p:spPr>
            <a:xfrm>
              <a:off x="-1545431" y="2180830"/>
              <a:ext cx="1107996" cy="369332"/>
            </a:xfrm>
            <a:prstGeom prst="rect">
              <a:avLst/>
            </a:prstGeom>
            <a:noFill/>
          </p:spPr>
          <p:txBody>
            <a:bodyPr wrap="none" rtlCol="0">
              <a:spAutoFit/>
            </a:bodyPr>
            <a:lstStyle/>
            <a:p>
              <a:r>
                <a:rPr lang="ja-JP" altLang="en-US" dirty="0"/>
                <a:t>宮崎移管</a:t>
              </a:r>
              <a:endParaRPr kumimoji="1" lang="ja-JP" altLang="en-US" dirty="0"/>
            </a:p>
          </p:txBody>
        </p:sp>
        <p:sp>
          <p:nvSpPr>
            <p:cNvPr id="8" name="右矢印 7"/>
            <p:cNvSpPr/>
            <p:nvPr/>
          </p:nvSpPr>
          <p:spPr>
            <a:xfrm rot="1136325">
              <a:off x="-3352630" y="2229189"/>
              <a:ext cx="2025928" cy="2738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3" name="テキスト ボックス 242"/>
            <p:cNvSpPr txBox="1"/>
            <p:nvPr/>
          </p:nvSpPr>
          <p:spPr>
            <a:xfrm rot="1239370">
              <a:off x="-2734509" y="2172169"/>
              <a:ext cx="549686" cy="307777"/>
            </a:xfrm>
            <a:prstGeom prst="rect">
              <a:avLst/>
            </a:prstGeom>
            <a:noFill/>
          </p:spPr>
          <p:txBody>
            <a:bodyPr wrap="square" rtlCol="0">
              <a:spAutoFit/>
            </a:bodyPr>
            <a:lstStyle/>
            <a:p>
              <a:r>
                <a:rPr lang="ja-JP" altLang="en-US" sz="1400" b="1" dirty="0">
                  <a:solidFill>
                    <a:schemeClr val="bg1"/>
                  </a:solidFill>
                </a:rPr>
                <a:t>減産</a:t>
              </a:r>
              <a:endParaRPr kumimoji="1" lang="ja-JP" altLang="en-US" sz="1400" b="1" dirty="0">
                <a:solidFill>
                  <a:schemeClr val="bg1"/>
                </a:solidFill>
              </a:endParaRPr>
            </a:p>
          </p:txBody>
        </p:sp>
      </p:grpSp>
      <p:sp>
        <p:nvSpPr>
          <p:cNvPr id="325" name="Freeform 742"/>
          <p:cNvSpPr>
            <a:spLocks/>
          </p:cNvSpPr>
          <p:nvPr/>
        </p:nvSpPr>
        <p:spPr bwMode="auto">
          <a:xfrm>
            <a:off x="4344073" y="691200"/>
            <a:ext cx="702349" cy="679860"/>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326" name="Freeform 743"/>
          <p:cNvSpPr>
            <a:spLocks/>
          </p:cNvSpPr>
          <p:nvPr/>
        </p:nvSpPr>
        <p:spPr bwMode="auto">
          <a:xfrm>
            <a:off x="4631807" y="1110480"/>
            <a:ext cx="103904" cy="102861"/>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27" name="Freeform 744"/>
          <p:cNvSpPr>
            <a:spLocks/>
          </p:cNvSpPr>
          <p:nvPr/>
        </p:nvSpPr>
        <p:spPr bwMode="auto">
          <a:xfrm>
            <a:off x="4558874" y="1107541"/>
            <a:ext cx="95911" cy="86207"/>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8" name="Freeform 745"/>
          <p:cNvSpPr>
            <a:spLocks/>
          </p:cNvSpPr>
          <p:nvPr/>
        </p:nvSpPr>
        <p:spPr bwMode="auto">
          <a:xfrm>
            <a:off x="4692750" y="1140848"/>
            <a:ext cx="109898" cy="83268"/>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9" name="Freeform 746"/>
          <p:cNvSpPr>
            <a:spLocks/>
          </p:cNvSpPr>
          <p:nvPr/>
        </p:nvSpPr>
        <p:spPr bwMode="auto">
          <a:xfrm>
            <a:off x="4494933" y="1127133"/>
            <a:ext cx="54949" cy="284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747"/>
          <p:cNvSpPr>
            <a:spLocks/>
          </p:cNvSpPr>
          <p:nvPr/>
        </p:nvSpPr>
        <p:spPr bwMode="auto">
          <a:xfrm>
            <a:off x="4242168" y="352250"/>
            <a:ext cx="309713" cy="393809"/>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31" name="Line 748"/>
          <p:cNvSpPr>
            <a:spLocks noChangeShapeType="1"/>
          </p:cNvSpPr>
          <p:nvPr/>
        </p:nvSpPr>
        <p:spPr bwMode="auto">
          <a:xfrm>
            <a:off x="4323093" y="694139"/>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2" name="Freeform 749"/>
          <p:cNvSpPr>
            <a:spLocks/>
          </p:cNvSpPr>
          <p:nvPr/>
        </p:nvSpPr>
        <p:spPr bwMode="auto">
          <a:xfrm>
            <a:off x="4389031" y="548174"/>
            <a:ext cx="70935" cy="104820"/>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3" name="Freeform 750"/>
          <p:cNvSpPr>
            <a:spLocks/>
          </p:cNvSpPr>
          <p:nvPr/>
        </p:nvSpPr>
        <p:spPr bwMode="auto">
          <a:xfrm>
            <a:off x="4452972" y="396332"/>
            <a:ext cx="73932" cy="91105"/>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4" name="Freeform 751"/>
          <p:cNvSpPr>
            <a:spLocks/>
          </p:cNvSpPr>
          <p:nvPr/>
        </p:nvSpPr>
        <p:spPr bwMode="auto">
          <a:xfrm>
            <a:off x="4421002" y="426701"/>
            <a:ext cx="95911" cy="169475"/>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5" name="Line 752"/>
          <p:cNvSpPr>
            <a:spLocks noChangeShapeType="1"/>
          </p:cNvSpPr>
          <p:nvPr/>
        </p:nvSpPr>
        <p:spPr bwMode="auto">
          <a:xfrm flipH="1">
            <a:off x="4402020" y="538379"/>
            <a:ext cx="18982" cy="1665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6" name="Freeform 696"/>
          <p:cNvSpPr>
            <a:spLocks/>
          </p:cNvSpPr>
          <p:nvPr/>
        </p:nvSpPr>
        <p:spPr bwMode="auto">
          <a:xfrm>
            <a:off x="4423442" y="533480"/>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337" name="Freeform 697"/>
          <p:cNvSpPr>
            <a:spLocks/>
          </p:cNvSpPr>
          <p:nvPr/>
        </p:nvSpPr>
        <p:spPr bwMode="auto">
          <a:xfrm>
            <a:off x="4517738" y="639362"/>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38" name="Freeform 698"/>
          <p:cNvSpPr>
            <a:spLocks/>
          </p:cNvSpPr>
          <p:nvPr/>
        </p:nvSpPr>
        <p:spPr bwMode="auto">
          <a:xfrm>
            <a:off x="4587270" y="852232"/>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339" name="Freeform 699"/>
          <p:cNvSpPr>
            <a:spLocks/>
          </p:cNvSpPr>
          <p:nvPr/>
        </p:nvSpPr>
        <p:spPr bwMode="auto">
          <a:xfrm>
            <a:off x="4615845" y="766201"/>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700"/>
          <p:cNvSpPr>
            <a:spLocks/>
          </p:cNvSpPr>
          <p:nvPr/>
        </p:nvSpPr>
        <p:spPr bwMode="auto">
          <a:xfrm>
            <a:off x="4754908" y="756275"/>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01"/>
          <p:cNvSpPr>
            <a:spLocks/>
          </p:cNvSpPr>
          <p:nvPr/>
        </p:nvSpPr>
        <p:spPr bwMode="auto">
          <a:xfrm>
            <a:off x="4764433" y="701128"/>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02"/>
          <p:cNvSpPr>
            <a:spLocks/>
          </p:cNvSpPr>
          <p:nvPr/>
        </p:nvSpPr>
        <p:spPr bwMode="auto">
          <a:xfrm>
            <a:off x="4600605" y="717672"/>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369" name="Group 563"/>
          <p:cNvGrpSpPr>
            <a:grpSpLocks/>
          </p:cNvGrpSpPr>
          <p:nvPr/>
        </p:nvGrpSpPr>
        <p:grpSpPr bwMode="auto">
          <a:xfrm flipH="1">
            <a:off x="4920453" y="428787"/>
            <a:ext cx="859348" cy="811433"/>
            <a:chOff x="476" y="2704"/>
            <a:chExt cx="681" cy="606"/>
          </a:xfrm>
        </p:grpSpPr>
        <p:sp>
          <p:nvSpPr>
            <p:cNvPr id="370" name="Freeform 564"/>
            <p:cNvSpPr>
              <a:spLocks/>
            </p:cNvSpPr>
            <p:nvPr/>
          </p:nvSpPr>
          <p:spPr bwMode="auto">
            <a:xfrm>
              <a:off x="476" y="2704"/>
              <a:ext cx="681" cy="321"/>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371" name="Freeform 565"/>
            <p:cNvSpPr>
              <a:spLocks/>
            </p:cNvSpPr>
            <p:nvPr/>
          </p:nvSpPr>
          <p:spPr bwMode="auto">
            <a:xfrm>
              <a:off x="532" y="2816"/>
              <a:ext cx="565" cy="356"/>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72" name="Freeform 566"/>
            <p:cNvSpPr>
              <a:spLocks/>
            </p:cNvSpPr>
            <p:nvPr/>
          </p:nvSpPr>
          <p:spPr bwMode="auto">
            <a:xfrm>
              <a:off x="1024" y="3016"/>
              <a:ext cx="21" cy="45"/>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3" name="Freeform 567"/>
            <p:cNvSpPr>
              <a:spLocks/>
            </p:cNvSpPr>
            <p:nvPr/>
          </p:nvSpPr>
          <p:spPr bwMode="auto">
            <a:xfrm>
              <a:off x="801" y="2954"/>
              <a:ext cx="95" cy="62"/>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4" name="Freeform 568"/>
            <p:cNvSpPr>
              <a:spLocks/>
            </p:cNvSpPr>
            <p:nvPr/>
          </p:nvSpPr>
          <p:spPr bwMode="auto">
            <a:xfrm>
              <a:off x="929" y="2957"/>
              <a:ext cx="75" cy="56"/>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5" name="Line 569"/>
            <p:cNvSpPr>
              <a:spLocks noChangeShapeType="1"/>
            </p:cNvSpPr>
            <p:nvPr/>
          </p:nvSpPr>
          <p:spPr bwMode="auto">
            <a:xfrm flipV="1">
              <a:off x="712" y="2982"/>
              <a:ext cx="89" cy="4"/>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6" name="Line 570"/>
            <p:cNvSpPr>
              <a:spLocks noChangeShapeType="1"/>
            </p:cNvSpPr>
            <p:nvPr/>
          </p:nvSpPr>
          <p:spPr bwMode="auto">
            <a:xfrm flipV="1">
              <a:off x="893" y="2977"/>
              <a:ext cx="39" cy="4"/>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7" name="Line 571"/>
            <p:cNvSpPr>
              <a:spLocks noChangeShapeType="1"/>
            </p:cNvSpPr>
            <p:nvPr/>
          </p:nvSpPr>
          <p:spPr bwMode="auto">
            <a:xfrm>
              <a:off x="1001" y="2977"/>
              <a:ext cx="23" cy="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 name="Freeform 572"/>
            <p:cNvSpPr>
              <a:spLocks/>
            </p:cNvSpPr>
            <p:nvPr/>
          </p:nvSpPr>
          <p:spPr bwMode="auto">
            <a:xfrm>
              <a:off x="591" y="3010"/>
              <a:ext cx="61" cy="55"/>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79" name="Freeform 573"/>
            <p:cNvSpPr>
              <a:spLocks/>
            </p:cNvSpPr>
            <p:nvPr/>
          </p:nvSpPr>
          <p:spPr bwMode="auto">
            <a:xfrm>
              <a:off x="748" y="3065"/>
              <a:ext cx="217" cy="70"/>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0" name="Freeform 574"/>
            <p:cNvSpPr>
              <a:spLocks/>
            </p:cNvSpPr>
            <p:nvPr/>
          </p:nvSpPr>
          <p:spPr bwMode="auto">
            <a:xfrm>
              <a:off x="687" y="3119"/>
              <a:ext cx="106" cy="93"/>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81" name="Freeform 575"/>
            <p:cNvSpPr>
              <a:spLocks/>
            </p:cNvSpPr>
            <p:nvPr/>
          </p:nvSpPr>
          <p:spPr bwMode="auto">
            <a:xfrm>
              <a:off x="485" y="3147"/>
              <a:ext cx="455" cy="163"/>
            </a:xfrm>
            <a:custGeom>
              <a:avLst/>
              <a:gdLst>
                <a:gd name="T0" fmla="*/ 22945 w 198"/>
                <a:gd name="T1" fmla="*/ 204 h 116"/>
                <a:gd name="T2" fmla="*/ 22111 w 198"/>
                <a:gd name="T3" fmla="*/ 117 h 116"/>
                <a:gd name="T4" fmla="*/ 19744 w 198"/>
                <a:gd name="T5" fmla="*/ 77 h 116"/>
                <a:gd name="T6" fmla="*/ 18260 w 198"/>
                <a:gd name="T7" fmla="*/ 356 h 116"/>
                <a:gd name="T8" fmla="*/ 12938 w 198"/>
                <a:gd name="T9" fmla="*/ 15 h 116"/>
                <a:gd name="T10" fmla="*/ 10911 w 198"/>
                <a:gd name="T11" fmla="*/ 0 h 116"/>
                <a:gd name="T12" fmla="*/ 10460 w 198"/>
                <a:gd name="T13" fmla="*/ 152 h 116"/>
                <a:gd name="T14" fmla="*/ 4748 w 198"/>
                <a:gd name="T15" fmla="*/ 892 h 116"/>
                <a:gd name="T16" fmla="*/ 29171 w 198"/>
                <a:gd name="T17" fmla="*/ 892 h 116"/>
                <a:gd name="T18" fmla="*/ 22945 w 198"/>
                <a:gd name="T19" fmla="*/ 20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16">
                  <a:moveTo>
                    <a:pt x="156" y="26"/>
                  </a:moveTo>
                  <a:cubicBezTo>
                    <a:pt x="150" y="15"/>
                    <a:pt x="150" y="15"/>
                    <a:pt x="150" y="15"/>
                  </a:cubicBezTo>
                  <a:cubicBezTo>
                    <a:pt x="144" y="14"/>
                    <a:pt x="139" y="12"/>
                    <a:pt x="134" y="10"/>
                  </a:cubicBezTo>
                  <a:cubicBezTo>
                    <a:pt x="124" y="46"/>
                    <a:pt x="124" y="46"/>
                    <a:pt x="124" y="46"/>
                  </a:cubicBezTo>
                  <a:cubicBezTo>
                    <a:pt x="88" y="2"/>
                    <a:pt x="88" y="2"/>
                    <a:pt x="88" y="2"/>
                  </a:cubicBezTo>
                  <a:cubicBezTo>
                    <a:pt x="74" y="0"/>
                    <a:pt x="74" y="0"/>
                    <a:pt x="74" y="0"/>
                  </a:cubicBezTo>
                  <a:cubicBezTo>
                    <a:pt x="71" y="20"/>
                    <a:pt x="71" y="20"/>
                    <a:pt x="71" y="20"/>
                  </a:cubicBezTo>
                  <a:cubicBezTo>
                    <a:pt x="71" y="20"/>
                    <a:pt x="0" y="44"/>
                    <a:pt x="32" y="116"/>
                  </a:cubicBezTo>
                  <a:cubicBezTo>
                    <a:pt x="198" y="116"/>
                    <a:pt x="198" y="116"/>
                    <a:pt x="198" y="116"/>
                  </a:cubicBezTo>
                  <a:cubicBezTo>
                    <a:pt x="198" y="116"/>
                    <a:pt x="190" y="59"/>
                    <a:pt x="156" y="26"/>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382" name="Freeform 576"/>
            <p:cNvSpPr>
              <a:spLocks/>
            </p:cNvSpPr>
            <p:nvPr/>
          </p:nvSpPr>
          <p:spPr bwMode="auto">
            <a:xfrm>
              <a:off x="625" y="3176"/>
              <a:ext cx="124" cy="53"/>
            </a:xfrm>
            <a:custGeom>
              <a:avLst/>
              <a:gdLst>
                <a:gd name="T0" fmla="*/ 7920 w 54"/>
                <a:gd name="T1" fmla="*/ 172 h 38"/>
                <a:gd name="T2" fmla="*/ 691 w 54"/>
                <a:gd name="T3" fmla="*/ 240 h 38"/>
                <a:gd name="T4" fmla="*/ 1477 w 54"/>
                <a:gd name="T5" fmla="*/ 0 h 38"/>
                <a:gd name="T6" fmla="*/ 0 60000 65536"/>
                <a:gd name="T7" fmla="*/ 0 60000 65536"/>
                <a:gd name="T8" fmla="*/ 0 60000 65536"/>
              </a:gdLst>
              <a:ahLst/>
              <a:cxnLst>
                <a:cxn ang="T6">
                  <a:pos x="T0" y="T1"/>
                </a:cxn>
                <a:cxn ang="T7">
                  <a:pos x="T2" y="T3"/>
                </a:cxn>
                <a:cxn ang="T8">
                  <a:pos x="T4" y="T5"/>
                </a:cxn>
              </a:cxnLst>
              <a:rect l="0" t="0" r="r" b="b"/>
              <a:pathLst>
                <a:path w="54" h="38">
                  <a:moveTo>
                    <a:pt x="54" y="23"/>
                  </a:moveTo>
                  <a:cubicBezTo>
                    <a:pt x="54" y="23"/>
                    <a:pt x="9" y="38"/>
                    <a:pt x="5" y="32"/>
                  </a:cubicBezTo>
                  <a:cubicBezTo>
                    <a:pt x="0" y="26"/>
                    <a:pt x="10" y="0"/>
                    <a:pt x="10" y="0"/>
                  </a:cubicBezTo>
                </a:path>
              </a:pathLst>
            </a:custGeom>
            <a:solidFill>
              <a:srgbClr val="FFFFFF"/>
            </a:solidFill>
            <a:ln w="22225" cap="rnd">
              <a:solidFill>
                <a:srgbClr val="000000"/>
              </a:solidFill>
              <a:prstDash val="solid"/>
              <a:round/>
              <a:headEnd/>
              <a:tailEnd/>
            </a:ln>
          </p:spPr>
          <p:txBody>
            <a:bodyPr/>
            <a:lstStyle/>
            <a:p>
              <a:endParaRPr lang="ja-JP" altLang="en-US" dirty="0"/>
            </a:p>
          </p:txBody>
        </p:sp>
        <p:sp>
          <p:nvSpPr>
            <p:cNvPr id="383" name="Line 577"/>
            <p:cNvSpPr>
              <a:spLocks noChangeShapeType="1"/>
            </p:cNvSpPr>
            <p:nvPr/>
          </p:nvSpPr>
          <p:spPr bwMode="auto">
            <a:xfrm flipV="1">
              <a:off x="781" y="3192"/>
              <a:ext cx="79" cy="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4" name="Freeform 578"/>
            <p:cNvSpPr>
              <a:spLocks/>
            </p:cNvSpPr>
            <p:nvPr/>
          </p:nvSpPr>
          <p:spPr bwMode="auto">
            <a:xfrm>
              <a:off x="556" y="3243"/>
              <a:ext cx="56" cy="67"/>
            </a:xfrm>
            <a:custGeom>
              <a:avLst/>
              <a:gdLst>
                <a:gd name="T0" fmla="*/ 3887 w 24"/>
                <a:gd name="T1" fmla="*/ 0 h 48"/>
                <a:gd name="T2" fmla="*/ 152 w 24"/>
                <a:gd name="T3" fmla="*/ 356 h 48"/>
                <a:gd name="T4" fmla="*/ 0 60000 65536"/>
                <a:gd name="T5" fmla="*/ 0 60000 65536"/>
              </a:gdLst>
              <a:ahLst/>
              <a:cxnLst>
                <a:cxn ang="T4">
                  <a:pos x="T0" y="T1"/>
                </a:cxn>
                <a:cxn ang="T5">
                  <a:pos x="T2" y="T3"/>
                </a:cxn>
              </a:cxnLst>
              <a:rect l="0" t="0" r="r" b="b"/>
              <a:pathLst>
                <a:path w="24" h="48">
                  <a:moveTo>
                    <a:pt x="24" y="0"/>
                  </a:moveTo>
                  <a:cubicBezTo>
                    <a:pt x="24" y="0"/>
                    <a:pt x="0" y="32"/>
                    <a:pt x="1" y="4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5" name="Freeform 579"/>
            <p:cNvSpPr>
              <a:spLocks/>
            </p:cNvSpPr>
            <p:nvPr/>
          </p:nvSpPr>
          <p:spPr bwMode="auto">
            <a:xfrm>
              <a:off x="840" y="2973"/>
              <a:ext cx="33" cy="17"/>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6" name="Freeform 580"/>
            <p:cNvSpPr>
              <a:spLocks/>
            </p:cNvSpPr>
            <p:nvPr/>
          </p:nvSpPr>
          <p:spPr bwMode="auto">
            <a:xfrm>
              <a:off x="953" y="2973"/>
              <a:ext cx="31" cy="17"/>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1" name="グループ化 10"/>
          <p:cNvGrpSpPr/>
          <p:nvPr/>
        </p:nvGrpSpPr>
        <p:grpSpPr>
          <a:xfrm>
            <a:off x="4419424" y="1106196"/>
            <a:ext cx="1033809" cy="834153"/>
            <a:chOff x="9935099" y="1630926"/>
            <a:chExt cx="1142423" cy="846788"/>
          </a:xfrm>
        </p:grpSpPr>
        <p:sp>
          <p:nvSpPr>
            <p:cNvPr id="387" name="Freeform 624"/>
            <p:cNvSpPr>
              <a:spLocks/>
            </p:cNvSpPr>
            <p:nvPr/>
          </p:nvSpPr>
          <p:spPr bwMode="auto">
            <a:xfrm>
              <a:off x="9935099" y="2223928"/>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388" name="グループ化 387"/>
            <p:cNvGrpSpPr/>
            <p:nvPr/>
          </p:nvGrpSpPr>
          <p:grpSpPr>
            <a:xfrm>
              <a:off x="10012020" y="1630926"/>
              <a:ext cx="1065502" cy="846788"/>
              <a:chOff x="5648381" y="2038374"/>
              <a:chExt cx="1144588" cy="936626"/>
            </a:xfrm>
          </p:grpSpPr>
          <p:sp>
            <p:nvSpPr>
              <p:cNvPr id="389" name="Line 608"/>
              <p:cNvSpPr>
                <a:spLocks noChangeShapeType="1"/>
              </p:cNvSpPr>
              <p:nvPr/>
            </p:nvSpPr>
            <p:spPr bwMode="auto">
              <a:xfrm>
                <a:off x="6631044" y="2433662"/>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0" name="Freeform 609"/>
              <p:cNvSpPr>
                <a:spLocks/>
              </p:cNvSpPr>
              <p:nvPr/>
            </p:nvSpPr>
            <p:spPr bwMode="auto">
              <a:xfrm>
                <a:off x="5791256" y="2187599"/>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91" name="Freeform 610"/>
              <p:cNvSpPr>
                <a:spLocks/>
              </p:cNvSpPr>
              <p:nvPr/>
            </p:nvSpPr>
            <p:spPr bwMode="auto">
              <a:xfrm>
                <a:off x="5846819" y="2038374"/>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92" name="Freeform 611"/>
              <p:cNvSpPr>
                <a:spLocks/>
              </p:cNvSpPr>
              <p:nvPr/>
            </p:nvSpPr>
            <p:spPr bwMode="auto">
              <a:xfrm>
                <a:off x="5843644" y="2328887"/>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93" name="Freeform 612"/>
              <p:cNvSpPr>
                <a:spLocks/>
              </p:cNvSpPr>
              <p:nvPr/>
            </p:nvSpPr>
            <p:spPr bwMode="auto">
              <a:xfrm>
                <a:off x="6037319" y="2265387"/>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4" name="Freeform 613"/>
              <p:cNvSpPr>
                <a:spLocks/>
              </p:cNvSpPr>
              <p:nvPr/>
            </p:nvSpPr>
            <p:spPr bwMode="auto">
              <a:xfrm>
                <a:off x="6126219" y="2290787"/>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Oval 614"/>
              <p:cNvSpPr>
                <a:spLocks noChangeArrowheads="1"/>
              </p:cNvSpPr>
              <p:nvPr/>
            </p:nvSpPr>
            <p:spPr bwMode="auto">
              <a:xfrm>
                <a:off x="6119869" y="2419374"/>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96" name="Freeform 615"/>
              <p:cNvSpPr>
                <a:spLocks/>
              </p:cNvSpPr>
              <p:nvPr/>
            </p:nvSpPr>
            <p:spPr bwMode="auto">
              <a:xfrm>
                <a:off x="6559606" y="2387624"/>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7" name="Freeform 616"/>
              <p:cNvSpPr>
                <a:spLocks/>
              </p:cNvSpPr>
              <p:nvPr/>
            </p:nvSpPr>
            <p:spPr bwMode="auto">
              <a:xfrm>
                <a:off x="5916669" y="2486049"/>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98" name="Freeform 617"/>
              <p:cNvSpPr>
                <a:spLocks/>
              </p:cNvSpPr>
              <p:nvPr/>
            </p:nvSpPr>
            <p:spPr bwMode="auto">
              <a:xfrm>
                <a:off x="5656319" y="2732112"/>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399" name="Freeform 618"/>
              <p:cNvSpPr>
                <a:spLocks/>
              </p:cNvSpPr>
              <p:nvPr/>
            </p:nvSpPr>
            <p:spPr bwMode="auto">
              <a:xfrm>
                <a:off x="6186544" y="2749574"/>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00" name="Freeform 619"/>
              <p:cNvSpPr>
                <a:spLocks/>
              </p:cNvSpPr>
              <p:nvPr/>
            </p:nvSpPr>
            <p:spPr bwMode="auto">
              <a:xfrm>
                <a:off x="6075419" y="2770212"/>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1" name="Freeform 620"/>
              <p:cNvSpPr>
                <a:spLocks/>
              </p:cNvSpPr>
              <p:nvPr/>
            </p:nvSpPr>
            <p:spPr bwMode="auto">
              <a:xfrm>
                <a:off x="6221469" y="2754337"/>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2" name="Freeform 621"/>
              <p:cNvSpPr>
                <a:spLocks/>
              </p:cNvSpPr>
              <p:nvPr/>
            </p:nvSpPr>
            <p:spPr bwMode="auto">
              <a:xfrm>
                <a:off x="6032556" y="2933724"/>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4" name="Line 622"/>
              <p:cNvSpPr>
                <a:spLocks noChangeShapeType="1"/>
              </p:cNvSpPr>
              <p:nvPr/>
            </p:nvSpPr>
            <p:spPr bwMode="auto">
              <a:xfrm>
                <a:off x="5942069" y="2798787"/>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5" name="Line 623"/>
              <p:cNvSpPr>
                <a:spLocks noChangeShapeType="1"/>
              </p:cNvSpPr>
              <p:nvPr/>
            </p:nvSpPr>
            <p:spPr bwMode="auto">
              <a:xfrm>
                <a:off x="5854756" y="2811487"/>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6" name="Freeform 625"/>
              <p:cNvSpPr>
                <a:spLocks/>
              </p:cNvSpPr>
              <p:nvPr/>
            </p:nvSpPr>
            <p:spPr bwMode="auto">
              <a:xfrm>
                <a:off x="5783319" y="2811487"/>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7" name="Freeform 626"/>
              <p:cNvSpPr>
                <a:spLocks/>
              </p:cNvSpPr>
              <p:nvPr/>
            </p:nvSpPr>
            <p:spPr bwMode="auto">
              <a:xfrm>
                <a:off x="5648381" y="2728937"/>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8" name="Oval 627"/>
              <p:cNvSpPr>
                <a:spLocks noChangeArrowheads="1"/>
              </p:cNvSpPr>
              <p:nvPr/>
            </p:nvSpPr>
            <p:spPr bwMode="auto">
              <a:xfrm>
                <a:off x="6032556" y="2416199"/>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sp>
        <p:nvSpPr>
          <p:cNvPr id="435" name="正方形/長方形 434"/>
          <p:cNvSpPr/>
          <p:nvPr/>
        </p:nvSpPr>
        <p:spPr>
          <a:xfrm>
            <a:off x="6461545" y="336218"/>
            <a:ext cx="2634572"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電子でがんばるぞ！</a:t>
            </a:r>
            <a:endParaRPr lang="ja-JP" alt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38" name="テキスト ボックス 437"/>
          <p:cNvSpPr txBox="1"/>
          <p:nvPr/>
        </p:nvSpPr>
        <p:spPr>
          <a:xfrm>
            <a:off x="6980180" y="1638088"/>
            <a:ext cx="1944216" cy="707886"/>
          </a:xfrm>
          <a:prstGeom prst="rect">
            <a:avLst/>
          </a:prstGeom>
          <a:noFill/>
        </p:spPr>
        <p:txBody>
          <a:bodyPr wrap="square" rtlCol="0">
            <a:spAutoFit/>
          </a:bodyPr>
          <a:lstStyle/>
          <a:p>
            <a:pPr algn="r"/>
            <a:r>
              <a:rPr kumimoji="1" lang="ja-JP" altLang="en-US" sz="2000" dirty="0">
                <a:solidFill>
                  <a:srgbClr val="3399FF"/>
                </a:solidFill>
                <a:latin typeface="HGP創英角ﾎﾟｯﾌﾟ体" panose="040B0A00000000000000" pitchFamily="50" charset="-128"/>
                <a:ea typeface="HGP創英角ﾎﾟｯﾌﾟ体" panose="040B0A00000000000000" pitchFamily="50" charset="-128"/>
              </a:rPr>
              <a:t>主体メンバー</a:t>
            </a:r>
          </a:p>
          <a:p>
            <a:pPr algn="r"/>
            <a:r>
              <a:rPr kumimoji="1" lang="ja-JP" altLang="en-US" sz="2000" dirty="0">
                <a:solidFill>
                  <a:srgbClr val="3399FF"/>
                </a:solidFill>
                <a:latin typeface="HGP創英角ﾎﾟｯﾌﾟ体" panose="040B0A00000000000000" pitchFamily="50" charset="-128"/>
                <a:ea typeface="HGP創英角ﾎﾟｯﾌﾟ体" panose="040B0A00000000000000" pitchFamily="50" charset="-128"/>
              </a:rPr>
              <a:t>脱退</a:t>
            </a:r>
          </a:p>
        </p:txBody>
      </p:sp>
      <p:grpSp>
        <p:nvGrpSpPr>
          <p:cNvPr id="439" name="グループ化 438"/>
          <p:cNvGrpSpPr/>
          <p:nvPr/>
        </p:nvGrpSpPr>
        <p:grpSpPr>
          <a:xfrm>
            <a:off x="5634683" y="362739"/>
            <a:ext cx="880353" cy="996301"/>
            <a:chOff x="5276758" y="683302"/>
            <a:chExt cx="1023434" cy="1089514"/>
          </a:xfrm>
        </p:grpSpPr>
        <p:sp>
          <p:nvSpPr>
            <p:cNvPr id="440" name="Freeform 742"/>
            <p:cNvSpPr>
              <a:spLocks/>
            </p:cNvSpPr>
            <p:nvPr/>
          </p:nvSpPr>
          <p:spPr bwMode="auto">
            <a:xfrm>
              <a:off x="5417398" y="1070883"/>
              <a:ext cx="693177" cy="70193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41" name="Freeform 747"/>
            <p:cNvSpPr>
              <a:spLocks/>
            </p:cNvSpPr>
            <p:nvPr/>
          </p:nvSpPr>
          <p:spPr bwMode="auto">
            <a:xfrm>
              <a:off x="5276758" y="683302"/>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442" name="グループ化 441"/>
            <p:cNvGrpSpPr/>
            <p:nvPr/>
          </p:nvGrpSpPr>
          <p:grpSpPr>
            <a:xfrm>
              <a:off x="5453909" y="784928"/>
              <a:ext cx="846283" cy="810727"/>
              <a:chOff x="10721363" y="466040"/>
              <a:chExt cx="745774" cy="669672"/>
            </a:xfrm>
          </p:grpSpPr>
          <p:sp>
            <p:nvSpPr>
              <p:cNvPr id="443" name="月 442"/>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4" name="グループ化 443"/>
              <p:cNvGrpSpPr/>
              <p:nvPr/>
            </p:nvGrpSpPr>
            <p:grpSpPr>
              <a:xfrm>
                <a:off x="10721363" y="466040"/>
                <a:ext cx="659498" cy="669672"/>
                <a:chOff x="10721363" y="466040"/>
                <a:chExt cx="659498" cy="669672"/>
              </a:xfrm>
            </p:grpSpPr>
            <p:sp>
              <p:nvSpPr>
                <p:cNvPr id="446"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447"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48"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9"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0"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1"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45"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452" name="正方形/長方形 451"/>
          <p:cNvSpPr/>
          <p:nvPr/>
        </p:nvSpPr>
        <p:spPr>
          <a:xfrm>
            <a:off x="5335126" y="3024748"/>
            <a:ext cx="3902154"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みんなで一緒に</a:t>
            </a:r>
            <a:r>
              <a:rPr lang="ja-JP" altLang="en-US" dirty="0">
                <a:ln w="12700">
                  <a:solidFill>
                    <a:schemeClr val="tx2">
                      <a:satMod val="155000"/>
                    </a:schemeClr>
                  </a:solidFill>
                  <a:prstDash val="solid"/>
                </a:ln>
                <a:effectLst>
                  <a:outerShdw blurRad="41275" dist="20320" dir="1800000" algn="tl" rotWithShape="0">
                    <a:srgbClr val="000000">
                      <a:alpha val="40000"/>
                    </a:srgbClr>
                  </a:outerShdw>
                </a:effectLst>
              </a:rPr>
              <a:t>ガンバロー</a:t>
            </a:r>
            <a:r>
              <a:rPr lang="ja-JP" altLang="en-US"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右矢印 11"/>
          <p:cNvSpPr/>
          <p:nvPr/>
        </p:nvSpPr>
        <p:spPr>
          <a:xfrm>
            <a:off x="6791378" y="1149947"/>
            <a:ext cx="737318" cy="458559"/>
          </a:xfrm>
          <a:prstGeom prst="rightArrow">
            <a:avLst>
              <a:gd name="adj1" fmla="val 50000"/>
              <a:gd name="adj2" fmla="val 559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5" name="AutoShape 928"/>
          <p:cNvSpPr>
            <a:spLocks noChangeArrowheads="1"/>
          </p:cNvSpPr>
          <p:nvPr/>
        </p:nvSpPr>
        <p:spPr bwMode="auto">
          <a:xfrm>
            <a:off x="488822" y="6084828"/>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一緒に働く仲間の環境が大きく変化</a:t>
            </a:r>
          </a:p>
        </p:txBody>
      </p:sp>
      <p:sp>
        <p:nvSpPr>
          <p:cNvPr id="225" name="テキスト ボックス 224"/>
          <p:cNvSpPr txBox="1"/>
          <p:nvPr/>
        </p:nvSpPr>
        <p:spPr>
          <a:xfrm>
            <a:off x="242960" y="3662804"/>
            <a:ext cx="2188420" cy="369332"/>
          </a:xfrm>
          <a:prstGeom prst="rect">
            <a:avLst/>
          </a:prstGeom>
          <a:noFill/>
        </p:spPr>
        <p:txBody>
          <a:bodyPr wrap="none" rtlCol="0">
            <a:spAutoFit/>
          </a:bodyPr>
          <a:lstStyle/>
          <a:p>
            <a:r>
              <a:rPr lang="ja-JP" altLang="en-US" b="1" dirty="0"/>
              <a:t>（２）人員構成の確認</a:t>
            </a:r>
            <a:endParaRPr kumimoji="1" lang="ja-JP" altLang="en-US" b="1" dirty="0"/>
          </a:p>
        </p:txBody>
      </p:sp>
      <p:grpSp>
        <p:nvGrpSpPr>
          <p:cNvPr id="493" name="グループ化 492"/>
          <p:cNvGrpSpPr/>
          <p:nvPr/>
        </p:nvGrpSpPr>
        <p:grpSpPr>
          <a:xfrm>
            <a:off x="5668800" y="2022272"/>
            <a:ext cx="896592" cy="1018810"/>
            <a:chOff x="4355976" y="614197"/>
            <a:chExt cx="884917" cy="1079357"/>
          </a:xfrm>
        </p:grpSpPr>
        <p:sp>
          <p:nvSpPr>
            <p:cNvPr id="494" name="Freeform 742"/>
            <p:cNvSpPr>
              <a:spLocks/>
            </p:cNvSpPr>
            <p:nvPr/>
          </p:nvSpPr>
          <p:spPr bwMode="auto">
            <a:xfrm>
              <a:off x="4456554" y="973290"/>
              <a:ext cx="693203" cy="72026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95" name="Freeform 743"/>
            <p:cNvSpPr>
              <a:spLocks/>
            </p:cNvSpPr>
            <p:nvPr/>
          </p:nvSpPr>
          <p:spPr bwMode="auto">
            <a:xfrm>
              <a:off x="4740541" y="1417488"/>
              <a:ext cx="102551" cy="108974"/>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96" name="Freeform 744"/>
            <p:cNvSpPr>
              <a:spLocks/>
            </p:cNvSpPr>
            <p:nvPr/>
          </p:nvSpPr>
          <p:spPr bwMode="auto">
            <a:xfrm>
              <a:off x="4668558" y="1414374"/>
              <a:ext cx="94662" cy="91330"/>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7" name="Freeform 745"/>
            <p:cNvSpPr>
              <a:spLocks/>
            </p:cNvSpPr>
            <p:nvPr/>
          </p:nvSpPr>
          <p:spPr bwMode="auto">
            <a:xfrm>
              <a:off x="4800691" y="1449661"/>
              <a:ext cx="108467" cy="88217"/>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8" name="Freeform 746"/>
            <p:cNvSpPr>
              <a:spLocks/>
            </p:cNvSpPr>
            <p:nvPr/>
          </p:nvSpPr>
          <p:spPr bwMode="auto">
            <a:xfrm>
              <a:off x="4605450" y="1435131"/>
              <a:ext cx="54233" cy="3009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9" name="Freeform 747"/>
            <p:cNvSpPr>
              <a:spLocks/>
            </p:cNvSpPr>
            <p:nvPr/>
          </p:nvSpPr>
          <p:spPr bwMode="auto">
            <a:xfrm>
              <a:off x="4355976" y="614197"/>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0" name="Line 748"/>
            <p:cNvSpPr>
              <a:spLocks noChangeShapeType="1"/>
            </p:cNvSpPr>
            <p:nvPr/>
          </p:nvSpPr>
          <p:spPr bwMode="auto">
            <a:xfrm>
              <a:off x="4435847" y="976404"/>
              <a:ext cx="0" cy="10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 name="Freeform 749"/>
            <p:cNvSpPr>
              <a:spLocks/>
            </p:cNvSpPr>
            <p:nvPr/>
          </p:nvSpPr>
          <p:spPr bwMode="auto">
            <a:xfrm>
              <a:off x="4500927" y="821765"/>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2" name="Freeform 750"/>
            <p:cNvSpPr>
              <a:spLocks/>
            </p:cNvSpPr>
            <p:nvPr/>
          </p:nvSpPr>
          <p:spPr bwMode="auto">
            <a:xfrm>
              <a:off x="4564035" y="660899"/>
              <a:ext cx="72969" cy="9651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3" name="Freeform 751"/>
            <p:cNvSpPr>
              <a:spLocks/>
            </p:cNvSpPr>
            <p:nvPr/>
          </p:nvSpPr>
          <p:spPr bwMode="auto">
            <a:xfrm>
              <a:off x="4532481" y="693073"/>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4" name="Line 752"/>
            <p:cNvSpPr>
              <a:spLocks noChangeShapeType="1"/>
            </p:cNvSpPr>
            <p:nvPr/>
          </p:nvSpPr>
          <p:spPr bwMode="auto">
            <a:xfrm flipH="1">
              <a:off x="4513746" y="811387"/>
              <a:ext cx="18735" cy="1764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05" name="Freeform 696"/>
            <p:cNvSpPr>
              <a:spLocks/>
            </p:cNvSpPr>
            <p:nvPr/>
          </p:nvSpPr>
          <p:spPr bwMode="auto">
            <a:xfrm>
              <a:off x="4534890" y="806197"/>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506" name="Freeform 697"/>
            <p:cNvSpPr>
              <a:spLocks/>
            </p:cNvSpPr>
            <p:nvPr/>
          </p:nvSpPr>
          <p:spPr bwMode="auto">
            <a:xfrm>
              <a:off x="4627958" y="918372"/>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07" name="Freeform 698"/>
            <p:cNvSpPr>
              <a:spLocks/>
            </p:cNvSpPr>
            <p:nvPr/>
          </p:nvSpPr>
          <p:spPr bwMode="auto">
            <a:xfrm>
              <a:off x="4696584" y="1143892"/>
              <a:ext cx="337490" cy="17527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508" name="Freeform 699"/>
            <p:cNvSpPr>
              <a:spLocks/>
            </p:cNvSpPr>
            <p:nvPr/>
          </p:nvSpPr>
          <p:spPr bwMode="auto">
            <a:xfrm>
              <a:off x="4724787" y="1052749"/>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700"/>
            <p:cNvSpPr>
              <a:spLocks/>
            </p:cNvSpPr>
            <p:nvPr/>
          </p:nvSpPr>
          <p:spPr bwMode="auto">
            <a:xfrm>
              <a:off x="4862039" y="1042233"/>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Freeform 701"/>
            <p:cNvSpPr>
              <a:spLocks/>
            </p:cNvSpPr>
            <p:nvPr/>
          </p:nvSpPr>
          <p:spPr bwMode="auto">
            <a:xfrm>
              <a:off x="4871440" y="983808"/>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702"/>
            <p:cNvSpPr>
              <a:spLocks/>
            </p:cNvSpPr>
            <p:nvPr/>
          </p:nvSpPr>
          <p:spPr bwMode="auto">
            <a:xfrm>
              <a:off x="4709746" y="1001336"/>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512" name="グループ化 511"/>
          <p:cNvGrpSpPr/>
          <p:nvPr/>
        </p:nvGrpSpPr>
        <p:grpSpPr>
          <a:xfrm>
            <a:off x="6279051" y="2056029"/>
            <a:ext cx="880353" cy="996301"/>
            <a:chOff x="5276758" y="683302"/>
            <a:chExt cx="1023434" cy="1089514"/>
          </a:xfrm>
        </p:grpSpPr>
        <p:sp>
          <p:nvSpPr>
            <p:cNvPr id="513" name="Freeform 742"/>
            <p:cNvSpPr>
              <a:spLocks/>
            </p:cNvSpPr>
            <p:nvPr/>
          </p:nvSpPr>
          <p:spPr bwMode="auto">
            <a:xfrm>
              <a:off x="5417398" y="1070883"/>
              <a:ext cx="693177" cy="70193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14" name="Freeform 747"/>
            <p:cNvSpPr>
              <a:spLocks/>
            </p:cNvSpPr>
            <p:nvPr/>
          </p:nvSpPr>
          <p:spPr bwMode="auto">
            <a:xfrm>
              <a:off x="5276758" y="683302"/>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515" name="グループ化 514"/>
            <p:cNvGrpSpPr/>
            <p:nvPr/>
          </p:nvGrpSpPr>
          <p:grpSpPr>
            <a:xfrm>
              <a:off x="5453909" y="784928"/>
              <a:ext cx="846283" cy="810727"/>
              <a:chOff x="10721363" y="466040"/>
              <a:chExt cx="745774" cy="669672"/>
            </a:xfrm>
          </p:grpSpPr>
          <p:sp>
            <p:nvSpPr>
              <p:cNvPr id="516" name="月 515"/>
              <p:cNvSpPr/>
              <p:nvPr/>
            </p:nvSpPr>
            <p:spPr>
              <a:xfrm rot="20284515" flipH="1">
                <a:off x="11182705" y="510737"/>
                <a:ext cx="284432" cy="593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7" name="グループ化 516"/>
              <p:cNvGrpSpPr/>
              <p:nvPr/>
            </p:nvGrpSpPr>
            <p:grpSpPr>
              <a:xfrm>
                <a:off x="10721363" y="466040"/>
                <a:ext cx="659498" cy="669672"/>
                <a:chOff x="10721363" y="466040"/>
                <a:chExt cx="659498" cy="669672"/>
              </a:xfrm>
            </p:grpSpPr>
            <p:sp>
              <p:nvSpPr>
                <p:cNvPr id="51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52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2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3"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4"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518"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572" name="正方形/長方形 571"/>
          <p:cNvSpPr/>
          <p:nvPr/>
        </p:nvSpPr>
        <p:spPr>
          <a:xfrm>
            <a:off x="7920279" y="2297235"/>
            <a:ext cx="630302" cy="261610"/>
          </a:xfrm>
          <a:prstGeom prst="rect">
            <a:avLst/>
          </a:prstGeom>
          <a:noFill/>
        </p:spPr>
        <p:txBody>
          <a:bodyPr wrap="none" lIns="91440" tIns="45720" rIns="91440" bIns="45720">
            <a:spAutoFit/>
          </a:bodyPr>
          <a:lstStyle/>
          <a:p>
            <a:pPr algn="ctr"/>
            <a:r>
              <a:rPr lang="ja-JP" altLang="en-US" sz="11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a:t>
            </a:r>
            <a:r>
              <a:rPr lang="en-US" altLang="ja-JP" sz="11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1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573" name="正方形/長方形 572"/>
          <p:cNvSpPr/>
          <p:nvPr/>
        </p:nvSpPr>
        <p:spPr>
          <a:xfrm>
            <a:off x="7975981" y="2496306"/>
            <a:ext cx="670375" cy="276999"/>
          </a:xfrm>
          <a:prstGeom prst="rect">
            <a:avLst/>
          </a:prstGeom>
          <a:noFill/>
        </p:spPr>
        <p:txBody>
          <a:bodyPr wrap="none" lIns="91440" tIns="45720" rIns="91440" bIns="45720">
            <a:spAutoFit/>
          </a:bodyPr>
          <a:lstStyle/>
          <a:p>
            <a:pPr algn="ctr"/>
            <a:r>
              <a:rPr lang="ja-JP" altLang="en-US" sz="12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a:t>
            </a:r>
            <a:r>
              <a:rPr lang="en-US" altLang="ja-JP" sz="12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2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574" name="正方形/長方形 573"/>
          <p:cNvSpPr/>
          <p:nvPr/>
        </p:nvSpPr>
        <p:spPr>
          <a:xfrm>
            <a:off x="7993287" y="2720955"/>
            <a:ext cx="923651" cy="307777"/>
          </a:xfrm>
          <a:prstGeom prst="rect">
            <a:avLst/>
          </a:prstGeom>
          <a:noFill/>
        </p:spPr>
        <p:txBody>
          <a:bodyPr wrap="none" lIns="91440" tIns="45720" rIns="91440" bIns="45720">
            <a:spAutoFit/>
          </a:bodyPr>
          <a:lstStyle/>
          <a:p>
            <a:pPr algn="ctr"/>
            <a:r>
              <a:rPr lang="ja-JP" altLang="en-US" sz="14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やるぞー</a:t>
            </a:r>
            <a:r>
              <a:rPr lang="en-US" altLang="ja-JP" sz="14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14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grpSp>
        <p:nvGrpSpPr>
          <p:cNvPr id="409" name="Group 829"/>
          <p:cNvGrpSpPr>
            <a:grpSpLocks/>
          </p:cNvGrpSpPr>
          <p:nvPr/>
        </p:nvGrpSpPr>
        <p:grpSpPr bwMode="auto">
          <a:xfrm>
            <a:off x="5129676" y="1014034"/>
            <a:ext cx="939154" cy="926315"/>
            <a:chOff x="4422" y="890"/>
            <a:chExt cx="624" cy="722"/>
          </a:xfrm>
        </p:grpSpPr>
        <p:sp>
          <p:nvSpPr>
            <p:cNvPr id="410" name="Freeform 830"/>
            <p:cNvSpPr>
              <a:spLocks/>
            </p:cNvSpPr>
            <p:nvPr/>
          </p:nvSpPr>
          <p:spPr bwMode="auto">
            <a:xfrm>
              <a:off x="4574" y="1048"/>
              <a:ext cx="472" cy="438"/>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1" name="Freeform 831"/>
            <p:cNvSpPr>
              <a:spLocks/>
            </p:cNvSpPr>
            <p:nvPr/>
          </p:nvSpPr>
          <p:spPr bwMode="auto">
            <a:xfrm>
              <a:off x="4624" y="933"/>
              <a:ext cx="416" cy="242"/>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414" name="Freeform 832"/>
            <p:cNvSpPr>
              <a:spLocks/>
            </p:cNvSpPr>
            <p:nvPr/>
          </p:nvSpPr>
          <p:spPr bwMode="auto">
            <a:xfrm>
              <a:off x="4656" y="1209"/>
              <a:ext cx="218" cy="178"/>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15" name="Freeform 833"/>
            <p:cNvSpPr>
              <a:spLocks/>
            </p:cNvSpPr>
            <p:nvPr/>
          </p:nvSpPr>
          <p:spPr bwMode="auto">
            <a:xfrm>
              <a:off x="4992" y="1177"/>
              <a:ext cx="37" cy="49"/>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 name="Freeform 834"/>
            <p:cNvSpPr>
              <a:spLocks/>
            </p:cNvSpPr>
            <p:nvPr/>
          </p:nvSpPr>
          <p:spPr bwMode="auto">
            <a:xfrm>
              <a:off x="4692" y="1117"/>
              <a:ext cx="36" cy="35"/>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 name="Freeform 835"/>
            <p:cNvSpPr>
              <a:spLocks/>
            </p:cNvSpPr>
            <p:nvPr/>
          </p:nvSpPr>
          <p:spPr bwMode="auto">
            <a:xfrm>
              <a:off x="4752" y="1117"/>
              <a:ext cx="32" cy="33"/>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8" name="Freeform 836"/>
            <p:cNvSpPr>
              <a:spLocks/>
            </p:cNvSpPr>
            <p:nvPr/>
          </p:nvSpPr>
          <p:spPr bwMode="auto">
            <a:xfrm>
              <a:off x="4754" y="1087"/>
              <a:ext cx="48" cy="20"/>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9" name="Freeform 837"/>
            <p:cNvSpPr>
              <a:spLocks/>
            </p:cNvSpPr>
            <p:nvPr/>
          </p:nvSpPr>
          <p:spPr bwMode="auto">
            <a:xfrm>
              <a:off x="4688" y="1095"/>
              <a:ext cx="40" cy="17"/>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 name="Freeform 838"/>
            <p:cNvSpPr>
              <a:spLocks/>
            </p:cNvSpPr>
            <p:nvPr/>
          </p:nvSpPr>
          <p:spPr bwMode="auto">
            <a:xfrm>
              <a:off x="4676" y="1063"/>
              <a:ext cx="16" cy="34"/>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 name="Freeform 839"/>
            <p:cNvSpPr>
              <a:spLocks/>
            </p:cNvSpPr>
            <p:nvPr/>
          </p:nvSpPr>
          <p:spPr bwMode="auto">
            <a:xfrm>
              <a:off x="4492" y="1130"/>
              <a:ext cx="484" cy="482"/>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22" name="Freeform 840"/>
            <p:cNvSpPr>
              <a:spLocks/>
            </p:cNvSpPr>
            <p:nvPr/>
          </p:nvSpPr>
          <p:spPr bwMode="auto">
            <a:xfrm>
              <a:off x="4690" y="1427"/>
              <a:ext cx="72" cy="7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3" name="Freeform 841"/>
            <p:cNvSpPr>
              <a:spLocks/>
            </p:cNvSpPr>
            <p:nvPr/>
          </p:nvSpPr>
          <p:spPr bwMode="auto">
            <a:xfrm>
              <a:off x="4640" y="1425"/>
              <a:ext cx="66" cy="61"/>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4" name="Freeform 842"/>
            <p:cNvSpPr>
              <a:spLocks/>
            </p:cNvSpPr>
            <p:nvPr/>
          </p:nvSpPr>
          <p:spPr bwMode="auto">
            <a:xfrm>
              <a:off x="4732" y="1449"/>
              <a:ext cx="76" cy="59"/>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 name="Freeform 843"/>
            <p:cNvSpPr>
              <a:spLocks/>
            </p:cNvSpPr>
            <p:nvPr/>
          </p:nvSpPr>
          <p:spPr bwMode="auto">
            <a:xfrm>
              <a:off x="4596" y="1439"/>
              <a:ext cx="38" cy="20"/>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 name="Freeform 844"/>
            <p:cNvSpPr>
              <a:spLocks/>
            </p:cNvSpPr>
            <p:nvPr/>
          </p:nvSpPr>
          <p:spPr bwMode="auto">
            <a:xfrm>
              <a:off x="4422" y="890"/>
              <a:ext cx="213" cy="279"/>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7" name="Line 845"/>
            <p:cNvSpPr>
              <a:spLocks noChangeShapeType="1"/>
            </p:cNvSpPr>
            <p:nvPr/>
          </p:nvSpPr>
          <p:spPr bwMode="auto">
            <a:xfrm>
              <a:off x="4478" y="1132"/>
              <a:ext cx="0" cy="1"/>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8" name="Freeform 846"/>
            <p:cNvSpPr>
              <a:spLocks/>
            </p:cNvSpPr>
            <p:nvPr/>
          </p:nvSpPr>
          <p:spPr bwMode="auto">
            <a:xfrm>
              <a:off x="4523" y="1029"/>
              <a:ext cx="49" cy="74"/>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 name="Freeform 847"/>
            <p:cNvSpPr>
              <a:spLocks/>
            </p:cNvSpPr>
            <p:nvPr/>
          </p:nvSpPr>
          <p:spPr bwMode="auto">
            <a:xfrm>
              <a:off x="4567" y="921"/>
              <a:ext cx="51" cy="65"/>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 name="Freeform 848"/>
            <p:cNvSpPr>
              <a:spLocks/>
            </p:cNvSpPr>
            <p:nvPr/>
          </p:nvSpPr>
          <p:spPr bwMode="auto">
            <a:xfrm>
              <a:off x="4545" y="943"/>
              <a:ext cx="66" cy="120"/>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 name="Line 849"/>
            <p:cNvSpPr>
              <a:spLocks noChangeShapeType="1"/>
            </p:cNvSpPr>
            <p:nvPr/>
          </p:nvSpPr>
          <p:spPr bwMode="auto">
            <a:xfrm flipH="1">
              <a:off x="4532" y="1022"/>
              <a:ext cx="13" cy="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285" name="正方形/長方形 284"/>
          <p:cNvSpPr/>
          <p:nvPr/>
        </p:nvSpPr>
        <p:spPr>
          <a:xfrm>
            <a:off x="354255" y="5667541"/>
            <a:ext cx="3791903"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女性の比率が２０％増加</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86" name="正方形/長方形 285"/>
          <p:cNvSpPr/>
          <p:nvPr/>
        </p:nvSpPr>
        <p:spPr>
          <a:xfrm>
            <a:off x="4515953" y="5676978"/>
            <a:ext cx="3791903"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５０歳以上の割合が増加</a:t>
            </a:r>
            <a:endPar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87" name="正方形/長方形 286"/>
          <p:cNvSpPr/>
          <p:nvPr/>
        </p:nvSpPr>
        <p:spPr>
          <a:xfrm>
            <a:off x="314968" y="3354779"/>
            <a:ext cx="8609428"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機電一体化に伴う人材確保の為、人員構成に大きな変更があった</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288" name="グループ化 287"/>
          <p:cNvGrpSpPr/>
          <p:nvPr/>
        </p:nvGrpSpPr>
        <p:grpSpPr>
          <a:xfrm>
            <a:off x="6791378" y="1940349"/>
            <a:ext cx="1105791" cy="1127172"/>
            <a:chOff x="10188624" y="2324841"/>
            <a:chExt cx="1043066" cy="1163932"/>
          </a:xfrm>
        </p:grpSpPr>
        <p:sp>
          <p:nvSpPr>
            <p:cNvPr id="289" name="Freeform 839"/>
            <p:cNvSpPr>
              <a:spLocks/>
            </p:cNvSpPr>
            <p:nvPr/>
          </p:nvSpPr>
          <p:spPr bwMode="auto">
            <a:xfrm>
              <a:off x="10308428" y="2711744"/>
              <a:ext cx="828357" cy="777029"/>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290" name="Freeform 840"/>
            <p:cNvSpPr>
              <a:spLocks/>
            </p:cNvSpPr>
            <p:nvPr/>
          </p:nvSpPr>
          <p:spPr bwMode="auto">
            <a:xfrm>
              <a:off x="10647301" y="3190536"/>
              <a:ext cx="123227" cy="11768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91" name="Freeform 841"/>
            <p:cNvSpPr>
              <a:spLocks/>
            </p:cNvSpPr>
            <p:nvPr/>
          </p:nvSpPr>
          <p:spPr bwMode="auto">
            <a:xfrm>
              <a:off x="10561727" y="3187311"/>
              <a:ext cx="112958" cy="9833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842"/>
            <p:cNvSpPr>
              <a:spLocks/>
            </p:cNvSpPr>
            <p:nvPr/>
          </p:nvSpPr>
          <p:spPr bwMode="auto">
            <a:xfrm>
              <a:off x="10719183" y="3226001"/>
              <a:ext cx="130073" cy="9511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843"/>
            <p:cNvSpPr>
              <a:spLocks/>
            </p:cNvSpPr>
            <p:nvPr/>
          </p:nvSpPr>
          <p:spPr bwMode="auto">
            <a:xfrm>
              <a:off x="10486422" y="3209881"/>
              <a:ext cx="65036" cy="32242"/>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844"/>
            <p:cNvSpPr>
              <a:spLocks/>
            </p:cNvSpPr>
            <p:nvPr/>
          </p:nvSpPr>
          <p:spPr bwMode="auto">
            <a:xfrm>
              <a:off x="10188624" y="2324841"/>
              <a:ext cx="364545" cy="449774"/>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95" name="Line 845"/>
            <p:cNvSpPr>
              <a:spLocks noChangeShapeType="1"/>
            </p:cNvSpPr>
            <p:nvPr/>
          </p:nvSpPr>
          <p:spPr bwMode="auto">
            <a:xfrm>
              <a:off x="10284467" y="2714968"/>
              <a:ext cx="0" cy="16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96" name="Freeform 846"/>
            <p:cNvSpPr>
              <a:spLocks/>
            </p:cNvSpPr>
            <p:nvPr/>
          </p:nvSpPr>
          <p:spPr bwMode="auto">
            <a:xfrm>
              <a:off x="10361484" y="2548922"/>
              <a:ext cx="83863" cy="11929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7" name="Freeform 847"/>
            <p:cNvSpPr>
              <a:spLocks/>
            </p:cNvSpPr>
            <p:nvPr/>
          </p:nvSpPr>
          <p:spPr bwMode="auto">
            <a:xfrm>
              <a:off x="10436789" y="2374816"/>
              <a:ext cx="87286" cy="104786"/>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8" name="Freeform 848"/>
            <p:cNvSpPr>
              <a:spLocks/>
            </p:cNvSpPr>
            <p:nvPr/>
          </p:nvSpPr>
          <p:spPr bwMode="auto">
            <a:xfrm>
              <a:off x="10399136" y="2410282"/>
              <a:ext cx="112958" cy="193451"/>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9" name="Line 849"/>
            <p:cNvSpPr>
              <a:spLocks noChangeShapeType="1"/>
            </p:cNvSpPr>
            <p:nvPr/>
          </p:nvSpPr>
          <p:spPr bwMode="auto">
            <a:xfrm flipH="1">
              <a:off x="10376887" y="2537638"/>
              <a:ext cx="22249" cy="1934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00" name="Freeform 1382"/>
            <p:cNvSpPr>
              <a:spLocks/>
            </p:cNvSpPr>
            <p:nvPr/>
          </p:nvSpPr>
          <p:spPr bwMode="auto">
            <a:xfrm>
              <a:off x="10414281" y="2782923"/>
              <a:ext cx="817409" cy="538192"/>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301" name="Freeform 1384"/>
            <p:cNvSpPr>
              <a:spLocks/>
            </p:cNvSpPr>
            <p:nvPr/>
          </p:nvSpPr>
          <p:spPr bwMode="auto">
            <a:xfrm>
              <a:off x="11017166" y="2843932"/>
              <a:ext cx="214523" cy="217892"/>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302" name="Freeform 1387"/>
            <p:cNvSpPr>
              <a:spLocks/>
            </p:cNvSpPr>
            <p:nvPr/>
          </p:nvSpPr>
          <p:spPr bwMode="auto">
            <a:xfrm>
              <a:off x="10787848" y="2804712"/>
              <a:ext cx="155345" cy="95873"/>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 name="Freeform 1388"/>
            <p:cNvSpPr>
              <a:spLocks/>
            </p:cNvSpPr>
            <p:nvPr/>
          </p:nvSpPr>
          <p:spPr bwMode="auto">
            <a:xfrm>
              <a:off x="10588119" y="2793816"/>
              <a:ext cx="110961" cy="108945"/>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 name="Oval 1389"/>
            <p:cNvSpPr>
              <a:spLocks noChangeArrowheads="1"/>
            </p:cNvSpPr>
            <p:nvPr/>
          </p:nvSpPr>
          <p:spPr bwMode="auto">
            <a:xfrm>
              <a:off x="10667641" y="2959415"/>
              <a:ext cx="2589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5" name="Oval 1390"/>
            <p:cNvSpPr>
              <a:spLocks noChangeArrowheads="1"/>
            </p:cNvSpPr>
            <p:nvPr/>
          </p:nvSpPr>
          <p:spPr bwMode="auto">
            <a:xfrm>
              <a:off x="10793396" y="2959415"/>
              <a:ext cx="2404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6" name="Line 1391"/>
            <p:cNvSpPr>
              <a:spLocks noChangeShapeType="1"/>
            </p:cNvSpPr>
            <p:nvPr/>
          </p:nvSpPr>
          <p:spPr bwMode="auto">
            <a:xfrm flipH="1">
              <a:off x="10528940" y="3026961"/>
              <a:ext cx="35138"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1392"/>
            <p:cNvSpPr>
              <a:spLocks noChangeShapeType="1"/>
            </p:cNvSpPr>
            <p:nvPr/>
          </p:nvSpPr>
          <p:spPr bwMode="auto">
            <a:xfrm flipH="1">
              <a:off x="10578872" y="3031319"/>
              <a:ext cx="20342"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1393"/>
            <p:cNvSpPr>
              <a:spLocks noChangeShapeType="1"/>
            </p:cNvSpPr>
            <p:nvPr/>
          </p:nvSpPr>
          <p:spPr bwMode="auto">
            <a:xfrm>
              <a:off x="10943192" y="3035678"/>
              <a:ext cx="29590" cy="2178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Line 1394"/>
            <p:cNvSpPr>
              <a:spLocks noChangeShapeType="1"/>
            </p:cNvSpPr>
            <p:nvPr/>
          </p:nvSpPr>
          <p:spPr bwMode="auto">
            <a:xfrm>
              <a:off x="10902506" y="3035678"/>
              <a:ext cx="35138" cy="2614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 name="Freeform 1386"/>
            <p:cNvSpPr>
              <a:spLocks/>
            </p:cNvSpPr>
            <p:nvPr/>
          </p:nvSpPr>
          <p:spPr bwMode="auto">
            <a:xfrm>
              <a:off x="11117031" y="2979025"/>
              <a:ext cx="40685" cy="117662"/>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 name="Oval 1371"/>
            <p:cNvSpPr>
              <a:spLocks noChangeArrowheads="1"/>
            </p:cNvSpPr>
            <p:nvPr/>
          </p:nvSpPr>
          <p:spPr bwMode="auto">
            <a:xfrm>
              <a:off x="10708708" y="3109765"/>
              <a:ext cx="90618" cy="91515"/>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312" name="フリーフォーム 311"/>
            <p:cNvSpPr/>
            <p:nvPr/>
          </p:nvSpPr>
          <p:spPr>
            <a:xfrm>
              <a:off x="10513853" y="2636259"/>
              <a:ext cx="523605" cy="237567"/>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リーフォーム 312"/>
            <p:cNvSpPr/>
            <p:nvPr/>
          </p:nvSpPr>
          <p:spPr>
            <a:xfrm>
              <a:off x="10493323" y="2561851"/>
              <a:ext cx="736001" cy="30125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13"/>
            <p:cNvSpPr/>
            <p:nvPr/>
          </p:nvSpPr>
          <p:spPr>
            <a:xfrm>
              <a:off x="10978314" y="2599055"/>
              <a:ext cx="228608" cy="161218"/>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5680614" y="799267"/>
            <a:ext cx="1043066" cy="1163932"/>
            <a:chOff x="10188624" y="2324841"/>
            <a:chExt cx="1043066" cy="1163932"/>
          </a:xfrm>
        </p:grpSpPr>
        <p:sp>
          <p:nvSpPr>
            <p:cNvPr id="545" name="Freeform 839"/>
            <p:cNvSpPr>
              <a:spLocks/>
            </p:cNvSpPr>
            <p:nvPr/>
          </p:nvSpPr>
          <p:spPr bwMode="auto">
            <a:xfrm>
              <a:off x="10308428" y="2711744"/>
              <a:ext cx="828357" cy="777029"/>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46" name="Freeform 840"/>
            <p:cNvSpPr>
              <a:spLocks/>
            </p:cNvSpPr>
            <p:nvPr/>
          </p:nvSpPr>
          <p:spPr bwMode="auto">
            <a:xfrm>
              <a:off x="10647301" y="3190536"/>
              <a:ext cx="123227" cy="11768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47" name="Freeform 841"/>
            <p:cNvSpPr>
              <a:spLocks/>
            </p:cNvSpPr>
            <p:nvPr/>
          </p:nvSpPr>
          <p:spPr bwMode="auto">
            <a:xfrm>
              <a:off x="10561727" y="3187311"/>
              <a:ext cx="112958" cy="9833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8" name="Freeform 842"/>
            <p:cNvSpPr>
              <a:spLocks/>
            </p:cNvSpPr>
            <p:nvPr/>
          </p:nvSpPr>
          <p:spPr bwMode="auto">
            <a:xfrm>
              <a:off x="10719183" y="3226001"/>
              <a:ext cx="130073" cy="9511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9" name="Freeform 843"/>
            <p:cNvSpPr>
              <a:spLocks/>
            </p:cNvSpPr>
            <p:nvPr/>
          </p:nvSpPr>
          <p:spPr bwMode="auto">
            <a:xfrm>
              <a:off x="10486422" y="3209881"/>
              <a:ext cx="65036" cy="32242"/>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844"/>
            <p:cNvSpPr>
              <a:spLocks/>
            </p:cNvSpPr>
            <p:nvPr/>
          </p:nvSpPr>
          <p:spPr bwMode="auto">
            <a:xfrm>
              <a:off x="10188624" y="2324841"/>
              <a:ext cx="364545" cy="449774"/>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51" name="Line 845"/>
            <p:cNvSpPr>
              <a:spLocks noChangeShapeType="1"/>
            </p:cNvSpPr>
            <p:nvPr/>
          </p:nvSpPr>
          <p:spPr bwMode="auto">
            <a:xfrm>
              <a:off x="10284467" y="2714968"/>
              <a:ext cx="0" cy="16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2" name="Freeform 846"/>
            <p:cNvSpPr>
              <a:spLocks/>
            </p:cNvSpPr>
            <p:nvPr/>
          </p:nvSpPr>
          <p:spPr bwMode="auto">
            <a:xfrm>
              <a:off x="10361484" y="2548922"/>
              <a:ext cx="83863" cy="11929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3" name="Freeform 847"/>
            <p:cNvSpPr>
              <a:spLocks/>
            </p:cNvSpPr>
            <p:nvPr/>
          </p:nvSpPr>
          <p:spPr bwMode="auto">
            <a:xfrm>
              <a:off x="10436789" y="2374816"/>
              <a:ext cx="87286" cy="104786"/>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4" name="Freeform 848"/>
            <p:cNvSpPr>
              <a:spLocks/>
            </p:cNvSpPr>
            <p:nvPr/>
          </p:nvSpPr>
          <p:spPr bwMode="auto">
            <a:xfrm>
              <a:off x="10399136" y="2410282"/>
              <a:ext cx="112958" cy="193451"/>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5" name="Line 849"/>
            <p:cNvSpPr>
              <a:spLocks noChangeShapeType="1"/>
            </p:cNvSpPr>
            <p:nvPr/>
          </p:nvSpPr>
          <p:spPr bwMode="auto">
            <a:xfrm flipH="1">
              <a:off x="10376887" y="2537638"/>
              <a:ext cx="22249" cy="1934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7" name="Freeform 1382"/>
            <p:cNvSpPr>
              <a:spLocks/>
            </p:cNvSpPr>
            <p:nvPr/>
          </p:nvSpPr>
          <p:spPr bwMode="auto">
            <a:xfrm>
              <a:off x="10414281" y="2782923"/>
              <a:ext cx="817409" cy="538192"/>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558" name="Freeform 1384"/>
            <p:cNvSpPr>
              <a:spLocks/>
            </p:cNvSpPr>
            <p:nvPr/>
          </p:nvSpPr>
          <p:spPr bwMode="auto">
            <a:xfrm>
              <a:off x="11017166" y="2843932"/>
              <a:ext cx="214523" cy="217892"/>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559" name="Freeform 1387"/>
            <p:cNvSpPr>
              <a:spLocks/>
            </p:cNvSpPr>
            <p:nvPr/>
          </p:nvSpPr>
          <p:spPr bwMode="auto">
            <a:xfrm>
              <a:off x="10787848" y="2804712"/>
              <a:ext cx="155345" cy="95873"/>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0" name="Freeform 1388"/>
            <p:cNvSpPr>
              <a:spLocks/>
            </p:cNvSpPr>
            <p:nvPr/>
          </p:nvSpPr>
          <p:spPr bwMode="auto">
            <a:xfrm>
              <a:off x="10588119" y="2793816"/>
              <a:ext cx="110961" cy="108945"/>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1" name="Oval 1389"/>
            <p:cNvSpPr>
              <a:spLocks noChangeArrowheads="1"/>
            </p:cNvSpPr>
            <p:nvPr/>
          </p:nvSpPr>
          <p:spPr bwMode="auto">
            <a:xfrm>
              <a:off x="10667641" y="2959415"/>
              <a:ext cx="2589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2" name="Oval 1390"/>
            <p:cNvSpPr>
              <a:spLocks noChangeArrowheads="1"/>
            </p:cNvSpPr>
            <p:nvPr/>
          </p:nvSpPr>
          <p:spPr bwMode="auto">
            <a:xfrm>
              <a:off x="10793396" y="2959415"/>
              <a:ext cx="24041" cy="457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3" name="Line 1391"/>
            <p:cNvSpPr>
              <a:spLocks noChangeShapeType="1"/>
            </p:cNvSpPr>
            <p:nvPr/>
          </p:nvSpPr>
          <p:spPr bwMode="auto">
            <a:xfrm flipH="1">
              <a:off x="10528940" y="3026961"/>
              <a:ext cx="35138"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4" name="Line 1392"/>
            <p:cNvSpPr>
              <a:spLocks noChangeShapeType="1"/>
            </p:cNvSpPr>
            <p:nvPr/>
          </p:nvSpPr>
          <p:spPr bwMode="auto">
            <a:xfrm flipH="1">
              <a:off x="10578872" y="3031319"/>
              <a:ext cx="20342" cy="196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5" name="Line 1393"/>
            <p:cNvSpPr>
              <a:spLocks noChangeShapeType="1"/>
            </p:cNvSpPr>
            <p:nvPr/>
          </p:nvSpPr>
          <p:spPr bwMode="auto">
            <a:xfrm>
              <a:off x="10943192" y="3035678"/>
              <a:ext cx="29590" cy="2178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6" name="Line 1394"/>
            <p:cNvSpPr>
              <a:spLocks noChangeShapeType="1"/>
            </p:cNvSpPr>
            <p:nvPr/>
          </p:nvSpPr>
          <p:spPr bwMode="auto">
            <a:xfrm>
              <a:off x="10902506" y="3035678"/>
              <a:ext cx="35138" cy="2614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7" name="Freeform 1386"/>
            <p:cNvSpPr>
              <a:spLocks/>
            </p:cNvSpPr>
            <p:nvPr/>
          </p:nvSpPr>
          <p:spPr bwMode="auto">
            <a:xfrm>
              <a:off x="11117031" y="2979025"/>
              <a:ext cx="40685" cy="117662"/>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8" name="Oval 1371"/>
            <p:cNvSpPr>
              <a:spLocks noChangeArrowheads="1"/>
            </p:cNvSpPr>
            <p:nvPr/>
          </p:nvSpPr>
          <p:spPr bwMode="auto">
            <a:xfrm>
              <a:off x="10708708" y="3109765"/>
              <a:ext cx="90618" cy="91515"/>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69" name="フリーフォーム 568"/>
            <p:cNvSpPr/>
            <p:nvPr/>
          </p:nvSpPr>
          <p:spPr>
            <a:xfrm>
              <a:off x="10513853" y="2636259"/>
              <a:ext cx="523605" cy="237567"/>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フリーフォーム 569"/>
            <p:cNvSpPr/>
            <p:nvPr/>
          </p:nvSpPr>
          <p:spPr>
            <a:xfrm>
              <a:off x="10493323" y="2561851"/>
              <a:ext cx="736001" cy="30125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フリーフォーム 570"/>
            <p:cNvSpPr/>
            <p:nvPr/>
          </p:nvSpPr>
          <p:spPr>
            <a:xfrm>
              <a:off x="10978314" y="2599055"/>
              <a:ext cx="228608" cy="161218"/>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4" name="グループ化 463"/>
          <p:cNvGrpSpPr/>
          <p:nvPr/>
        </p:nvGrpSpPr>
        <p:grpSpPr>
          <a:xfrm>
            <a:off x="7659784" y="748487"/>
            <a:ext cx="917306" cy="946739"/>
            <a:chOff x="5238926" y="3474896"/>
            <a:chExt cx="917306" cy="946739"/>
          </a:xfrm>
        </p:grpSpPr>
        <p:sp>
          <p:nvSpPr>
            <p:cNvPr id="465" name="Freeform 1381"/>
            <p:cNvSpPr>
              <a:spLocks/>
            </p:cNvSpPr>
            <p:nvPr/>
          </p:nvSpPr>
          <p:spPr bwMode="auto">
            <a:xfrm>
              <a:off x="5238926" y="4063978"/>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466" name="Freeform 1382"/>
            <p:cNvSpPr>
              <a:spLocks/>
            </p:cNvSpPr>
            <p:nvPr/>
          </p:nvSpPr>
          <p:spPr bwMode="auto">
            <a:xfrm>
              <a:off x="5404007" y="3719710"/>
              <a:ext cx="752225" cy="472414"/>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67" name="Freeform 1384"/>
            <p:cNvSpPr>
              <a:spLocks/>
            </p:cNvSpPr>
            <p:nvPr/>
          </p:nvSpPr>
          <p:spPr bwMode="auto">
            <a:xfrm>
              <a:off x="5958815" y="3773263"/>
              <a:ext cx="197416" cy="191261"/>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468" name="Freeform 1387"/>
            <p:cNvSpPr>
              <a:spLocks/>
            </p:cNvSpPr>
            <p:nvPr/>
          </p:nvSpPr>
          <p:spPr bwMode="auto">
            <a:xfrm>
              <a:off x="5747784" y="3738836"/>
              <a:ext cx="142957" cy="84155"/>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Freeform 1388"/>
            <p:cNvSpPr>
              <a:spLocks/>
            </p:cNvSpPr>
            <p:nvPr/>
          </p:nvSpPr>
          <p:spPr bwMode="auto">
            <a:xfrm>
              <a:off x="5563982" y="3729272"/>
              <a:ext cx="102112" cy="95630"/>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0" name="Oval 1389"/>
            <p:cNvSpPr>
              <a:spLocks noChangeArrowheads="1"/>
            </p:cNvSpPr>
            <p:nvPr/>
          </p:nvSpPr>
          <p:spPr bwMode="auto">
            <a:xfrm>
              <a:off x="5637163" y="3874631"/>
              <a:ext cx="23826"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Oval 1390"/>
            <p:cNvSpPr>
              <a:spLocks noChangeArrowheads="1"/>
            </p:cNvSpPr>
            <p:nvPr/>
          </p:nvSpPr>
          <p:spPr bwMode="auto">
            <a:xfrm>
              <a:off x="5752890" y="3874631"/>
              <a:ext cx="22124"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2" name="Line 1391"/>
            <p:cNvSpPr>
              <a:spLocks noChangeShapeType="1"/>
            </p:cNvSpPr>
            <p:nvPr/>
          </p:nvSpPr>
          <p:spPr bwMode="auto">
            <a:xfrm flipH="1">
              <a:off x="5509523" y="3933922"/>
              <a:ext cx="32336"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3" name="Line 1392"/>
            <p:cNvSpPr>
              <a:spLocks noChangeShapeType="1"/>
            </p:cNvSpPr>
            <p:nvPr/>
          </p:nvSpPr>
          <p:spPr bwMode="auto">
            <a:xfrm flipH="1">
              <a:off x="5555473" y="3937747"/>
              <a:ext cx="18720"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4" name="Line 1393"/>
            <p:cNvSpPr>
              <a:spLocks noChangeShapeType="1"/>
            </p:cNvSpPr>
            <p:nvPr/>
          </p:nvSpPr>
          <p:spPr bwMode="auto">
            <a:xfrm>
              <a:off x="5890740" y="3941573"/>
              <a:ext cx="27230" cy="1912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5" name="Line 1394"/>
            <p:cNvSpPr>
              <a:spLocks noChangeShapeType="1"/>
            </p:cNvSpPr>
            <p:nvPr/>
          </p:nvSpPr>
          <p:spPr bwMode="auto">
            <a:xfrm>
              <a:off x="5853299" y="3941573"/>
              <a:ext cx="32336"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6" name="Line 1397"/>
            <p:cNvSpPr>
              <a:spLocks noChangeShapeType="1"/>
            </p:cNvSpPr>
            <p:nvPr/>
          </p:nvSpPr>
          <p:spPr bwMode="auto">
            <a:xfrm flipV="1">
              <a:off x="5482293" y="3656593"/>
              <a:ext cx="22125"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7" name="Freeform 1398"/>
            <p:cNvSpPr>
              <a:spLocks/>
            </p:cNvSpPr>
            <p:nvPr/>
          </p:nvSpPr>
          <p:spPr bwMode="auto">
            <a:xfrm>
              <a:off x="5633759" y="4129007"/>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78" name="Freeform 1399"/>
            <p:cNvSpPr>
              <a:spLocks/>
            </p:cNvSpPr>
            <p:nvPr/>
          </p:nvSpPr>
          <p:spPr bwMode="auto">
            <a:xfrm>
              <a:off x="5550367" y="4127094"/>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1400"/>
            <p:cNvSpPr>
              <a:spLocks/>
            </p:cNvSpPr>
            <p:nvPr/>
          </p:nvSpPr>
          <p:spPr bwMode="auto">
            <a:xfrm>
              <a:off x="5734169" y="4142395"/>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Line 1401"/>
            <p:cNvSpPr>
              <a:spLocks noChangeShapeType="1"/>
            </p:cNvSpPr>
            <p:nvPr/>
          </p:nvSpPr>
          <p:spPr bwMode="auto">
            <a:xfrm flipH="1">
              <a:off x="5528244" y="4318355"/>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1" name="Freeform 1402"/>
            <p:cNvSpPr>
              <a:spLocks/>
            </p:cNvSpPr>
            <p:nvPr/>
          </p:nvSpPr>
          <p:spPr bwMode="auto">
            <a:xfrm>
              <a:off x="5247435" y="4079279"/>
              <a:ext cx="359094" cy="244814"/>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482" name="Freeform 1403"/>
            <p:cNvSpPr>
              <a:spLocks/>
            </p:cNvSpPr>
            <p:nvPr/>
          </p:nvSpPr>
          <p:spPr bwMode="auto">
            <a:xfrm>
              <a:off x="5463573" y="4150045"/>
              <a:ext cx="45950" cy="42077"/>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3" name="Freeform 1404"/>
            <p:cNvSpPr>
              <a:spLocks/>
            </p:cNvSpPr>
            <p:nvPr/>
          </p:nvSpPr>
          <p:spPr bwMode="auto">
            <a:xfrm>
              <a:off x="5412517" y="4172997"/>
              <a:ext cx="56161" cy="59291"/>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4" name="Freeform 1405"/>
            <p:cNvSpPr>
              <a:spLocks/>
            </p:cNvSpPr>
            <p:nvPr/>
          </p:nvSpPr>
          <p:spPr bwMode="auto">
            <a:xfrm>
              <a:off x="5344442" y="4205511"/>
              <a:ext cx="91901" cy="66941"/>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5" name="Freeform 1406"/>
            <p:cNvSpPr>
              <a:spLocks/>
            </p:cNvSpPr>
            <p:nvPr/>
          </p:nvSpPr>
          <p:spPr bwMode="auto">
            <a:xfrm>
              <a:off x="5439747" y="4079279"/>
              <a:ext cx="97006" cy="57378"/>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486" name="Group 1525"/>
            <p:cNvGrpSpPr>
              <a:grpSpLocks/>
            </p:cNvGrpSpPr>
            <p:nvPr/>
          </p:nvGrpSpPr>
          <p:grpSpPr bwMode="auto">
            <a:xfrm>
              <a:off x="5438044" y="3474896"/>
              <a:ext cx="689256" cy="403560"/>
              <a:chOff x="7259" y="1766"/>
              <a:chExt cx="405" cy="211"/>
            </a:xfrm>
          </p:grpSpPr>
          <p:sp>
            <p:nvSpPr>
              <p:cNvPr id="491" name="Freeform 370"/>
              <p:cNvSpPr>
                <a:spLocks/>
              </p:cNvSpPr>
              <p:nvPr/>
            </p:nvSpPr>
            <p:spPr bwMode="auto">
              <a:xfrm>
                <a:off x="7628" y="1826"/>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2" name="Freeform 371"/>
              <p:cNvSpPr>
                <a:spLocks/>
              </p:cNvSpPr>
              <p:nvPr/>
            </p:nvSpPr>
            <p:spPr bwMode="auto">
              <a:xfrm>
                <a:off x="7271" y="1766"/>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5" name="Freeform 372"/>
              <p:cNvSpPr>
                <a:spLocks/>
              </p:cNvSpPr>
              <p:nvPr/>
            </p:nvSpPr>
            <p:spPr bwMode="auto">
              <a:xfrm>
                <a:off x="7259" y="1878"/>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87" name="テキスト ボックス 486"/>
            <p:cNvSpPr txBox="1"/>
            <p:nvPr/>
          </p:nvSpPr>
          <p:spPr>
            <a:xfrm>
              <a:off x="5501012" y="3494085"/>
              <a:ext cx="523578" cy="230832"/>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488" name="Line 1380"/>
            <p:cNvSpPr>
              <a:spLocks noChangeShapeType="1"/>
            </p:cNvSpPr>
            <p:nvPr/>
          </p:nvSpPr>
          <p:spPr bwMode="auto">
            <a:xfrm flipH="1" flipV="1">
              <a:off x="6106878" y="3700584"/>
              <a:ext cx="17019" cy="459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9" name="Freeform 1386"/>
            <p:cNvSpPr>
              <a:spLocks/>
            </p:cNvSpPr>
            <p:nvPr/>
          </p:nvSpPr>
          <p:spPr bwMode="auto">
            <a:xfrm>
              <a:off x="6050716" y="3891845"/>
              <a:ext cx="37441" cy="103281"/>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0" name="Oval 1371"/>
            <p:cNvSpPr>
              <a:spLocks noChangeArrowheads="1"/>
            </p:cNvSpPr>
            <p:nvPr/>
          </p:nvSpPr>
          <p:spPr bwMode="auto">
            <a:xfrm>
              <a:off x="5674955" y="4006605"/>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5" name="線吹き出し 1 (枠付き) 4"/>
          <p:cNvSpPr/>
          <p:nvPr/>
        </p:nvSpPr>
        <p:spPr>
          <a:xfrm>
            <a:off x="8091832" y="3844920"/>
            <a:ext cx="469797" cy="263529"/>
          </a:xfrm>
          <a:prstGeom prst="borderCallout1">
            <a:avLst>
              <a:gd name="adj1" fmla="val 42846"/>
              <a:gd name="adj2" fmla="val -223"/>
              <a:gd name="adj3" fmla="val 136596"/>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テキスト ボックス 317"/>
          <p:cNvSpPr txBox="1"/>
          <p:nvPr/>
        </p:nvSpPr>
        <p:spPr>
          <a:xfrm>
            <a:off x="8053300" y="5221327"/>
            <a:ext cx="550151" cy="276999"/>
          </a:xfrm>
          <a:prstGeom prst="rect">
            <a:avLst/>
          </a:prstGeom>
          <a:noFill/>
        </p:spPr>
        <p:txBody>
          <a:bodyPr wrap="none" rtlCol="0">
            <a:spAutoFit/>
          </a:bodyPr>
          <a:lstStyle/>
          <a:p>
            <a:r>
              <a:rPr lang="ja-JP" altLang="en-US" sz="1200" b="1" dirty="0"/>
              <a:t>４０代</a:t>
            </a:r>
            <a:endParaRPr lang="en-US" altLang="ja-JP" sz="2000" b="1" dirty="0"/>
          </a:p>
        </p:txBody>
      </p:sp>
      <p:sp>
        <p:nvSpPr>
          <p:cNvPr id="319" name="線吹き出し 1 (枠付き) 318"/>
          <p:cNvSpPr/>
          <p:nvPr/>
        </p:nvSpPr>
        <p:spPr>
          <a:xfrm>
            <a:off x="8103929" y="5226331"/>
            <a:ext cx="469797" cy="263529"/>
          </a:xfrm>
          <a:prstGeom prst="borderCallout1">
            <a:avLst>
              <a:gd name="adj1" fmla="val 42846"/>
              <a:gd name="adj2" fmla="val -223"/>
              <a:gd name="adj3" fmla="val -7980"/>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テキスト ボックス 319"/>
          <p:cNvSpPr txBox="1"/>
          <p:nvPr/>
        </p:nvSpPr>
        <p:spPr>
          <a:xfrm>
            <a:off x="6517714" y="5188765"/>
            <a:ext cx="550151" cy="276999"/>
          </a:xfrm>
          <a:prstGeom prst="rect">
            <a:avLst/>
          </a:prstGeom>
          <a:noFill/>
        </p:spPr>
        <p:txBody>
          <a:bodyPr wrap="none" rtlCol="0">
            <a:spAutoFit/>
          </a:bodyPr>
          <a:lstStyle/>
          <a:p>
            <a:r>
              <a:rPr lang="ja-JP" altLang="en-US" sz="1200" b="1" dirty="0"/>
              <a:t>５０代</a:t>
            </a:r>
            <a:endParaRPr lang="en-US" altLang="ja-JP" sz="2000" b="1" dirty="0"/>
          </a:p>
        </p:txBody>
      </p:sp>
      <p:sp>
        <p:nvSpPr>
          <p:cNvPr id="321" name="線吹き出し 1 (枠付き) 320"/>
          <p:cNvSpPr/>
          <p:nvPr/>
        </p:nvSpPr>
        <p:spPr>
          <a:xfrm>
            <a:off x="6554695" y="5190754"/>
            <a:ext cx="469797" cy="263529"/>
          </a:xfrm>
          <a:prstGeom prst="borderCallout1">
            <a:avLst>
              <a:gd name="adj1" fmla="val 47666"/>
              <a:gd name="adj2" fmla="val 99799"/>
              <a:gd name="adj3" fmla="val -7980"/>
              <a:gd name="adj4" fmla="val 1481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テキスト ボックス 322"/>
          <p:cNvSpPr txBox="1"/>
          <p:nvPr/>
        </p:nvSpPr>
        <p:spPr>
          <a:xfrm>
            <a:off x="6891286" y="3727192"/>
            <a:ext cx="550151" cy="276999"/>
          </a:xfrm>
          <a:prstGeom prst="rect">
            <a:avLst/>
          </a:prstGeom>
          <a:noFill/>
        </p:spPr>
        <p:txBody>
          <a:bodyPr wrap="none" rtlCol="0">
            <a:spAutoFit/>
          </a:bodyPr>
          <a:lstStyle/>
          <a:p>
            <a:r>
              <a:rPr lang="ja-JP" altLang="en-US" sz="1200" b="1" dirty="0"/>
              <a:t>６０代</a:t>
            </a:r>
            <a:endParaRPr lang="en-US" altLang="ja-JP" sz="2000" b="1" dirty="0"/>
          </a:p>
        </p:txBody>
      </p:sp>
      <p:sp>
        <p:nvSpPr>
          <p:cNvPr id="324" name="線吹き出し 1 (枠付き) 323"/>
          <p:cNvSpPr/>
          <p:nvPr/>
        </p:nvSpPr>
        <p:spPr>
          <a:xfrm>
            <a:off x="6935885" y="3729181"/>
            <a:ext cx="469797" cy="263529"/>
          </a:xfrm>
          <a:prstGeom prst="borderCallout1">
            <a:avLst>
              <a:gd name="adj1" fmla="val 99473"/>
              <a:gd name="adj2" fmla="val 48436"/>
              <a:gd name="adj3" fmla="val 165511"/>
              <a:gd name="adj4" fmla="val 7790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テキスト ボックス 315"/>
          <p:cNvSpPr txBox="1"/>
          <p:nvPr/>
        </p:nvSpPr>
        <p:spPr>
          <a:xfrm>
            <a:off x="5800707" y="4203550"/>
            <a:ext cx="550151" cy="276999"/>
          </a:xfrm>
          <a:prstGeom prst="rect">
            <a:avLst/>
          </a:prstGeom>
          <a:noFill/>
        </p:spPr>
        <p:txBody>
          <a:bodyPr wrap="none" rtlCol="0">
            <a:spAutoFit/>
          </a:bodyPr>
          <a:lstStyle/>
          <a:p>
            <a:r>
              <a:rPr lang="ja-JP" altLang="en-US" sz="1200" b="1" dirty="0"/>
              <a:t>３０代</a:t>
            </a:r>
            <a:endParaRPr lang="en-US" altLang="ja-JP" sz="2000" b="1" dirty="0"/>
          </a:p>
        </p:txBody>
      </p:sp>
      <p:sp>
        <p:nvSpPr>
          <p:cNvPr id="317" name="線吹き出し 1 (枠付き) 316"/>
          <p:cNvSpPr/>
          <p:nvPr/>
        </p:nvSpPr>
        <p:spPr>
          <a:xfrm>
            <a:off x="5837688" y="4205539"/>
            <a:ext cx="469797" cy="263529"/>
          </a:xfrm>
          <a:prstGeom prst="borderCallout1">
            <a:avLst>
              <a:gd name="adj1" fmla="val 42846"/>
              <a:gd name="adj2" fmla="val -223"/>
              <a:gd name="adj3" fmla="val 104318"/>
              <a:gd name="adj4" fmla="val -369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テキスト ボックス 321"/>
          <p:cNvSpPr txBox="1"/>
          <p:nvPr/>
        </p:nvSpPr>
        <p:spPr>
          <a:xfrm>
            <a:off x="5642536" y="5265313"/>
            <a:ext cx="550151" cy="276999"/>
          </a:xfrm>
          <a:prstGeom prst="rect">
            <a:avLst/>
          </a:prstGeom>
          <a:noFill/>
        </p:spPr>
        <p:txBody>
          <a:bodyPr wrap="none" rtlCol="0">
            <a:spAutoFit/>
          </a:bodyPr>
          <a:lstStyle/>
          <a:p>
            <a:r>
              <a:rPr lang="ja-JP" altLang="en-US" sz="1200" b="1" dirty="0"/>
              <a:t>４０代</a:t>
            </a:r>
            <a:endParaRPr lang="en-US" altLang="ja-JP" sz="2000" b="1" dirty="0"/>
          </a:p>
        </p:txBody>
      </p:sp>
      <p:sp>
        <p:nvSpPr>
          <p:cNvPr id="343" name="線吹き出し 1 (枠付き) 342"/>
          <p:cNvSpPr/>
          <p:nvPr/>
        </p:nvSpPr>
        <p:spPr>
          <a:xfrm>
            <a:off x="5679517" y="5267302"/>
            <a:ext cx="469797" cy="263529"/>
          </a:xfrm>
          <a:prstGeom prst="borderCallout1">
            <a:avLst>
              <a:gd name="adj1" fmla="val 42846"/>
              <a:gd name="adj2" fmla="val -223"/>
              <a:gd name="adj3" fmla="val -7980"/>
              <a:gd name="adj4" fmla="val -4374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テキスト ボックス 343"/>
          <p:cNvSpPr txBox="1"/>
          <p:nvPr/>
        </p:nvSpPr>
        <p:spPr>
          <a:xfrm>
            <a:off x="4006160" y="4231862"/>
            <a:ext cx="550151" cy="276999"/>
          </a:xfrm>
          <a:prstGeom prst="rect">
            <a:avLst/>
          </a:prstGeom>
          <a:noFill/>
        </p:spPr>
        <p:txBody>
          <a:bodyPr wrap="none" rtlCol="0">
            <a:spAutoFit/>
          </a:bodyPr>
          <a:lstStyle/>
          <a:p>
            <a:r>
              <a:rPr lang="ja-JP" altLang="en-US" sz="1200" b="1" dirty="0"/>
              <a:t>５０代</a:t>
            </a:r>
            <a:endParaRPr lang="en-US" altLang="ja-JP" sz="2000" b="1" dirty="0"/>
          </a:p>
        </p:txBody>
      </p:sp>
      <p:sp>
        <p:nvSpPr>
          <p:cNvPr id="345" name="線吹き出し 1 (枠付き) 344"/>
          <p:cNvSpPr/>
          <p:nvPr/>
        </p:nvSpPr>
        <p:spPr>
          <a:xfrm>
            <a:off x="4046156" y="4223218"/>
            <a:ext cx="469797" cy="263529"/>
          </a:xfrm>
          <a:prstGeom prst="borderCallout1">
            <a:avLst>
              <a:gd name="adj1" fmla="val 47666"/>
              <a:gd name="adj2" fmla="val 99799"/>
              <a:gd name="adj3" fmla="val 96922"/>
              <a:gd name="adj4" fmla="val 1346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テキスト ボックス 345"/>
          <p:cNvSpPr txBox="1"/>
          <p:nvPr/>
        </p:nvSpPr>
        <p:spPr>
          <a:xfrm>
            <a:off x="4537635" y="3800178"/>
            <a:ext cx="550151" cy="276999"/>
          </a:xfrm>
          <a:prstGeom prst="rect">
            <a:avLst/>
          </a:prstGeom>
          <a:noFill/>
        </p:spPr>
        <p:txBody>
          <a:bodyPr wrap="none" rtlCol="0">
            <a:spAutoFit/>
          </a:bodyPr>
          <a:lstStyle/>
          <a:p>
            <a:r>
              <a:rPr lang="ja-JP" altLang="en-US" sz="1200" b="1" dirty="0"/>
              <a:t>６０代</a:t>
            </a:r>
            <a:endParaRPr lang="en-US" altLang="ja-JP" sz="1400" b="1" dirty="0"/>
          </a:p>
        </p:txBody>
      </p:sp>
      <p:sp>
        <p:nvSpPr>
          <p:cNvPr id="347" name="線吹き出し 1 (枠付き) 346"/>
          <p:cNvSpPr/>
          <p:nvPr/>
        </p:nvSpPr>
        <p:spPr>
          <a:xfrm>
            <a:off x="4585249" y="3802167"/>
            <a:ext cx="469797" cy="263529"/>
          </a:xfrm>
          <a:prstGeom prst="borderCallout1">
            <a:avLst>
              <a:gd name="adj1" fmla="val 99473"/>
              <a:gd name="adj2" fmla="val 48436"/>
              <a:gd name="adj3" fmla="val 165511"/>
              <a:gd name="adj4" fmla="val 7790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テキスト ボックス 347"/>
          <p:cNvSpPr txBox="1"/>
          <p:nvPr/>
        </p:nvSpPr>
        <p:spPr>
          <a:xfrm>
            <a:off x="5242582" y="3778740"/>
            <a:ext cx="550151" cy="276999"/>
          </a:xfrm>
          <a:prstGeom prst="rect">
            <a:avLst/>
          </a:prstGeom>
          <a:noFill/>
        </p:spPr>
        <p:txBody>
          <a:bodyPr wrap="none" rtlCol="0">
            <a:spAutoFit/>
          </a:bodyPr>
          <a:lstStyle/>
          <a:p>
            <a:r>
              <a:rPr lang="ja-JP" altLang="en-US" sz="1200" b="1" dirty="0"/>
              <a:t>２０代</a:t>
            </a:r>
            <a:endParaRPr lang="en-US" altLang="ja-JP" sz="2000" b="1" dirty="0"/>
          </a:p>
        </p:txBody>
      </p:sp>
      <p:sp>
        <p:nvSpPr>
          <p:cNvPr id="349" name="線吹き出し 1 (枠付き) 348"/>
          <p:cNvSpPr/>
          <p:nvPr/>
        </p:nvSpPr>
        <p:spPr>
          <a:xfrm>
            <a:off x="5279563" y="3791362"/>
            <a:ext cx="469797" cy="263529"/>
          </a:xfrm>
          <a:prstGeom prst="borderCallout1">
            <a:avLst>
              <a:gd name="adj1" fmla="val 99473"/>
              <a:gd name="adj2" fmla="val 48436"/>
              <a:gd name="adj3" fmla="val 161476"/>
              <a:gd name="adj4" fmla="val 1680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５</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テーマ選定の背景１</a:t>
            </a:r>
          </a:p>
        </p:txBody>
      </p:sp>
      <p:sp>
        <p:nvSpPr>
          <p:cNvPr id="351" name="テキスト ボックス 350"/>
          <p:cNvSpPr txBox="1"/>
          <p:nvPr/>
        </p:nvSpPr>
        <p:spPr>
          <a:xfrm>
            <a:off x="8336318" y="35332"/>
            <a:ext cx="700178" cy="369332"/>
          </a:xfrm>
          <a:prstGeom prst="rect">
            <a:avLst/>
          </a:prstGeom>
          <a:noFill/>
        </p:spPr>
        <p:txBody>
          <a:bodyPr wrap="square" rtlCol="0">
            <a:spAutoFit/>
          </a:bodyPr>
          <a:lstStyle/>
          <a:p>
            <a:r>
              <a:rPr lang="en-US" altLang="ja-JP" dirty="0"/>
              <a:t>5</a:t>
            </a:r>
            <a:r>
              <a:rPr kumimoji="1" lang="en-US" altLang="ja-JP" dirty="0"/>
              <a:t>/21</a:t>
            </a:r>
            <a:endParaRPr kumimoji="1" lang="ja-JP" altLang="en-US" dirty="0"/>
          </a:p>
        </p:txBody>
      </p:sp>
    </p:spTree>
    <p:extLst>
      <p:ext uri="{BB962C8B-B14F-4D97-AF65-F5344CB8AC3E}">
        <p14:creationId xmlns:p14="http://schemas.microsoft.com/office/powerpoint/2010/main" val="31008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randombar(horizontal)">
                                      <p:cBhvr>
                                        <p:cTn id="7" dur="500"/>
                                        <p:tgtEl>
                                          <p:spTgt spid="2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randombar(horizontal)">
                                      <p:cBhvr>
                                        <p:cTn id="10" dur="500"/>
                                        <p:tgtEl>
                                          <p:spTgt spid="2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nodeType="withEffect">
                                  <p:stCondLst>
                                    <p:cond delay="0"/>
                                  </p:stCondLst>
                                  <p:childTnLst>
                                    <p:set>
                                      <p:cBhvr>
                                        <p:cTn id="18" dur="1" fill="hold">
                                          <p:stCondLst>
                                            <p:cond delay="0"/>
                                          </p:stCondLst>
                                        </p:cTn>
                                        <p:tgtEl>
                                          <p:spTgt spid="215"/>
                                        </p:tgtEl>
                                        <p:attrNameLst>
                                          <p:attrName>style.visibility</p:attrName>
                                        </p:attrNameLst>
                                      </p:cBhvr>
                                      <p:to>
                                        <p:strVal val="visible"/>
                                      </p:to>
                                    </p:set>
                                    <p:animEffect transition="in" filter="randombar(horizontal)">
                                      <p:cBhvr>
                                        <p:cTn id="19" dur="500"/>
                                        <p:tgtEl>
                                          <p:spTgt spid="2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randombar(horizontal)">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5"/>
                                        </p:tgtEl>
                                        <p:attrNameLst>
                                          <p:attrName>style.visibility</p:attrName>
                                        </p:attrNameLst>
                                      </p:cBhvr>
                                      <p:to>
                                        <p:strVal val="visible"/>
                                      </p:to>
                                    </p:set>
                                    <p:animEffect transition="in" filter="randombar(horizontal)">
                                      <p:cBhvr>
                                        <p:cTn id="32" dur="500"/>
                                        <p:tgtEl>
                                          <p:spTgt spid="32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26"/>
                                        </p:tgtEl>
                                        <p:attrNameLst>
                                          <p:attrName>style.visibility</p:attrName>
                                        </p:attrNameLst>
                                      </p:cBhvr>
                                      <p:to>
                                        <p:strVal val="visible"/>
                                      </p:to>
                                    </p:set>
                                    <p:animEffect transition="in" filter="randombar(horizontal)">
                                      <p:cBhvr>
                                        <p:cTn id="35" dur="500"/>
                                        <p:tgtEl>
                                          <p:spTgt spid="32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27"/>
                                        </p:tgtEl>
                                        <p:attrNameLst>
                                          <p:attrName>style.visibility</p:attrName>
                                        </p:attrNameLst>
                                      </p:cBhvr>
                                      <p:to>
                                        <p:strVal val="visible"/>
                                      </p:to>
                                    </p:set>
                                    <p:animEffect transition="in" filter="randombar(horizontal)">
                                      <p:cBhvr>
                                        <p:cTn id="38" dur="500"/>
                                        <p:tgtEl>
                                          <p:spTgt spid="32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28"/>
                                        </p:tgtEl>
                                        <p:attrNameLst>
                                          <p:attrName>style.visibility</p:attrName>
                                        </p:attrNameLst>
                                      </p:cBhvr>
                                      <p:to>
                                        <p:strVal val="visible"/>
                                      </p:to>
                                    </p:set>
                                    <p:animEffect transition="in" filter="randombar(horizontal)">
                                      <p:cBhvr>
                                        <p:cTn id="41" dur="500"/>
                                        <p:tgtEl>
                                          <p:spTgt spid="32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9"/>
                                        </p:tgtEl>
                                        <p:attrNameLst>
                                          <p:attrName>style.visibility</p:attrName>
                                        </p:attrNameLst>
                                      </p:cBhvr>
                                      <p:to>
                                        <p:strVal val="visible"/>
                                      </p:to>
                                    </p:set>
                                    <p:animEffect transition="in" filter="randombar(horizontal)">
                                      <p:cBhvr>
                                        <p:cTn id="44" dur="500"/>
                                        <p:tgtEl>
                                          <p:spTgt spid="3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30"/>
                                        </p:tgtEl>
                                        <p:attrNameLst>
                                          <p:attrName>style.visibility</p:attrName>
                                        </p:attrNameLst>
                                      </p:cBhvr>
                                      <p:to>
                                        <p:strVal val="visible"/>
                                      </p:to>
                                    </p:set>
                                    <p:animEffect transition="in" filter="randombar(horizontal)">
                                      <p:cBhvr>
                                        <p:cTn id="47" dur="500"/>
                                        <p:tgtEl>
                                          <p:spTgt spid="3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31"/>
                                        </p:tgtEl>
                                        <p:attrNameLst>
                                          <p:attrName>style.visibility</p:attrName>
                                        </p:attrNameLst>
                                      </p:cBhvr>
                                      <p:to>
                                        <p:strVal val="visible"/>
                                      </p:to>
                                    </p:set>
                                    <p:animEffect transition="in" filter="randombar(horizontal)">
                                      <p:cBhvr>
                                        <p:cTn id="50" dur="500"/>
                                        <p:tgtEl>
                                          <p:spTgt spid="3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32"/>
                                        </p:tgtEl>
                                        <p:attrNameLst>
                                          <p:attrName>style.visibility</p:attrName>
                                        </p:attrNameLst>
                                      </p:cBhvr>
                                      <p:to>
                                        <p:strVal val="visible"/>
                                      </p:to>
                                    </p:set>
                                    <p:animEffect transition="in" filter="randombar(horizontal)">
                                      <p:cBhvr>
                                        <p:cTn id="53" dur="500"/>
                                        <p:tgtEl>
                                          <p:spTgt spid="332"/>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33"/>
                                        </p:tgtEl>
                                        <p:attrNameLst>
                                          <p:attrName>style.visibility</p:attrName>
                                        </p:attrNameLst>
                                      </p:cBhvr>
                                      <p:to>
                                        <p:strVal val="visible"/>
                                      </p:to>
                                    </p:set>
                                    <p:animEffect transition="in" filter="randombar(horizontal)">
                                      <p:cBhvr>
                                        <p:cTn id="56" dur="500"/>
                                        <p:tgtEl>
                                          <p:spTgt spid="33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34"/>
                                        </p:tgtEl>
                                        <p:attrNameLst>
                                          <p:attrName>style.visibility</p:attrName>
                                        </p:attrNameLst>
                                      </p:cBhvr>
                                      <p:to>
                                        <p:strVal val="visible"/>
                                      </p:to>
                                    </p:set>
                                    <p:animEffect transition="in" filter="randombar(horizontal)">
                                      <p:cBhvr>
                                        <p:cTn id="59" dur="500"/>
                                        <p:tgtEl>
                                          <p:spTgt spid="33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35"/>
                                        </p:tgtEl>
                                        <p:attrNameLst>
                                          <p:attrName>style.visibility</p:attrName>
                                        </p:attrNameLst>
                                      </p:cBhvr>
                                      <p:to>
                                        <p:strVal val="visible"/>
                                      </p:to>
                                    </p:set>
                                    <p:animEffect transition="in" filter="randombar(horizontal)">
                                      <p:cBhvr>
                                        <p:cTn id="62" dur="500"/>
                                        <p:tgtEl>
                                          <p:spTgt spid="33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36"/>
                                        </p:tgtEl>
                                        <p:attrNameLst>
                                          <p:attrName>style.visibility</p:attrName>
                                        </p:attrNameLst>
                                      </p:cBhvr>
                                      <p:to>
                                        <p:strVal val="visible"/>
                                      </p:to>
                                    </p:set>
                                    <p:animEffect transition="in" filter="randombar(horizontal)">
                                      <p:cBhvr>
                                        <p:cTn id="65" dur="500"/>
                                        <p:tgtEl>
                                          <p:spTgt spid="336"/>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37"/>
                                        </p:tgtEl>
                                        <p:attrNameLst>
                                          <p:attrName>style.visibility</p:attrName>
                                        </p:attrNameLst>
                                      </p:cBhvr>
                                      <p:to>
                                        <p:strVal val="visible"/>
                                      </p:to>
                                    </p:set>
                                    <p:animEffect transition="in" filter="randombar(horizontal)">
                                      <p:cBhvr>
                                        <p:cTn id="68" dur="500"/>
                                        <p:tgtEl>
                                          <p:spTgt spid="337"/>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38"/>
                                        </p:tgtEl>
                                        <p:attrNameLst>
                                          <p:attrName>style.visibility</p:attrName>
                                        </p:attrNameLst>
                                      </p:cBhvr>
                                      <p:to>
                                        <p:strVal val="visible"/>
                                      </p:to>
                                    </p:set>
                                    <p:animEffect transition="in" filter="randombar(horizontal)">
                                      <p:cBhvr>
                                        <p:cTn id="71" dur="500"/>
                                        <p:tgtEl>
                                          <p:spTgt spid="33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339"/>
                                        </p:tgtEl>
                                        <p:attrNameLst>
                                          <p:attrName>style.visibility</p:attrName>
                                        </p:attrNameLst>
                                      </p:cBhvr>
                                      <p:to>
                                        <p:strVal val="visible"/>
                                      </p:to>
                                    </p:set>
                                    <p:animEffect transition="in" filter="randombar(horizontal)">
                                      <p:cBhvr>
                                        <p:cTn id="74" dur="500"/>
                                        <p:tgtEl>
                                          <p:spTgt spid="33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40"/>
                                        </p:tgtEl>
                                        <p:attrNameLst>
                                          <p:attrName>style.visibility</p:attrName>
                                        </p:attrNameLst>
                                      </p:cBhvr>
                                      <p:to>
                                        <p:strVal val="visible"/>
                                      </p:to>
                                    </p:set>
                                    <p:animEffect transition="in" filter="randombar(horizontal)">
                                      <p:cBhvr>
                                        <p:cTn id="77" dur="500"/>
                                        <p:tgtEl>
                                          <p:spTgt spid="340"/>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341"/>
                                        </p:tgtEl>
                                        <p:attrNameLst>
                                          <p:attrName>style.visibility</p:attrName>
                                        </p:attrNameLst>
                                      </p:cBhvr>
                                      <p:to>
                                        <p:strVal val="visible"/>
                                      </p:to>
                                    </p:set>
                                    <p:animEffect transition="in" filter="randombar(horizontal)">
                                      <p:cBhvr>
                                        <p:cTn id="80" dur="500"/>
                                        <p:tgtEl>
                                          <p:spTgt spid="341"/>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42"/>
                                        </p:tgtEl>
                                        <p:attrNameLst>
                                          <p:attrName>style.visibility</p:attrName>
                                        </p:attrNameLst>
                                      </p:cBhvr>
                                      <p:to>
                                        <p:strVal val="visible"/>
                                      </p:to>
                                    </p:set>
                                    <p:animEffect transition="in" filter="randombar(horizontal)">
                                      <p:cBhvr>
                                        <p:cTn id="83" dur="500"/>
                                        <p:tgtEl>
                                          <p:spTgt spid="342"/>
                                        </p:tgtEl>
                                      </p:cBhvr>
                                    </p:animEffect>
                                  </p:childTnLst>
                                </p:cTn>
                              </p:par>
                              <p:par>
                                <p:cTn id="84" presetID="14" presetClass="entr" presetSubtype="10" fill="hold" nodeType="withEffect">
                                  <p:stCondLst>
                                    <p:cond delay="0"/>
                                  </p:stCondLst>
                                  <p:childTnLst>
                                    <p:set>
                                      <p:cBhvr>
                                        <p:cTn id="85" dur="1" fill="hold">
                                          <p:stCondLst>
                                            <p:cond delay="0"/>
                                          </p:stCondLst>
                                        </p:cTn>
                                        <p:tgtEl>
                                          <p:spTgt spid="369"/>
                                        </p:tgtEl>
                                        <p:attrNameLst>
                                          <p:attrName>style.visibility</p:attrName>
                                        </p:attrNameLst>
                                      </p:cBhvr>
                                      <p:to>
                                        <p:strVal val="visible"/>
                                      </p:to>
                                    </p:set>
                                    <p:animEffect transition="in" filter="randombar(horizontal)">
                                      <p:cBhvr>
                                        <p:cTn id="86" dur="500"/>
                                        <p:tgtEl>
                                          <p:spTgt spid="369"/>
                                        </p:tgtEl>
                                      </p:cBhvr>
                                    </p:animEffect>
                                  </p:childTnLst>
                                </p:cTn>
                              </p:par>
                              <p:par>
                                <p:cTn id="87" presetID="14" presetClass="entr" presetSubtype="1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0"/>
                                  </p:stCondLst>
                                  <p:childTnLst>
                                    <p:set>
                                      <p:cBhvr>
                                        <p:cTn id="91" dur="1" fill="hold">
                                          <p:stCondLst>
                                            <p:cond delay="0"/>
                                          </p:stCondLst>
                                        </p:cTn>
                                        <p:tgtEl>
                                          <p:spTgt spid="439"/>
                                        </p:tgtEl>
                                        <p:attrNameLst>
                                          <p:attrName>style.visibility</p:attrName>
                                        </p:attrNameLst>
                                      </p:cBhvr>
                                      <p:to>
                                        <p:strVal val="visible"/>
                                      </p:to>
                                    </p:set>
                                    <p:animEffect transition="in" filter="randombar(horizontal)">
                                      <p:cBhvr>
                                        <p:cTn id="92" dur="500"/>
                                        <p:tgtEl>
                                          <p:spTgt spid="439"/>
                                        </p:tgtEl>
                                      </p:cBhvr>
                                    </p:animEffect>
                                  </p:childTnLst>
                                </p:cTn>
                              </p:par>
                              <p:par>
                                <p:cTn id="93" presetID="14" presetClass="entr" presetSubtype="10" fill="hold" nodeType="withEffect">
                                  <p:stCondLst>
                                    <p:cond delay="0"/>
                                  </p:stCondLst>
                                  <p:childTnLst>
                                    <p:set>
                                      <p:cBhvr>
                                        <p:cTn id="94" dur="1" fill="hold">
                                          <p:stCondLst>
                                            <p:cond delay="0"/>
                                          </p:stCondLst>
                                        </p:cTn>
                                        <p:tgtEl>
                                          <p:spTgt spid="409"/>
                                        </p:tgtEl>
                                        <p:attrNameLst>
                                          <p:attrName>style.visibility</p:attrName>
                                        </p:attrNameLst>
                                      </p:cBhvr>
                                      <p:to>
                                        <p:strVal val="visible"/>
                                      </p:to>
                                    </p:set>
                                    <p:animEffect transition="in" filter="randombar(horizontal)">
                                      <p:cBhvr>
                                        <p:cTn id="95" dur="500"/>
                                        <p:tgtEl>
                                          <p:spTgt spid="409"/>
                                        </p:tgtEl>
                                      </p:cBhvr>
                                    </p:animEffect>
                                  </p:childTnLst>
                                </p:cTn>
                              </p:par>
                              <p:par>
                                <p:cTn id="96" presetID="14" presetClass="entr" presetSubtype="1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randombar(horizontal)">
                                      <p:cBhvr>
                                        <p:cTn id="98" dur="500"/>
                                        <p:tgtEl>
                                          <p:spTgt spid="4"/>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left)">
                                      <p:cBhvr>
                                        <p:cTn id="102" dur="500"/>
                                        <p:tgtEl>
                                          <p:spTgt spid="12"/>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464"/>
                                        </p:tgtEl>
                                        <p:attrNameLst>
                                          <p:attrName>style.visibility</p:attrName>
                                        </p:attrNameLst>
                                      </p:cBhvr>
                                      <p:to>
                                        <p:strVal val="visible"/>
                                      </p:to>
                                    </p:set>
                                    <p:animEffect transition="in" filter="fade">
                                      <p:cBhvr>
                                        <p:cTn id="106" dur="500"/>
                                        <p:tgtEl>
                                          <p:spTgt spid="4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38"/>
                                        </p:tgtEl>
                                        <p:attrNameLst>
                                          <p:attrName>style.visibility</p:attrName>
                                        </p:attrNameLst>
                                      </p:cBhvr>
                                      <p:to>
                                        <p:strVal val="visible"/>
                                      </p:to>
                                    </p:set>
                                    <p:animEffect transition="in" filter="fade">
                                      <p:cBhvr>
                                        <p:cTn id="109" dur="500"/>
                                        <p:tgtEl>
                                          <p:spTgt spid="4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5"/>
                                        </p:tgtEl>
                                        <p:attrNameLst>
                                          <p:attrName>style.visibility</p:attrName>
                                        </p:attrNameLst>
                                      </p:cBhvr>
                                      <p:to>
                                        <p:strVal val="visible"/>
                                      </p:to>
                                    </p:set>
                                    <p:animEffect transition="in" filter="fade">
                                      <p:cBhvr>
                                        <p:cTn id="112" dur="500"/>
                                        <p:tgtEl>
                                          <p:spTgt spid="435"/>
                                        </p:tgtEl>
                                      </p:cBhvr>
                                    </p:animEffect>
                                  </p:childTnLst>
                                </p:cTn>
                              </p:par>
                              <p:par>
                                <p:cTn id="113" presetID="22" presetClass="entr" presetSubtype="1" fill="hold" nodeType="withEffect">
                                  <p:stCondLst>
                                    <p:cond delay="0"/>
                                  </p:stCondLst>
                                  <p:childTnLst>
                                    <p:set>
                                      <p:cBhvr>
                                        <p:cTn id="114" dur="1" fill="hold">
                                          <p:stCondLst>
                                            <p:cond delay="0"/>
                                          </p:stCondLst>
                                        </p:cTn>
                                        <p:tgtEl>
                                          <p:spTgt spid="493"/>
                                        </p:tgtEl>
                                        <p:attrNameLst>
                                          <p:attrName>style.visibility</p:attrName>
                                        </p:attrNameLst>
                                      </p:cBhvr>
                                      <p:to>
                                        <p:strVal val="visible"/>
                                      </p:to>
                                    </p:set>
                                    <p:animEffect transition="in" filter="wipe(up)">
                                      <p:cBhvr>
                                        <p:cTn id="115" dur="500"/>
                                        <p:tgtEl>
                                          <p:spTgt spid="493"/>
                                        </p:tgtEl>
                                      </p:cBhvr>
                                    </p:animEffect>
                                  </p:childTnLst>
                                </p:cTn>
                              </p:par>
                              <p:par>
                                <p:cTn id="116" presetID="22" presetClass="entr" presetSubtype="1" fill="hold" nodeType="withEffect">
                                  <p:stCondLst>
                                    <p:cond delay="0"/>
                                  </p:stCondLst>
                                  <p:childTnLst>
                                    <p:set>
                                      <p:cBhvr>
                                        <p:cTn id="117" dur="1" fill="hold">
                                          <p:stCondLst>
                                            <p:cond delay="0"/>
                                          </p:stCondLst>
                                        </p:cTn>
                                        <p:tgtEl>
                                          <p:spTgt spid="512"/>
                                        </p:tgtEl>
                                        <p:attrNameLst>
                                          <p:attrName>style.visibility</p:attrName>
                                        </p:attrNameLst>
                                      </p:cBhvr>
                                      <p:to>
                                        <p:strVal val="visible"/>
                                      </p:to>
                                    </p:set>
                                    <p:animEffect transition="in" filter="wipe(up)">
                                      <p:cBhvr>
                                        <p:cTn id="118" dur="500"/>
                                        <p:tgtEl>
                                          <p:spTgt spid="512"/>
                                        </p:tgtEl>
                                      </p:cBhvr>
                                    </p:animEffect>
                                  </p:childTnLst>
                                </p:cTn>
                              </p:par>
                              <p:par>
                                <p:cTn id="119" presetID="22" presetClass="entr" presetSubtype="1" fill="hold" nodeType="withEffect">
                                  <p:stCondLst>
                                    <p:cond delay="0"/>
                                  </p:stCondLst>
                                  <p:childTnLst>
                                    <p:set>
                                      <p:cBhvr>
                                        <p:cTn id="120" dur="1" fill="hold">
                                          <p:stCondLst>
                                            <p:cond delay="0"/>
                                          </p:stCondLst>
                                        </p:cTn>
                                        <p:tgtEl>
                                          <p:spTgt spid="288"/>
                                        </p:tgtEl>
                                        <p:attrNameLst>
                                          <p:attrName>style.visibility</p:attrName>
                                        </p:attrNameLst>
                                      </p:cBhvr>
                                      <p:to>
                                        <p:strVal val="visible"/>
                                      </p:to>
                                    </p:set>
                                    <p:animEffect transition="in" filter="wipe(up)">
                                      <p:cBhvr>
                                        <p:cTn id="121" dur="500"/>
                                        <p:tgtEl>
                                          <p:spTgt spid="288"/>
                                        </p:tgtEl>
                                      </p:cBhvr>
                                    </p:animEffect>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572"/>
                                        </p:tgtEl>
                                        <p:attrNameLst>
                                          <p:attrName>style.visibility</p:attrName>
                                        </p:attrNameLst>
                                      </p:cBhvr>
                                      <p:to>
                                        <p:strVal val="visible"/>
                                      </p:to>
                                    </p:set>
                                    <p:animEffect transition="in" filter="wipe(left)">
                                      <p:cBhvr>
                                        <p:cTn id="125" dur="500"/>
                                        <p:tgtEl>
                                          <p:spTgt spid="572"/>
                                        </p:tgtEl>
                                      </p:cBhvr>
                                    </p:animEffect>
                                  </p:childTnLst>
                                </p:cTn>
                              </p:par>
                            </p:childTnLst>
                          </p:cTn>
                        </p:par>
                        <p:par>
                          <p:cTn id="126" fill="hold">
                            <p:stCondLst>
                              <p:cond delay="2000"/>
                            </p:stCondLst>
                            <p:childTnLst>
                              <p:par>
                                <p:cTn id="127" presetID="22" presetClass="entr" presetSubtype="8" fill="hold" grpId="0" nodeType="afterEffect">
                                  <p:stCondLst>
                                    <p:cond delay="0"/>
                                  </p:stCondLst>
                                  <p:childTnLst>
                                    <p:set>
                                      <p:cBhvr>
                                        <p:cTn id="128" dur="1" fill="hold">
                                          <p:stCondLst>
                                            <p:cond delay="0"/>
                                          </p:stCondLst>
                                        </p:cTn>
                                        <p:tgtEl>
                                          <p:spTgt spid="573"/>
                                        </p:tgtEl>
                                        <p:attrNameLst>
                                          <p:attrName>style.visibility</p:attrName>
                                        </p:attrNameLst>
                                      </p:cBhvr>
                                      <p:to>
                                        <p:strVal val="visible"/>
                                      </p:to>
                                    </p:set>
                                    <p:animEffect transition="in" filter="wipe(left)">
                                      <p:cBhvr>
                                        <p:cTn id="129" dur="500"/>
                                        <p:tgtEl>
                                          <p:spTgt spid="573"/>
                                        </p:tgtEl>
                                      </p:cBhvr>
                                    </p:animEffect>
                                  </p:childTnLst>
                                </p:cTn>
                              </p:par>
                            </p:childTnLst>
                          </p:cTn>
                        </p:par>
                        <p:par>
                          <p:cTn id="130" fill="hold">
                            <p:stCondLst>
                              <p:cond delay="2500"/>
                            </p:stCondLst>
                            <p:childTnLst>
                              <p:par>
                                <p:cTn id="131" presetID="22" presetClass="entr" presetSubtype="8" fill="hold" grpId="0" nodeType="afterEffect">
                                  <p:stCondLst>
                                    <p:cond delay="0"/>
                                  </p:stCondLst>
                                  <p:childTnLst>
                                    <p:set>
                                      <p:cBhvr>
                                        <p:cTn id="132" dur="1" fill="hold">
                                          <p:stCondLst>
                                            <p:cond delay="0"/>
                                          </p:stCondLst>
                                        </p:cTn>
                                        <p:tgtEl>
                                          <p:spTgt spid="574"/>
                                        </p:tgtEl>
                                        <p:attrNameLst>
                                          <p:attrName>style.visibility</p:attrName>
                                        </p:attrNameLst>
                                      </p:cBhvr>
                                      <p:to>
                                        <p:strVal val="visible"/>
                                      </p:to>
                                    </p:set>
                                    <p:animEffect transition="in" filter="wipe(left)">
                                      <p:cBhvr>
                                        <p:cTn id="133" dur="500"/>
                                        <p:tgtEl>
                                          <p:spTgt spid="574"/>
                                        </p:tgtEl>
                                      </p:cBhvr>
                                    </p:animEffect>
                                  </p:childTnLst>
                                </p:cTn>
                              </p:par>
                            </p:childTnLst>
                          </p:cTn>
                        </p:par>
                        <p:par>
                          <p:cTn id="134" fill="hold">
                            <p:stCondLst>
                              <p:cond delay="3000"/>
                            </p:stCondLst>
                            <p:childTnLst>
                              <p:par>
                                <p:cTn id="135" presetID="10" presetClass="entr" presetSubtype="0" fill="hold" grpId="0" nodeType="afterEffect">
                                  <p:stCondLst>
                                    <p:cond delay="0"/>
                                  </p:stCondLst>
                                  <p:childTnLst>
                                    <p:set>
                                      <p:cBhvr>
                                        <p:cTn id="136" dur="1" fill="hold">
                                          <p:stCondLst>
                                            <p:cond delay="0"/>
                                          </p:stCondLst>
                                        </p:cTn>
                                        <p:tgtEl>
                                          <p:spTgt spid="452"/>
                                        </p:tgtEl>
                                        <p:attrNameLst>
                                          <p:attrName>style.visibility</p:attrName>
                                        </p:attrNameLst>
                                      </p:cBhvr>
                                      <p:to>
                                        <p:strVal val="visible"/>
                                      </p:to>
                                    </p:set>
                                    <p:animEffect transition="in" filter="fade">
                                      <p:cBhvr>
                                        <p:cTn id="137" dur="500"/>
                                        <p:tgtEl>
                                          <p:spTgt spid="452"/>
                                        </p:tgtEl>
                                      </p:cBhvr>
                                    </p:animEffect>
                                  </p:childTnLst>
                                </p:cTn>
                              </p:par>
                            </p:childTnLst>
                          </p:cTn>
                        </p:par>
                        <p:par>
                          <p:cTn id="138" fill="hold">
                            <p:stCondLst>
                              <p:cond delay="3500"/>
                            </p:stCondLst>
                            <p:childTnLst>
                              <p:par>
                                <p:cTn id="139" presetID="10" presetClass="entr" presetSubtype="0" fill="hold" grpId="0" nodeType="afterEffect">
                                  <p:stCondLst>
                                    <p:cond delay="0"/>
                                  </p:stCondLst>
                                  <p:childTnLst>
                                    <p:set>
                                      <p:cBhvr>
                                        <p:cTn id="140" dur="1" fill="hold">
                                          <p:stCondLst>
                                            <p:cond delay="0"/>
                                          </p:stCondLst>
                                        </p:cTn>
                                        <p:tgtEl>
                                          <p:spTgt spid="287"/>
                                        </p:tgtEl>
                                        <p:attrNameLst>
                                          <p:attrName>style.visibility</p:attrName>
                                        </p:attrNameLst>
                                      </p:cBhvr>
                                      <p:to>
                                        <p:strVal val="visible"/>
                                      </p:to>
                                    </p:set>
                                    <p:animEffect transition="in" filter="fade">
                                      <p:cBhvr>
                                        <p:cTn id="141" dur="500"/>
                                        <p:tgtEl>
                                          <p:spTgt spid="287"/>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13"/>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412"/>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6"/>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615"/>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616"/>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617"/>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618"/>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657"/>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65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3"/>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5"/>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26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403"/>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208"/>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209"/>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25"/>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61"/>
                                        </p:tgtEl>
                                        <p:attrNameLst>
                                          <p:attrName>style.visibility</p:attrName>
                                        </p:attrNameLst>
                                      </p:cBhvr>
                                      <p:to>
                                        <p:strVal val="visible"/>
                                      </p:to>
                                    </p:set>
                                  </p:childTnLst>
                                </p:cTn>
                              </p:par>
                            </p:childTnLst>
                          </p:cTn>
                        </p:par>
                        <p:par>
                          <p:cTn id="178" fill="hold">
                            <p:stCondLst>
                              <p:cond delay="0"/>
                            </p:stCondLst>
                            <p:childTnLst>
                              <p:par>
                                <p:cTn id="179" presetID="10" presetClass="entr" presetSubtype="0" fill="hold" grpId="0" nodeType="afterEffect">
                                  <p:stCondLst>
                                    <p:cond delay="0"/>
                                  </p:stCondLst>
                                  <p:childTnLst>
                                    <p:set>
                                      <p:cBhvr>
                                        <p:cTn id="180" dur="1" fill="hold">
                                          <p:stCondLst>
                                            <p:cond delay="0"/>
                                          </p:stCondLst>
                                        </p:cTn>
                                        <p:tgtEl>
                                          <p:spTgt spid="285"/>
                                        </p:tgtEl>
                                        <p:attrNameLst>
                                          <p:attrName>style.visibility</p:attrName>
                                        </p:attrNameLst>
                                      </p:cBhvr>
                                      <p:to>
                                        <p:strVal val="visible"/>
                                      </p:to>
                                    </p:set>
                                    <p:animEffect transition="in" filter="fade">
                                      <p:cBhvr>
                                        <p:cTn id="181" dur="500"/>
                                        <p:tgtEl>
                                          <p:spTgt spid="285"/>
                                        </p:tgtEl>
                                      </p:cBhvr>
                                    </p:animEffect>
                                  </p:childTnLst>
                                </p:cTn>
                              </p:par>
                            </p:childTnLst>
                          </p:cTn>
                        </p:par>
                        <p:par>
                          <p:cTn id="182" fill="hold">
                            <p:stCondLst>
                              <p:cond delay="500"/>
                            </p:stCondLst>
                            <p:childTnLst>
                              <p:par>
                                <p:cTn id="183" presetID="1" presetClass="entr" presetSubtype="0" fill="hold" grpId="0" nodeType="afterEffect">
                                  <p:stCondLst>
                                    <p:cond delay="0"/>
                                  </p:stCondLst>
                                  <p:childTnLst>
                                    <p:set>
                                      <p:cBhvr>
                                        <p:cTn id="184" dur="1" fill="hold">
                                          <p:stCondLst>
                                            <p:cond delay="0"/>
                                          </p:stCondLst>
                                        </p:cTn>
                                        <p:tgtEl>
                                          <p:spTgt spid="63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64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3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64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64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64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4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64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64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64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5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65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5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6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66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4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0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31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19"/>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20"/>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21"/>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2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2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16"/>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317"/>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2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343"/>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344"/>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345"/>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34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347"/>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348"/>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349"/>
                                        </p:tgtEl>
                                        <p:attrNameLst>
                                          <p:attrName>style.visibility</p:attrName>
                                        </p:attrNameLst>
                                      </p:cBhvr>
                                      <p:to>
                                        <p:strVal val="visible"/>
                                      </p:to>
                                    </p:set>
                                  </p:childTnLst>
                                </p:cTn>
                              </p:par>
                            </p:childTnLst>
                          </p:cTn>
                        </p:par>
                        <p:par>
                          <p:cTn id="253" fill="hold">
                            <p:stCondLst>
                              <p:cond delay="500"/>
                            </p:stCondLst>
                            <p:childTnLst>
                              <p:par>
                                <p:cTn id="254" presetID="10" presetClass="entr" presetSubtype="0" fill="hold" grpId="0" nodeType="afterEffect">
                                  <p:stCondLst>
                                    <p:cond delay="0"/>
                                  </p:stCondLst>
                                  <p:childTnLst>
                                    <p:set>
                                      <p:cBhvr>
                                        <p:cTn id="255" dur="1" fill="hold">
                                          <p:stCondLst>
                                            <p:cond delay="0"/>
                                          </p:stCondLst>
                                        </p:cTn>
                                        <p:tgtEl>
                                          <p:spTgt spid="286"/>
                                        </p:tgtEl>
                                        <p:attrNameLst>
                                          <p:attrName>style.visibility</p:attrName>
                                        </p:attrNameLst>
                                      </p:cBhvr>
                                      <p:to>
                                        <p:strVal val="visible"/>
                                      </p:to>
                                    </p:set>
                                    <p:animEffect transition="in" filter="fade">
                                      <p:cBhvr>
                                        <p:cTn id="256" dur="500"/>
                                        <p:tgtEl>
                                          <p:spTgt spid="286"/>
                                        </p:tgtEl>
                                      </p:cBhvr>
                                    </p:animEffect>
                                  </p:childTnLst>
                                </p:cTn>
                              </p:par>
                            </p:childTnLst>
                          </p:cTn>
                        </p:par>
                      </p:childTnLst>
                    </p:cTn>
                  </p:par>
                  <p:par>
                    <p:cTn id="257" fill="hold">
                      <p:stCondLst>
                        <p:cond delay="indefinite"/>
                      </p:stCondLst>
                      <p:childTnLst>
                        <p:par>
                          <p:cTn id="258" fill="hold">
                            <p:stCondLst>
                              <p:cond delay="0"/>
                            </p:stCondLst>
                            <p:childTnLst>
                              <p:par>
                                <p:cTn id="259" presetID="16" presetClass="entr" presetSubtype="42" fill="hold" grpId="0" nodeType="clickEffect">
                                  <p:stCondLst>
                                    <p:cond delay="0"/>
                                  </p:stCondLst>
                                  <p:childTnLst>
                                    <p:set>
                                      <p:cBhvr>
                                        <p:cTn id="260" dur="1" fill="hold">
                                          <p:stCondLst>
                                            <p:cond delay="0"/>
                                          </p:stCondLst>
                                        </p:cTn>
                                        <p:tgtEl>
                                          <p:spTgt spid="455"/>
                                        </p:tgtEl>
                                        <p:attrNameLst>
                                          <p:attrName>style.visibility</p:attrName>
                                        </p:attrNameLst>
                                      </p:cBhvr>
                                      <p:to>
                                        <p:strVal val="visible"/>
                                      </p:to>
                                    </p:set>
                                    <p:animEffect transition="in" filter="barn(outHorizontal)">
                                      <p:cBhvr>
                                        <p:cTn id="261"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3" grpId="0">
        <p:bldAsOne/>
      </p:bldGraphic>
      <p:bldGraphic spid="412" grpId="0">
        <p:bldAsOne/>
      </p:bldGraphic>
      <p:bldP spid="16" grpId="0"/>
      <p:bldP spid="615" grpId="0"/>
      <p:bldP spid="616" grpId="0"/>
      <p:bldP spid="617" grpId="0"/>
      <p:bldP spid="618" grpId="0"/>
      <p:bldGraphic spid="638" grpId="0">
        <p:bldAsOne/>
      </p:bldGraphic>
      <p:bldGraphic spid="640" grpId="0">
        <p:bldAsOne/>
      </p:bldGraphic>
      <p:bldP spid="639" grpId="0" animBg="1"/>
      <p:bldP spid="643" grpId="0"/>
      <p:bldP spid="644" grpId="0"/>
      <p:bldP spid="645" grpId="0"/>
      <p:bldP spid="646" grpId="0"/>
      <p:bldP spid="647" grpId="0"/>
      <p:bldP spid="648" grpId="0"/>
      <p:bldP spid="649" grpId="0"/>
      <p:bldP spid="650" grpId="0"/>
      <p:bldP spid="651" grpId="0"/>
      <p:bldP spid="655" grpId="0"/>
      <p:bldP spid="657" grpId="0"/>
      <p:bldP spid="658" grpId="0"/>
      <p:bldP spid="661" grpId="0"/>
      <p:bldP spid="662" grpId="0"/>
      <p:bldP spid="244" grpId="0"/>
      <p:bldP spid="13" grpId="0"/>
      <p:bldP spid="261" grpId="0"/>
      <p:bldP spid="15" grpId="0"/>
      <p:bldP spid="265" grpId="0"/>
      <p:bldP spid="206" grpId="0"/>
      <p:bldP spid="207" grpId="0"/>
      <p:bldP spid="403" grpId="0" animBg="1"/>
      <p:bldP spid="208" grpId="0"/>
      <p:bldP spid="209" grpId="0"/>
      <p:bldP spid="6" grpId="0"/>
      <p:bldP spid="213" grpId="0"/>
      <p:bldP spid="214" grpId="0"/>
      <p:bldP spid="22" grpId="0" animBg="1"/>
      <p:bldP spid="217" grpId="0"/>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435" grpId="0"/>
      <p:bldP spid="438" grpId="0"/>
      <p:bldP spid="452" grpId="0"/>
      <p:bldP spid="12" grpId="0" animBg="1"/>
      <p:bldP spid="455" grpId="0" animBg="1"/>
      <p:bldP spid="225" grpId="0"/>
      <p:bldP spid="572" grpId="0"/>
      <p:bldP spid="573" grpId="0"/>
      <p:bldP spid="574" grpId="0"/>
      <p:bldP spid="285" grpId="0"/>
      <p:bldP spid="286" grpId="0"/>
      <p:bldP spid="287" grpId="0"/>
      <p:bldP spid="5" grpId="0" animBg="1"/>
      <p:bldP spid="318" grpId="0"/>
      <p:bldP spid="319" grpId="0" animBg="1"/>
      <p:bldP spid="320" grpId="0"/>
      <p:bldP spid="321" grpId="0" animBg="1"/>
      <p:bldP spid="323" grpId="0"/>
      <p:bldP spid="324" grpId="0" animBg="1"/>
      <p:bldP spid="316" grpId="0"/>
      <p:bldP spid="317" grpId="0" animBg="1"/>
      <p:bldP spid="322" grpId="0"/>
      <p:bldP spid="343" grpId="0" animBg="1"/>
      <p:bldP spid="344" grpId="0"/>
      <p:bldP spid="345" grpId="0" animBg="1"/>
      <p:bldP spid="346" grpId="0"/>
      <p:bldP spid="347" grpId="0" animBg="1"/>
      <p:bldP spid="348" grpId="0"/>
      <p:bldP spid="3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81" name="AutoShape 928"/>
          <p:cNvSpPr>
            <a:spLocks noChangeArrowheads="1"/>
          </p:cNvSpPr>
          <p:nvPr/>
        </p:nvSpPr>
        <p:spPr bwMode="auto">
          <a:xfrm>
            <a:off x="330964" y="6100896"/>
            <a:ext cx="844031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安全最優先でやりやすい作業環境づくりを全員で推進</a:t>
            </a:r>
            <a:endParaRPr lang="en-US" altLang="ja-JP" sz="2400" dirty="0">
              <a:latin typeface="HGP創英角ｺﾞｼｯｸUB" pitchFamily="50" charset="-128"/>
              <a:ea typeface="HGP創英角ｺﾞｼｯｸUB" pitchFamily="50" charset="-128"/>
            </a:endParaRPr>
          </a:p>
        </p:txBody>
      </p:sp>
      <p:grpSp>
        <p:nvGrpSpPr>
          <p:cNvPr id="2060" name="グループ化 2059"/>
          <p:cNvGrpSpPr/>
          <p:nvPr/>
        </p:nvGrpSpPr>
        <p:grpSpPr>
          <a:xfrm>
            <a:off x="572054" y="1396030"/>
            <a:ext cx="3634172" cy="3905834"/>
            <a:chOff x="572054" y="1358749"/>
            <a:chExt cx="3634172" cy="3624519"/>
          </a:xfrm>
        </p:grpSpPr>
        <p:grpSp>
          <p:nvGrpSpPr>
            <p:cNvPr id="2059" name="グループ化 2058"/>
            <p:cNvGrpSpPr/>
            <p:nvPr/>
          </p:nvGrpSpPr>
          <p:grpSpPr>
            <a:xfrm>
              <a:off x="572054" y="1358749"/>
              <a:ext cx="3634172" cy="3624519"/>
              <a:chOff x="572054" y="1358749"/>
              <a:chExt cx="3634172" cy="3624519"/>
            </a:xfrm>
          </p:grpSpPr>
          <p:pic>
            <p:nvPicPr>
              <p:cNvPr id="20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54" y="1358749"/>
                <a:ext cx="3634172" cy="362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テキスト ボックス 98"/>
              <p:cNvSpPr txBox="1"/>
              <p:nvPr/>
            </p:nvSpPr>
            <p:spPr>
              <a:xfrm>
                <a:off x="3638336" y="1628800"/>
                <a:ext cx="369332" cy="491784"/>
              </a:xfrm>
              <a:prstGeom prst="rect">
                <a:avLst/>
              </a:prstGeom>
              <a:noFill/>
            </p:spPr>
            <p:txBody>
              <a:bodyPr vert="eaVert" wrap="none" rtlCol="0">
                <a:spAutoFit/>
              </a:bodyPr>
              <a:lstStyle/>
              <a:p>
                <a:r>
                  <a:rPr lang="ja-JP" altLang="en-US" sz="1200" dirty="0"/>
                  <a:t>モータ</a:t>
                </a:r>
                <a:endParaRPr kumimoji="1" lang="ja-JP" altLang="en-US" sz="1200" dirty="0"/>
              </a:p>
            </p:txBody>
          </p:sp>
          <p:sp>
            <p:nvSpPr>
              <p:cNvPr id="100" name="テキスト ボックス 99"/>
              <p:cNvSpPr txBox="1"/>
              <p:nvPr/>
            </p:nvSpPr>
            <p:spPr>
              <a:xfrm>
                <a:off x="2522376" y="1683230"/>
                <a:ext cx="369332" cy="371292"/>
              </a:xfrm>
              <a:prstGeom prst="rect">
                <a:avLst/>
              </a:prstGeom>
              <a:noFill/>
            </p:spPr>
            <p:txBody>
              <a:bodyPr vert="eaVert" wrap="none" rtlCol="0">
                <a:spAutoFit/>
              </a:bodyPr>
              <a:lstStyle/>
              <a:p>
                <a:r>
                  <a:rPr lang="ja-JP" altLang="en-US" sz="1200" dirty="0"/>
                  <a:t>最終</a:t>
                </a:r>
                <a:endParaRPr kumimoji="1" lang="ja-JP" altLang="en-US" sz="1200" dirty="0"/>
              </a:p>
            </p:txBody>
          </p:sp>
          <p:sp>
            <p:nvSpPr>
              <p:cNvPr id="101" name="テキスト ボックス 100"/>
              <p:cNvSpPr txBox="1"/>
              <p:nvPr/>
            </p:nvSpPr>
            <p:spPr>
              <a:xfrm>
                <a:off x="3120374" y="1643456"/>
                <a:ext cx="369332" cy="720866"/>
              </a:xfrm>
              <a:prstGeom prst="rect">
                <a:avLst/>
              </a:prstGeom>
              <a:noFill/>
            </p:spPr>
            <p:txBody>
              <a:bodyPr vert="eaVert" wrap="none" rtlCol="0">
                <a:spAutoFit/>
              </a:bodyPr>
              <a:lstStyle/>
              <a:p>
                <a:r>
                  <a:rPr lang="ja-JP" altLang="en-US" sz="1200" dirty="0"/>
                  <a:t>ハウジング</a:t>
                </a:r>
                <a:endParaRPr kumimoji="1" lang="ja-JP" altLang="en-US" sz="1200" dirty="0"/>
              </a:p>
            </p:txBody>
          </p:sp>
          <p:sp>
            <p:nvSpPr>
              <p:cNvPr id="103" name="テキスト ボックス 102"/>
              <p:cNvSpPr txBox="1"/>
              <p:nvPr/>
            </p:nvSpPr>
            <p:spPr>
              <a:xfrm>
                <a:off x="1952416" y="1987145"/>
                <a:ext cx="474810" cy="257048"/>
              </a:xfrm>
              <a:prstGeom prst="rect">
                <a:avLst/>
              </a:prstGeom>
              <a:noFill/>
              <a:ln w="25400">
                <a:noFill/>
              </a:ln>
            </p:spPr>
            <p:txBody>
              <a:bodyPr wrap="none" rtlCol="0">
                <a:spAutoFit/>
              </a:bodyPr>
              <a:lstStyle/>
              <a:p>
                <a:r>
                  <a:rPr lang="ja-JP" altLang="en-US" sz="1200" dirty="0"/>
                  <a:t>Ｄ</a:t>
                </a:r>
                <a:r>
                  <a:rPr lang="en-US" altLang="ja-JP" sz="1200" dirty="0"/>
                  <a:t>/</a:t>
                </a:r>
                <a:r>
                  <a:rPr lang="ja-JP" altLang="en-US" sz="1200" dirty="0"/>
                  <a:t>Ｓ</a:t>
                </a:r>
                <a:endParaRPr lang="en-US" altLang="ja-JP" sz="1200" dirty="0"/>
              </a:p>
            </p:txBody>
          </p:sp>
        </p:grpSp>
        <p:sp>
          <p:nvSpPr>
            <p:cNvPr id="105" name="テキスト ボックス 104"/>
            <p:cNvSpPr txBox="1"/>
            <p:nvPr/>
          </p:nvSpPr>
          <p:spPr>
            <a:xfrm>
              <a:off x="1466364" y="2978009"/>
              <a:ext cx="369332" cy="866646"/>
            </a:xfrm>
            <a:prstGeom prst="rect">
              <a:avLst/>
            </a:prstGeom>
            <a:noFill/>
          </p:spPr>
          <p:txBody>
            <a:bodyPr vert="eaVert" wrap="none" rtlCol="0">
              <a:spAutoFit/>
            </a:bodyPr>
            <a:lstStyle/>
            <a:p>
              <a:r>
                <a:rPr lang="ja-JP" altLang="en-US" sz="1200" dirty="0"/>
                <a:t>シャフト梱包</a:t>
              </a:r>
              <a:endParaRPr kumimoji="1" lang="ja-JP" altLang="en-US" sz="1200" dirty="0"/>
            </a:p>
          </p:txBody>
        </p:sp>
      </p:grpSp>
      <p:sp>
        <p:nvSpPr>
          <p:cNvPr id="107" name="テキスト ボックス 106"/>
          <p:cNvSpPr txBox="1"/>
          <p:nvPr/>
        </p:nvSpPr>
        <p:spPr>
          <a:xfrm>
            <a:off x="2029907" y="2600380"/>
            <a:ext cx="763351" cy="461665"/>
          </a:xfrm>
          <a:prstGeom prst="rect">
            <a:avLst/>
          </a:prstGeom>
          <a:solidFill>
            <a:srgbClr val="FF99CC"/>
          </a:solidFill>
          <a:ln w="25400">
            <a:solidFill>
              <a:schemeClr val="tx1"/>
            </a:solidFill>
          </a:ln>
        </p:spPr>
        <p:txBody>
          <a:bodyPr wrap="none" rtlCol="0">
            <a:spAutoFit/>
          </a:bodyPr>
          <a:lstStyle/>
          <a:p>
            <a:pPr algn="ctr"/>
            <a:r>
              <a:rPr lang="en-US" altLang="ja-JP" sz="1200" dirty="0"/>
              <a:t>ASSY</a:t>
            </a:r>
          </a:p>
          <a:p>
            <a:pPr algn="ctr"/>
            <a:r>
              <a:rPr lang="ja-JP" altLang="en-US" sz="1200" dirty="0"/>
              <a:t>１２㎏</a:t>
            </a:r>
            <a:r>
              <a:rPr lang="en-US" altLang="ja-JP" sz="1200" dirty="0"/>
              <a:t>/</a:t>
            </a:r>
            <a:r>
              <a:rPr lang="ja-JP" altLang="en-US" sz="1200" dirty="0"/>
              <a:t>箱</a:t>
            </a:r>
            <a:endParaRPr kumimoji="1" lang="en-US" altLang="ja-JP" sz="1200" dirty="0"/>
          </a:p>
        </p:txBody>
      </p:sp>
      <p:cxnSp>
        <p:nvCxnSpPr>
          <p:cNvPr id="108" name="直線コネクタ 107"/>
          <p:cNvCxnSpPr>
            <a:stCxn id="107" idx="0"/>
          </p:cNvCxnSpPr>
          <p:nvPr/>
        </p:nvCxnSpPr>
        <p:spPr>
          <a:xfrm flipV="1">
            <a:off x="2411583" y="2422456"/>
            <a:ext cx="369253" cy="1779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1515305" y="2815962"/>
            <a:ext cx="136760" cy="3073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3787735" y="3592312"/>
            <a:ext cx="1069525" cy="461665"/>
          </a:xfrm>
          <a:prstGeom prst="rect">
            <a:avLst/>
          </a:prstGeom>
          <a:solidFill>
            <a:srgbClr val="CCECFF"/>
          </a:solidFill>
          <a:ln w="25400">
            <a:solidFill>
              <a:schemeClr val="tx1"/>
            </a:solidFill>
          </a:ln>
        </p:spPr>
        <p:txBody>
          <a:bodyPr wrap="none" rtlCol="0">
            <a:spAutoFit/>
          </a:bodyPr>
          <a:lstStyle/>
          <a:p>
            <a:pPr algn="ctr"/>
            <a:r>
              <a:rPr lang="ja-JP" altLang="en-US" sz="1200" dirty="0"/>
              <a:t>ブラシホルダ</a:t>
            </a:r>
            <a:r>
              <a:rPr lang="en-US" altLang="ja-JP" sz="1200" dirty="0"/>
              <a:t>-</a:t>
            </a:r>
          </a:p>
          <a:p>
            <a:pPr algn="ctr"/>
            <a:r>
              <a:rPr lang="ja-JP" altLang="en-US" sz="1200" dirty="0"/>
              <a:t>２㎏</a:t>
            </a:r>
            <a:r>
              <a:rPr lang="en-US" altLang="ja-JP" sz="1200" dirty="0"/>
              <a:t>/</a:t>
            </a:r>
            <a:r>
              <a:rPr lang="ja-JP" altLang="en-US" sz="1200" dirty="0"/>
              <a:t>箱</a:t>
            </a:r>
          </a:p>
        </p:txBody>
      </p:sp>
      <p:cxnSp>
        <p:nvCxnSpPr>
          <p:cNvPr id="116" name="直線コネクタ 115"/>
          <p:cNvCxnSpPr>
            <a:stCxn id="115" idx="1"/>
          </p:cNvCxnSpPr>
          <p:nvPr/>
        </p:nvCxnSpPr>
        <p:spPr>
          <a:xfrm flipH="1" flipV="1">
            <a:off x="3715282" y="3585031"/>
            <a:ext cx="72453" cy="238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845412" y="4114366"/>
            <a:ext cx="872355" cy="461665"/>
          </a:xfrm>
          <a:prstGeom prst="rect">
            <a:avLst/>
          </a:prstGeom>
          <a:solidFill>
            <a:srgbClr val="CCECFF"/>
          </a:solidFill>
          <a:ln w="25400">
            <a:solidFill>
              <a:schemeClr val="tx1"/>
            </a:solidFill>
          </a:ln>
        </p:spPr>
        <p:txBody>
          <a:bodyPr wrap="none" rtlCol="0">
            <a:spAutoFit/>
          </a:bodyPr>
          <a:lstStyle/>
          <a:p>
            <a:pPr algn="ctr"/>
            <a:r>
              <a:rPr lang="ja-JP" altLang="en-US" sz="1200" dirty="0"/>
              <a:t>アーマチャ</a:t>
            </a:r>
            <a:endParaRPr lang="en-US" altLang="ja-JP" sz="1200" dirty="0"/>
          </a:p>
          <a:p>
            <a:pPr algn="ctr"/>
            <a:r>
              <a:rPr lang="ja-JP" altLang="en-US" sz="1200" dirty="0"/>
              <a:t>４㎏</a:t>
            </a:r>
            <a:r>
              <a:rPr lang="en-US" altLang="ja-JP" sz="1200" dirty="0"/>
              <a:t>/</a:t>
            </a:r>
            <a:r>
              <a:rPr lang="ja-JP" altLang="en-US" sz="1200" dirty="0"/>
              <a:t>箱</a:t>
            </a:r>
          </a:p>
        </p:txBody>
      </p:sp>
      <p:sp>
        <p:nvSpPr>
          <p:cNvPr id="119" name="テキスト ボックス 118"/>
          <p:cNvSpPr txBox="1"/>
          <p:nvPr/>
        </p:nvSpPr>
        <p:spPr>
          <a:xfrm>
            <a:off x="3961982" y="2972103"/>
            <a:ext cx="726482" cy="461665"/>
          </a:xfrm>
          <a:prstGeom prst="rect">
            <a:avLst/>
          </a:prstGeom>
          <a:solidFill>
            <a:srgbClr val="CCECFF"/>
          </a:solidFill>
          <a:ln w="25400">
            <a:solidFill>
              <a:schemeClr val="tx1"/>
            </a:solidFill>
          </a:ln>
        </p:spPr>
        <p:txBody>
          <a:bodyPr wrap="none" rtlCol="0">
            <a:spAutoFit/>
          </a:bodyPr>
          <a:lstStyle/>
          <a:p>
            <a:pPr algn="ctr"/>
            <a:r>
              <a:rPr lang="ja-JP" altLang="en-US" sz="1200" dirty="0"/>
              <a:t>ステータ</a:t>
            </a:r>
            <a:endParaRPr lang="en-US" altLang="ja-JP" sz="1200" dirty="0"/>
          </a:p>
          <a:p>
            <a:pPr algn="ctr"/>
            <a:r>
              <a:rPr lang="ja-JP" altLang="en-US" sz="1200" dirty="0"/>
              <a:t>４㎏</a:t>
            </a:r>
            <a:r>
              <a:rPr lang="en-US" altLang="ja-JP" sz="1200" dirty="0"/>
              <a:t>/</a:t>
            </a:r>
            <a:r>
              <a:rPr lang="ja-JP" altLang="en-US" sz="1200" dirty="0"/>
              <a:t>箱</a:t>
            </a:r>
          </a:p>
        </p:txBody>
      </p:sp>
      <p:cxnSp>
        <p:nvCxnSpPr>
          <p:cNvPr id="120" name="直線コネクタ 119"/>
          <p:cNvCxnSpPr/>
          <p:nvPr/>
        </p:nvCxnSpPr>
        <p:spPr>
          <a:xfrm>
            <a:off x="2861186" y="2972103"/>
            <a:ext cx="135934" cy="215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3707904" y="4337067"/>
            <a:ext cx="146194" cy="431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2997422" y="2972103"/>
            <a:ext cx="756938" cy="400110"/>
          </a:xfrm>
          <a:prstGeom prst="rect">
            <a:avLst/>
          </a:prstGeom>
          <a:solidFill>
            <a:srgbClr val="FF99CC"/>
          </a:solidFill>
          <a:ln w="25400">
            <a:solidFill>
              <a:schemeClr val="tx1"/>
            </a:solidFill>
          </a:ln>
        </p:spPr>
        <p:txBody>
          <a:bodyPr wrap="none" rtlCol="0">
            <a:spAutoFit/>
          </a:bodyPr>
          <a:lstStyle/>
          <a:p>
            <a:pPr algn="ctr"/>
            <a:r>
              <a:rPr lang="ja-JP" altLang="en-US" sz="1000" dirty="0"/>
              <a:t>モータＳ</a:t>
            </a:r>
            <a:r>
              <a:rPr lang="en-US" altLang="ja-JP" sz="1000" dirty="0"/>
              <a:t>/</a:t>
            </a:r>
            <a:r>
              <a:rPr lang="ja-JP" altLang="en-US" sz="1000" dirty="0"/>
              <a:t>Ａ</a:t>
            </a:r>
            <a:endParaRPr lang="en-US" altLang="ja-JP" sz="1000" dirty="0"/>
          </a:p>
          <a:p>
            <a:pPr algn="ctr"/>
            <a:r>
              <a:rPr lang="ja-JP" altLang="en-US" sz="1000" dirty="0"/>
              <a:t>１１㎏</a:t>
            </a:r>
            <a:r>
              <a:rPr lang="en-US" altLang="ja-JP" sz="1000" dirty="0"/>
              <a:t>/</a:t>
            </a:r>
            <a:r>
              <a:rPr lang="ja-JP" altLang="en-US" sz="1000" dirty="0"/>
              <a:t>箱</a:t>
            </a:r>
          </a:p>
        </p:txBody>
      </p:sp>
      <p:cxnSp>
        <p:nvCxnSpPr>
          <p:cNvPr id="126" name="直線コネクタ 125"/>
          <p:cNvCxnSpPr>
            <a:stCxn id="119" idx="1"/>
          </p:cNvCxnSpPr>
          <p:nvPr/>
        </p:nvCxnSpPr>
        <p:spPr>
          <a:xfrm flipH="1" flipV="1">
            <a:off x="3829060" y="3122584"/>
            <a:ext cx="132922" cy="803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2992319" y="3570810"/>
            <a:ext cx="668773" cy="400110"/>
          </a:xfrm>
          <a:prstGeom prst="rect">
            <a:avLst/>
          </a:prstGeom>
          <a:solidFill>
            <a:srgbClr val="FF99CC"/>
          </a:solidFill>
          <a:ln w="25400">
            <a:solidFill>
              <a:schemeClr val="tx1"/>
            </a:solidFill>
          </a:ln>
        </p:spPr>
        <p:txBody>
          <a:bodyPr wrap="none" rtlCol="0">
            <a:spAutoFit/>
          </a:bodyPr>
          <a:lstStyle/>
          <a:p>
            <a:pPr algn="ctr"/>
            <a:r>
              <a:rPr lang="ja-JP" altLang="en-US" sz="1000" dirty="0"/>
              <a:t>Ｈ</a:t>
            </a:r>
            <a:r>
              <a:rPr lang="en-US" altLang="ja-JP" sz="1000" dirty="0"/>
              <a:t>/</a:t>
            </a:r>
            <a:r>
              <a:rPr lang="ja-JP" altLang="en-US" sz="1000" dirty="0"/>
              <a:t>ＧＳ</a:t>
            </a:r>
            <a:r>
              <a:rPr lang="en-US" altLang="ja-JP" sz="1000" dirty="0"/>
              <a:t>/</a:t>
            </a:r>
            <a:r>
              <a:rPr lang="ja-JP" altLang="en-US" sz="1000" dirty="0"/>
              <a:t>Ａ</a:t>
            </a:r>
            <a:endParaRPr lang="en-US" altLang="ja-JP" sz="1000" dirty="0"/>
          </a:p>
          <a:p>
            <a:pPr algn="ctr"/>
            <a:r>
              <a:rPr lang="ja-JP" altLang="en-US" sz="1000" dirty="0"/>
              <a:t>９㎏</a:t>
            </a:r>
            <a:r>
              <a:rPr lang="en-US" altLang="ja-JP" sz="1000" dirty="0"/>
              <a:t>/</a:t>
            </a:r>
            <a:r>
              <a:rPr lang="ja-JP" altLang="en-US" sz="1000" dirty="0"/>
              <a:t>箱</a:t>
            </a:r>
          </a:p>
        </p:txBody>
      </p:sp>
      <p:cxnSp>
        <p:nvCxnSpPr>
          <p:cNvPr id="129" name="直線コネクタ 128"/>
          <p:cNvCxnSpPr/>
          <p:nvPr/>
        </p:nvCxnSpPr>
        <p:spPr>
          <a:xfrm>
            <a:off x="2772885" y="3395316"/>
            <a:ext cx="222760" cy="429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3578979" y="4613494"/>
            <a:ext cx="763351" cy="461665"/>
          </a:xfrm>
          <a:prstGeom prst="rect">
            <a:avLst/>
          </a:prstGeom>
          <a:solidFill>
            <a:srgbClr val="FF99CC"/>
          </a:solidFill>
          <a:ln w="25400">
            <a:solidFill>
              <a:schemeClr val="tx1"/>
            </a:solidFill>
          </a:ln>
        </p:spPr>
        <p:txBody>
          <a:bodyPr wrap="none" rtlCol="0">
            <a:spAutoFit/>
          </a:bodyPr>
          <a:lstStyle/>
          <a:p>
            <a:pPr algn="ctr"/>
            <a:r>
              <a:rPr lang="ja-JP" altLang="en-US" sz="1200" dirty="0"/>
              <a:t>カバー</a:t>
            </a:r>
            <a:endParaRPr lang="en-US" altLang="ja-JP" sz="1200" dirty="0"/>
          </a:p>
          <a:p>
            <a:r>
              <a:rPr lang="ja-JP" altLang="en-US" sz="1200" dirty="0"/>
              <a:t>１４㎏</a:t>
            </a:r>
            <a:r>
              <a:rPr lang="en-US" altLang="ja-JP" sz="1200" dirty="0"/>
              <a:t>/</a:t>
            </a:r>
            <a:r>
              <a:rPr lang="ja-JP" altLang="en-US" sz="1200" dirty="0"/>
              <a:t>箱</a:t>
            </a:r>
          </a:p>
        </p:txBody>
      </p:sp>
      <p:sp>
        <p:nvSpPr>
          <p:cNvPr id="132" name="テキスト ボックス 131"/>
          <p:cNvSpPr txBox="1"/>
          <p:nvPr/>
        </p:nvSpPr>
        <p:spPr>
          <a:xfrm>
            <a:off x="2758666" y="4609776"/>
            <a:ext cx="763351" cy="461665"/>
          </a:xfrm>
          <a:prstGeom prst="rect">
            <a:avLst/>
          </a:prstGeom>
          <a:solidFill>
            <a:srgbClr val="FF99CC"/>
          </a:solidFill>
          <a:ln w="25400">
            <a:solidFill>
              <a:schemeClr val="tx1"/>
            </a:solidFill>
          </a:ln>
        </p:spPr>
        <p:txBody>
          <a:bodyPr wrap="none" rtlCol="0">
            <a:spAutoFit/>
          </a:bodyPr>
          <a:lstStyle/>
          <a:p>
            <a:pPr algn="ctr"/>
            <a:r>
              <a:rPr lang="ja-JP" altLang="en-US" sz="1200" dirty="0"/>
              <a:t>プレート</a:t>
            </a:r>
            <a:endParaRPr lang="en-US" altLang="ja-JP" sz="1200" dirty="0"/>
          </a:p>
          <a:p>
            <a:pPr algn="ctr"/>
            <a:r>
              <a:rPr lang="ja-JP" altLang="en-US" sz="1200" dirty="0"/>
              <a:t>１４㎏</a:t>
            </a:r>
            <a:r>
              <a:rPr lang="en-US" altLang="ja-JP" sz="1200" dirty="0"/>
              <a:t>/</a:t>
            </a:r>
            <a:r>
              <a:rPr lang="ja-JP" altLang="en-US" sz="1200" dirty="0"/>
              <a:t>箱</a:t>
            </a:r>
          </a:p>
        </p:txBody>
      </p:sp>
      <p:sp>
        <p:nvSpPr>
          <p:cNvPr id="133" name="テキスト ボックス 132"/>
          <p:cNvSpPr txBox="1"/>
          <p:nvPr/>
        </p:nvSpPr>
        <p:spPr>
          <a:xfrm>
            <a:off x="1938436" y="4562140"/>
            <a:ext cx="763351" cy="646331"/>
          </a:xfrm>
          <a:prstGeom prst="rect">
            <a:avLst/>
          </a:prstGeom>
          <a:solidFill>
            <a:srgbClr val="FF99CC"/>
          </a:solidFill>
          <a:ln w="25400">
            <a:solidFill>
              <a:schemeClr val="tx1"/>
            </a:solidFill>
          </a:ln>
        </p:spPr>
        <p:txBody>
          <a:bodyPr wrap="none" rtlCol="0">
            <a:spAutoFit/>
          </a:bodyPr>
          <a:lstStyle/>
          <a:p>
            <a:pPr algn="ctr"/>
            <a:r>
              <a:rPr lang="ja-JP" altLang="en-US" sz="1200" dirty="0"/>
              <a:t>ヘリカル</a:t>
            </a:r>
            <a:endParaRPr lang="en-US" altLang="ja-JP" sz="1200" dirty="0"/>
          </a:p>
          <a:p>
            <a:pPr algn="ctr"/>
            <a:r>
              <a:rPr lang="ja-JP" altLang="en-US" sz="1200" dirty="0"/>
              <a:t>ギヤ</a:t>
            </a:r>
            <a:endParaRPr lang="en-US" altLang="ja-JP" sz="1200" dirty="0"/>
          </a:p>
          <a:p>
            <a:pPr algn="ctr"/>
            <a:r>
              <a:rPr lang="ja-JP" altLang="en-US" sz="1200" dirty="0"/>
              <a:t>１３㎏</a:t>
            </a:r>
            <a:r>
              <a:rPr lang="en-US" altLang="ja-JP" sz="1200" dirty="0"/>
              <a:t>/</a:t>
            </a:r>
            <a:r>
              <a:rPr lang="ja-JP" altLang="en-US" sz="1200" dirty="0"/>
              <a:t>箱</a:t>
            </a:r>
          </a:p>
        </p:txBody>
      </p:sp>
      <p:sp>
        <p:nvSpPr>
          <p:cNvPr id="137" name="テキスト ボックス 136"/>
          <p:cNvSpPr txBox="1"/>
          <p:nvPr/>
        </p:nvSpPr>
        <p:spPr>
          <a:xfrm>
            <a:off x="704718" y="3738977"/>
            <a:ext cx="901209" cy="461665"/>
          </a:xfrm>
          <a:prstGeom prst="rect">
            <a:avLst/>
          </a:prstGeom>
          <a:solidFill>
            <a:srgbClr val="CCECFF"/>
          </a:solidFill>
          <a:ln w="25400">
            <a:solidFill>
              <a:schemeClr val="tx1"/>
            </a:solidFill>
          </a:ln>
        </p:spPr>
        <p:txBody>
          <a:bodyPr wrap="none" rtlCol="0">
            <a:spAutoFit/>
          </a:bodyPr>
          <a:lstStyle/>
          <a:p>
            <a:pPr algn="ctr"/>
            <a:r>
              <a:rPr lang="ja-JP" altLang="en-US" sz="1200" dirty="0"/>
              <a:t>ＧＳシャフト</a:t>
            </a:r>
            <a:endParaRPr lang="en-US" altLang="ja-JP" sz="1200" dirty="0"/>
          </a:p>
          <a:p>
            <a:pPr algn="ctr"/>
            <a:r>
              <a:rPr lang="ja-JP" altLang="en-US" sz="1200" dirty="0"/>
              <a:t>５㎏</a:t>
            </a:r>
            <a:r>
              <a:rPr lang="en-US" altLang="ja-JP" sz="1200" dirty="0"/>
              <a:t>/</a:t>
            </a:r>
            <a:r>
              <a:rPr lang="ja-JP" altLang="en-US" sz="1200" dirty="0"/>
              <a:t>箱</a:t>
            </a:r>
          </a:p>
        </p:txBody>
      </p:sp>
      <p:sp>
        <p:nvSpPr>
          <p:cNvPr id="138" name="テキスト ボックス 137"/>
          <p:cNvSpPr txBox="1"/>
          <p:nvPr/>
        </p:nvSpPr>
        <p:spPr>
          <a:xfrm>
            <a:off x="679871" y="2926881"/>
            <a:ext cx="886781" cy="461665"/>
          </a:xfrm>
          <a:prstGeom prst="rect">
            <a:avLst/>
          </a:prstGeom>
          <a:solidFill>
            <a:srgbClr val="CCECFF"/>
          </a:solidFill>
          <a:ln w="25400">
            <a:solidFill>
              <a:schemeClr val="tx1"/>
            </a:solidFill>
          </a:ln>
        </p:spPr>
        <p:txBody>
          <a:bodyPr wrap="none" rtlCol="0">
            <a:spAutoFit/>
          </a:bodyPr>
          <a:lstStyle/>
          <a:p>
            <a:pPr algn="ctr"/>
            <a:r>
              <a:rPr lang="ja-JP" altLang="en-US" sz="1200" dirty="0"/>
              <a:t>ＢＦシャフト</a:t>
            </a:r>
            <a:endParaRPr lang="en-US" altLang="ja-JP" sz="1200" dirty="0"/>
          </a:p>
          <a:p>
            <a:pPr algn="ctr"/>
            <a:r>
              <a:rPr lang="ja-JP" altLang="en-US" sz="1200" dirty="0"/>
              <a:t>４</a:t>
            </a:r>
            <a:r>
              <a:rPr lang="en-US" altLang="ja-JP" sz="1200" dirty="0"/>
              <a:t>㎏/</a:t>
            </a:r>
            <a:r>
              <a:rPr lang="ja-JP" altLang="en-US" sz="1200" dirty="0"/>
              <a:t>箱</a:t>
            </a:r>
          </a:p>
        </p:txBody>
      </p:sp>
      <p:sp>
        <p:nvSpPr>
          <p:cNvPr id="139" name="テキスト ボックス 138"/>
          <p:cNvSpPr txBox="1"/>
          <p:nvPr/>
        </p:nvSpPr>
        <p:spPr>
          <a:xfrm>
            <a:off x="323528" y="5446108"/>
            <a:ext cx="772969" cy="461665"/>
          </a:xfrm>
          <a:prstGeom prst="rect">
            <a:avLst/>
          </a:prstGeom>
          <a:solidFill>
            <a:srgbClr val="FF99CC"/>
          </a:solidFill>
          <a:ln w="25400">
            <a:solidFill>
              <a:schemeClr val="tx1"/>
            </a:solidFill>
          </a:ln>
        </p:spPr>
        <p:txBody>
          <a:bodyPr wrap="none" rtlCol="0">
            <a:spAutoFit/>
          </a:bodyPr>
          <a:lstStyle/>
          <a:p>
            <a:pPr algn="ctr"/>
            <a:r>
              <a:rPr lang="ja-JP" altLang="en-US" sz="1200" dirty="0"/>
              <a:t>　メタル　</a:t>
            </a:r>
            <a:endParaRPr lang="en-US" altLang="ja-JP" sz="1200" dirty="0"/>
          </a:p>
          <a:p>
            <a:pPr algn="ctr"/>
            <a:r>
              <a:rPr lang="ja-JP" altLang="en-US" sz="1200" dirty="0"/>
              <a:t>９㎏</a:t>
            </a:r>
            <a:r>
              <a:rPr lang="en-US" altLang="ja-JP" sz="1200" dirty="0"/>
              <a:t>/</a:t>
            </a:r>
            <a:r>
              <a:rPr lang="ja-JP" altLang="en-US" sz="1200" dirty="0"/>
              <a:t>箱</a:t>
            </a:r>
          </a:p>
        </p:txBody>
      </p:sp>
      <p:sp>
        <p:nvSpPr>
          <p:cNvPr id="140" name="テキスト ボックス 139"/>
          <p:cNvSpPr txBox="1"/>
          <p:nvPr/>
        </p:nvSpPr>
        <p:spPr>
          <a:xfrm>
            <a:off x="1175168" y="5443251"/>
            <a:ext cx="747320" cy="461665"/>
          </a:xfrm>
          <a:prstGeom prst="rect">
            <a:avLst/>
          </a:prstGeom>
          <a:solidFill>
            <a:srgbClr val="CCECFF"/>
          </a:solidFill>
          <a:ln w="25400">
            <a:solidFill>
              <a:schemeClr val="tx1"/>
            </a:solidFill>
          </a:ln>
        </p:spPr>
        <p:txBody>
          <a:bodyPr wrap="none" rtlCol="0">
            <a:spAutoFit/>
          </a:bodyPr>
          <a:lstStyle/>
          <a:p>
            <a:pPr algn="ctr"/>
            <a:r>
              <a:rPr lang="ja-JP" altLang="en-US" sz="1200" dirty="0"/>
              <a:t>　ナット　</a:t>
            </a:r>
            <a:endParaRPr lang="en-US" altLang="ja-JP" sz="1200" dirty="0"/>
          </a:p>
          <a:p>
            <a:r>
              <a:rPr lang="ja-JP" altLang="en-US" sz="1200" dirty="0"/>
              <a:t>５㎏</a:t>
            </a:r>
            <a:r>
              <a:rPr lang="en-US" altLang="ja-JP" sz="1200" dirty="0"/>
              <a:t>/</a:t>
            </a:r>
            <a:r>
              <a:rPr lang="ja-JP" altLang="en-US" sz="1200" dirty="0"/>
              <a:t>箱</a:t>
            </a:r>
          </a:p>
        </p:txBody>
      </p:sp>
      <p:sp>
        <p:nvSpPr>
          <p:cNvPr id="141" name="テキスト ボックス 140"/>
          <p:cNvSpPr txBox="1"/>
          <p:nvPr/>
        </p:nvSpPr>
        <p:spPr>
          <a:xfrm>
            <a:off x="2028346" y="5439752"/>
            <a:ext cx="670375" cy="461665"/>
          </a:xfrm>
          <a:prstGeom prst="rect">
            <a:avLst/>
          </a:prstGeom>
          <a:solidFill>
            <a:srgbClr val="FF99CC"/>
          </a:solidFill>
          <a:ln w="25400">
            <a:solidFill>
              <a:schemeClr val="tx1"/>
            </a:solidFill>
          </a:ln>
        </p:spPr>
        <p:txBody>
          <a:bodyPr wrap="none" rtlCol="0">
            <a:spAutoFit/>
          </a:bodyPr>
          <a:lstStyle/>
          <a:p>
            <a:pPr algn="ctr"/>
            <a:r>
              <a:rPr lang="ja-JP" altLang="en-US" sz="1200" dirty="0"/>
              <a:t>　ネジ　</a:t>
            </a:r>
            <a:endParaRPr lang="en-US" altLang="ja-JP" sz="1200" dirty="0"/>
          </a:p>
          <a:p>
            <a:pPr algn="ctr"/>
            <a:r>
              <a:rPr lang="ja-JP" altLang="en-US" sz="1200" dirty="0"/>
              <a:t>９㎏</a:t>
            </a:r>
            <a:r>
              <a:rPr lang="en-US" altLang="ja-JP" sz="1200" dirty="0"/>
              <a:t>/</a:t>
            </a:r>
            <a:r>
              <a:rPr lang="ja-JP" altLang="en-US" sz="1200" dirty="0"/>
              <a:t>箱</a:t>
            </a:r>
          </a:p>
        </p:txBody>
      </p:sp>
      <p:sp>
        <p:nvSpPr>
          <p:cNvPr id="142" name="テキスト ボックス 141"/>
          <p:cNvSpPr txBox="1"/>
          <p:nvPr/>
        </p:nvSpPr>
        <p:spPr>
          <a:xfrm>
            <a:off x="2799096" y="5448927"/>
            <a:ext cx="803426" cy="430887"/>
          </a:xfrm>
          <a:prstGeom prst="rect">
            <a:avLst/>
          </a:prstGeom>
          <a:solidFill>
            <a:srgbClr val="CCECFF"/>
          </a:solidFill>
          <a:ln w="25400">
            <a:solidFill>
              <a:schemeClr val="tx1"/>
            </a:solidFill>
          </a:ln>
        </p:spPr>
        <p:txBody>
          <a:bodyPr wrap="none" rtlCol="0">
            <a:spAutoFit/>
          </a:bodyPr>
          <a:lstStyle/>
          <a:p>
            <a:pPr algn="ctr"/>
            <a:r>
              <a:rPr lang="ja-JP" altLang="en-US" sz="1000" dirty="0"/>
              <a:t>　</a:t>
            </a:r>
            <a:r>
              <a:rPr lang="ja-JP" altLang="en-US" sz="1200" dirty="0"/>
              <a:t>ボール</a:t>
            </a:r>
            <a:r>
              <a:rPr lang="ja-JP" altLang="en-US" sz="1000" dirty="0"/>
              <a:t>　</a:t>
            </a:r>
            <a:endParaRPr lang="en-US" altLang="ja-JP" sz="1000" dirty="0"/>
          </a:p>
          <a:p>
            <a:pPr algn="ctr"/>
            <a:r>
              <a:rPr lang="ja-JP" altLang="en-US" sz="1000" dirty="0"/>
              <a:t>４㎏</a:t>
            </a:r>
            <a:r>
              <a:rPr lang="en-US" altLang="ja-JP" sz="1000" dirty="0"/>
              <a:t>/</a:t>
            </a:r>
            <a:r>
              <a:rPr lang="ja-JP" altLang="en-US" sz="1000" dirty="0"/>
              <a:t>箱</a:t>
            </a:r>
          </a:p>
        </p:txBody>
      </p:sp>
      <p:sp>
        <p:nvSpPr>
          <p:cNvPr id="143" name="テキスト ボックス 142"/>
          <p:cNvSpPr txBox="1"/>
          <p:nvPr/>
        </p:nvSpPr>
        <p:spPr>
          <a:xfrm>
            <a:off x="3680608" y="5435279"/>
            <a:ext cx="976549" cy="461665"/>
          </a:xfrm>
          <a:prstGeom prst="rect">
            <a:avLst/>
          </a:prstGeom>
          <a:solidFill>
            <a:srgbClr val="CCECFF"/>
          </a:solidFill>
          <a:ln w="25400">
            <a:solidFill>
              <a:schemeClr val="tx1"/>
            </a:solidFill>
          </a:ln>
        </p:spPr>
        <p:txBody>
          <a:bodyPr wrap="none" rtlCol="0">
            <a:spAutoFit/>
          </a:bodyPr>
          <a:lstStyle/>
          <a:p>
            <a:pPr algn="ctr"/>
            <a:r>
              <a:rPr lang="ja-JP" altLang="en-US" sz="1200" dirty="0"/>
              <a:t>冷鍛シャフト</a:t>
            </a:r>
            <a:endParaRPr lang="en-US" altLang="ja-JP" sz="1200" dirty="0"/>
          </a:p>
          <a:p>
            <a:pPr algn="ctr"/>
            <a:r>
              <a:rPr lang="ja-JP" altLang="en-US" sz="1200" dirty="0"/>
              <a:t>６㎏</a:t>
            </a:r>
            <a:r>
              <a:rPr lang="en-US" altLang="ja-JP" sz="1200" dirty="0"/>
              <a:t>/</a:t>
            </a:r>
            <a:r>
              <a:rPr lang="ja-JP" altLang="en-US" sz="1200" dirty="0"/>
              <a:t>箱</a:t>
            </a:r>
          </a:p>
        </p:txBody>
      </p:sp>
      <p:cxnSp>
        <p:nvCxnSpPr>
          <p:cNvPr id="144" name="直線コネクタ 143"/>
          <p:cNvCxnSpPr/>
          <p:nvPr/>
        </p:nvCxnSpPr>
        <p:spPr>
          <a:xfrm flipV="1">
            <a:off x="2301209" y="4368515"/>
            <a:ext cx="330834" cy="200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V="1">
            <a:off x="1600693" y="3861048"/>
            <a:ext cx="115289" cy="11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flipH="1" flipV="1">
            <a:off x="2892216" y="4455832"/>
            <a:ext cx="182130" cy="1572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a:stCxn id="131" idx="0"/>
          </p:cNvCxnSpPr>
          <p:nvPr/>
        </p:nvCxnSpPr>
        <p:spPr>
          <a:xfrm flipH="1" flipV="1">
            <a:off x="3250376" y="4455834"/>
            <a:ext cx="710279" cy="1576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endCxn id="2058" idx="2"/>
          </p:cNvCxnSpPr>
          <p:nvPr/>
        </p:nvCxnSpPr>
        <p:spPr>
          <a:xfrm flipV="1">
            <a:off x="957844" y="5301865"/>
            <a:ext cx="1431296" cy="1334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40" idx="0"/>
            <a:endCxn id="2058" idx="2"/>
          </p:cNvCxnSpPr>
          <p:nvPr/>
        </p:nvCxnSpPr>
        <p:spPr>
          <a:xfrm flipV="1">
            <a:off x="1548828" y="5301864"/>
            <a:ext cx="840312"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1115616" y="4272931"/>
            <a:ext cx="772969" cy="461665"/>
          </a:xfrm>
          <a:prstGeom prst="rect">
            <a:avLst/>
          </a:prstGeom>
          <a:solidFill>
            <a:srgbClr val="FF99CC"/>
          </a:solidFill>
          <a:ln w="25400">
            <a:solidFill>
              <a:schemeClr val="tx1"/>
            </a:solidFill>
          </a:ln>
        </p:spPr>
        <p:txBody>
          <a:bodyPr wrap="none" rtlCol="0">
            <a:spAutoFit/>
          </a:bodyPr>
          <a:lstStyle/>
          <a:p>
            <a:pPr algn="ctr"/>
            <a:r>
              <a:rPr lang="ja-JP" altLang="en-US" sz="1200" dirty="0"/>
              <a:t>　ヨーク　</a:t>
            </a:r>
            <a:endParaRPr lang="en-US" altLang="ja-JP" sz="1200" dirty="0"/>
          </a:p>
          <a:p>
            <a:pPr algn="ctr"/>
            <a:r>
              <a:rPr lang="ja-JP" altLang="en-US" sz="1200" dirty="0"/>
              <a:t>２０</a:t>
            </a:r>
            <a:r>
              <a:rPr kumimoji="1" lang="ja-JP" altLang="en-US" sz="1200" dirty="0"/>
              <a:t>㎏</a:t>
            </a:r>
            <a:r>
              <a:rPr kumimoji="1" lang="en-US" altLang="ja-JP" sz="1200" dirty="0"/>
              <a:t>/</a:t>
            </a:r>
            <a:r>
              <a:rPr kumimoji="1" lang="ja-JP" altLang="en-US" sz="1200" dirty="0"/>
              <a:t>箱</a:t>
            </a:r>
          </a:p>
        </p:txBody>
      </p:sp>
      <p:cxnSp>
        <p:nvCxnSpPr>
          <p:cNvPr id="162" name="直線コネクタ 161"/>
          <p:cNvCxnSpPr/>
          <p:nvPr/>
        </p:nvCxnSpPr>
        <p:spPr>
          <a:xfrm flipV="1">
            <a:off x="2362779" y="5301865"/>
            <a:ext cx="255792"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H="1" flipV="1">
            <a:off x="2992319" y="5301865"/>
            <a:ext cx="40809" cy="1413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3861474" y="5127141"/>
            <a:ext cx="127896" cy="3049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stCxn id="160" idx="0"/>
          </p:cNvCxnSpPr>
          <p:nvPr/>
        </p:nvCxnSpPr>
        <p:spPr>
          <a:xfrm flipV="1">
            <a:off x="1502101" y="3696461"/>
            <a:ext cx="514082" cy="576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テキスト ボックス 171"/>
          <p:cNvSpPr txBox="1"/>
          <p:nvPr/>
        </p:nvSpPr>
        <p:spPr>
          <a:xfrm>
            <a:off x="1155322" y="2164051"/>
            <a:ext cx="679994" cy="461665"/>
          </a:xfrm>
          <a:prstGeom prst="rect">
            <a:avLst/>
          </a:prstGeom>
          <a:solidFill>
            <a:srgbClr val="FF99CC"/>
          </a:solidFill>
          <a:ln w="25400">
            <a:solidFill>
              <a:schemeClr val="tx1"/>
            </a:solidFill>
          </a:ln>
        </p:spPr>
        <p:txBody>
          <a:bodyPr wrap="none" rtlCol="0">
            <a:spAutoFit/>
          </a:bodyPr>
          <a:lstStyle/>
          <a:p>
            <a:pPr algn="ctr"/>
            <a:r>
              <a:rPr lang="ja-JP" altLang="en-US" sz="1200" dirty="0"/>
              <a:t>　Ｄ</a:t>
            </a:r>
            <a:r>
              <a:rPr lang="en-US" altLang="ja-JP" sz="1200" dirty="0"/>
              <a:t>/</a:t>
            </a:r>
            <a:r>
              <a:rPr lang="ja-JP" altLang="en-US" sz="1200" dirty="0"/>
              <a:t>Ｓ　</a:t>
            </a:r>
            <a:endParaRPr lang="en-US" altLang="ja-JP" sz="1200" dirty="0"/>
          </a:p>
          <a:p>
            <a:pPr algn="ctr"/>
            <a:r>
              <a:rPr lang="ja-JP" altLang="en-US" sz="1200" dirty="0"/>
              <a:t>９</a:t>
            </a:r>
            <a:r>
              <a:rPr lang="en-US" altLang="ja-JP" sz="1200" dirty="0"/>
              <a:t>㎏/</a:t>
            </a:r>
            <a:r>
              <a:rPr lang="ja-JP" altLang="en-US" sz="1200" dirty="0"/>
              <a:t>箱</a:t>
            </a:r>
          </a:p>
        </p:txBody>
      </p:sp>
      <p:cxnSp>
        <p:nvCxnSpPr>
          <p:cNvPr id="173" name="直線コネクタ 172"/>
          <p:cNvCxnSpPr/>
          <p:nvPr/>
        </p:nvCxnSpPr>
        <p:spPr>
          <a:xfrm flipV="1">
            <a:off x="1828072" y="2211699"/>
            <a:ext cx="199795" cy="166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円形吹き出し 176"/>
          <p:cNvSpPr/>
          <p:nvPr/>
        </p:nvSpPr>
        <p:spPr>
          <a:xfrm flipH="1">
            <a:off x="1006041" y="951038"/>
            <a:ext cx="1590167" cy="1229953"/>
          </a:xfrm>
          <a:prstGeom prst="wedgeEllipseCallout">
            <a:avLst>
              <a:gd name="adj1" fmla="val 46253"/>
              <a:gd name="adj2" fmla="val 386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a:t>
            </a:r>
          </a:p>
        </p:txBody>
      </p:sp>
      <p:sp>
        <p:nvSpPr>
          <p:cNvPr id="147" name="テキスト ボックス 146"/>
          <p:cNvSpPr txBox="1"/>
          <p:nvPr/>
        </p:nvSpPr>
        <p:spPr>
          <a:xfrm>
            <a:off x="1171559" y="1165651"/>
            <a:ext cx="1338828" cy="830997"/>
          </a:xfrm>
          <a:prstGeom prst="rect">
            <a:avLst/>
          </a:prstGeom>
          <a:noFill/>
        </p:spPr>
        <p:txBody>
          <a:bodyPr wrap="none" rtlCol="0">
            <a:spAutoFit/>
          </a:bodyPr>
          <a:lstStyle/>
          <a:p>
            <a:r>
              <a:rPr lang="ja-JP" altLang="en-US" sz="1600" dirty="0"/>
              <a:t>約５０品種の</a:t>
            </a:r>
            <a:endParaRPr lang="en-US" altLang="ja-JP" sz="1600" dirty="0"/>
          </a:p>
          <a:p>
            <a:r>
              <a:rPr lang="ja-JP" altLang="en-US" sz="1600" dirty="0"/>
              <a:t>部品を運搬し</a:t>
            </a:r>
            <a:endParaRPr lang="en-US" altLang="ja-JP" sz="1600" dirty="0"/>
          </a:p>
          <a:p>
            <a:r>
              <a:rPr lang="ja-JP" altLang="en-US" sz="1600" dirty="0"/>
              <a:t>てるんだね</a:t>
            </a:r>
            <a:endParaRPr kumimoji="1" lang="en-US" altLang="ja-JP" sz="1600" dirty="0"/>
          </a:p>
        </p:txBody>
      </p:sp>
      <p:sp>
        <p:nvSpPr>
          <p:cNvPr id="184" name="テキスト ボックス 183"/>
          <p:cNvSpPr txBox="1"/>
          <p:nvPr/>
        </p:nvSpPr>
        <p:spPr>
          <a:xfrm>
            <a:off x="181244" y="630769"/>
            <a:ext cx="1726755" cy="369332"/>
          </a:xfrm>
          <a:prstGeom prst="rect">
            <a:avLst/>
          </a:prstGeom>
          <a:noFill/>
        </p:spPr>
        <p:txBody>
          <a:bodyPr wrap="none" rtlCol="0">
            <a:spAutoFit/>
          </a:bodyPr>
          <a:lstStyle/>
          <a:p>
            <a:r>
              <a:rPr lang="ja-JP" altLang="en-US" b="1" dirty="0"/>
              <a:t>（３）職場の現状</a:t>
            </a:r>
            <a:endParaRPr kumimoji="1" lang="ja-JP" altLang="en-US" b="1" dirty="0"/>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98" y="871843"/>
            <a:ext cx="1976526" cy="19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977324" y="1411704"/>
            <a:ext cx="877163" cy="369332"/>
          </a:xfrm>
          <a:prstGeom prst="rect">
            <a:avLst/>
          </a:prstGeom>
          <a:noFill/>
        </p:spPr>
        <p:txBody>
          <a:bodyPr wrap="none" rtlCol="0">
            <a:spAutoFit/>
          </a:bodyPr>
          <a:lstStyle/>
          <a:p>
            <a:r>
              <a:rPr kumimoji="1" lang="ja-JP" altLang="en-US" dirty="0"/>
              <a:t>重量物</a:t>
            </a:r>
          </a:p>
        </p:txBody>
      </p:sp>
      <p:sp>
        <p:nvSpPr>
          <p:cNvPr id="145" name="テキスト ボックス 144"/>
          <p:cNvSpPr txBox="1"/>
          <p:nvPr/>
        </p:nvSpPr>
        <p:spPr>
          <a:xfrm>
            <a:off x="5119211" y="1417368"/>
            <a:ext cx="877163" cy="369332"/>
          </a:xfrm>
          <a:prstGeom prst="rect">
            <a:avLst/>
          </a:prstGeom>
          <a:noFill/>
        </p:spPr>
        <p:txBody>
          <a:bodyPr wrap="none" rtlCol="0">
            <a:spAutoFit/>
          </a:bodyPr>
          <a:lstStyle/>
          <a:p>
            <a:r>
              <a:rPr lang="ja-JP" altLang="en-US" dirty="0"/>
              <a:t>軽</a:t>
            </a:r>
            <a:r>
              <a:rPr kumimoji="1" lang="ja-JP" altLang="en-US" dirty="0"/>
              <a:t>量物</a:t>
            </a:r>
          </a:p>
        </p:txBody>
      </p:sp>
      <p:sp>
        <p:nvSpPr>
          <p:cNvPr id="4" name="テキスト ボックス 3"/>
          <p:cNvSpPr txBox="1"/>
          <p:nvPr/>
        </p:nvSpPr>
        <p:spPr>
          <a:xfrm>
            <a:off x="5220072" y="476672"/>
            <a:ext cx="1569660" cy="369332"/>
          </a:xfrm>
          <a:prstGeom prst="rect">
            <a:avLst/>
          </a:prstGeom>
          <a:noFill/>
        </p:spPr>
        <p:txBody>
          <a:bodyPr wrap="none" rtlCol="0">
            <a:spAutoFit/>
          </a:bodyPr>
          <a:lstStyle/>
          <a:p>
            <a:r>
              <a:rPr kumimoji="1" lang="ja-JP" altLang="en-US" dirty="0"/>
              <a:t>重量物の割合</a:t>
            </a:r>
            <a:endParaRPr kumimoji="1" lang="en-US" altLang="ja-JP" dirty="0"/>
          </a:p>
        </p:txBody>
      </p:sp>
      <p:sp>
        <p:nvSpPr>
          <p:cNvPr id="5" name="テキスト ボックス 4"/>
          <p:cNvSpPr txBox="1"/>
          <p:nvPr/>
        </p:nvSpPr>
        <p:spPr>
          <a:xfrm>
            <a:off x="6117556" y="1794370"/>
            <a:ext cx="758541" cy="369332"/>
          </a:xfrm>
          <a:prstGeom prst="rect">
            <a:avLst/>
          </a:prstGeom>
          <a:noFill/>
        </p:spPr>
        <p:txBody>
          <a:bodyPr wrap="none" rtlCol="0">
            <a:spAutoFit/>
          </a:bodyPr>
          <a:lstStyle/>
          <a:p>
            <a:r>
              <a:rPr kumimoji="1" lang="en-US" altLang="ja-JP" dirty="0"/>
              <a:t>39.4%</a:t>
            </a:r>
            <a:endParaRPr kumimoji="1" lang="ja-JP" altLang="en-US" dirty="0"/>
          </a:p>
        </p:txBody>
      </p:sp>
      <p:sp>
        <p:nvSpPr>
          <p:cNvPr id="148" name="テキスト ボックス 147"/>
          <p:cNvSpPr txBox="1"/>
          <p:nvPr/>
        </p:nvSpPr>
        <p:spPr>
          <a:xfrm>
            <a:off x="5100566" y="1794370"/>
            <a:ext cx="758541" cy="369332"/>
          </a:xfrm>
          <a:prstGeom prst="rect">
            <a:avLst/>
          </a:prstGeom>
          <a:noFill/>
        </p:spPr>
        <p:txBody>
          <a:bodyPr wrap="none" rtlCol="0">
            <a:spAutoFit/>
          </a:bodyPr>
          <a:lstStyle/>
          <a:p>
            <a:r>
              <a:rPr lang="en-US" altLang="ja-JP" dirty="0"/>
              <a:t>60.6</a:t>
            </a:r>
            <a:r>
              <a:rPr kumimoji="1" lang="en-US" altLang="ja-JP" dirty="0"/>
              <a:t>%</a:t>
            </a:r>
            <a:endParaRPr kumimoji="1" lang="ja-JP" altLang="en-US" dirty="0"/>
          </a:p>
        </p:txBody>
      </p:sp>
      <p:sp>
        <p:nvSpPr>
          <p:cNvPr id="10" name="角丸四角形吹き出し 9"/>
          <p:cNvSpPr/>
          <p:nvPr/>
        </p:nvSpPr>
        <p:spPr>
          <a:xfrm>
            <a:off x="6921867" y="790676"/>
            <a:ext cx="1436805" cy="790473"/>
          </a:xfrm>
          <a:prstGeom prst="wedgeRoundRectCallout">
            <a:avLst>
              <a:gd name="adj1" fmla="val -3558"/>
              <a:gd name="adj2" fmla="val 959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429379" y="4576911"/>
            <a:ext cx="3156633" cy="461665"/>
          </a:xfrm>
          <a:prstGeom prst="rect">
            <a:avLst/>
          </a:prstGeom>
          <a:noFill/>
        </p:spPr>
        <p:txBody>
          <a:bodyPr wrap="none" rtlCol="0">
            <a:spAutoFit/>
          </a:bodyPr>
          <a:lstStyle/>
          <a:p>
            <a:r>
              <a:rPr kumimoji="1" lang="ja-JP" altLang="en-US" sz="2400" b="1" dirty="0"/>
              <a:t>一人一人の意識改革</a:t>
            </a:r>
            <a:r>
              <a:rPr kumimoji="1" lang="en-US" altLang="ja-JP" sz="2400" b="1" dirty="0"/>
              <a:t>!!</a:t>
            </a:r>
            <a:endParaRPr kumimoji="1" lang="ja-JP" altLang="en-US" sz="2400" b="1" dirty="0"/>
          </a:p>
        </p:txBody>
      </p:sp>
      <p:sp>
        <p:nvSpPr>
          <p:cNvPr id="15" name="円/楕円 14"/>
          <p:cNvSpPr/>
          <p:nvPr/>
        </p:nvSpPr>
        <p:spPr>
          <a:xfrm>
            <a:off x="5015260" y="3195772"/>
            <a:ext cx="3721654" cy="141772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7" name="円/楕円 386"/>
          <p:cNvSpPr/>
          <p:nvPr/>
        </p:nvSpPr>
        <p:spPr>
          <a:xfrm>
            <a:off x="5209569" y="3566166"/>
            <a:ext cx="3373795" cy="104361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8" name="円/楕円 387"/>
          <p:cNvSpPr/>
          <p:nvPr/>
        </p:nvSpPr>
        <p:spPr>
          <a:xfrm>
            <a:off x="6935595" y="3832906"/>
            <a:ext cx="1499437" cy="70084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864877" y="3239961"/>
            <a:ext cx="2074607" cy="369332"/>
          </a:xfrm>
          <a:prstGeom prst="rect">
            <a:avLst/>
          </a:prstGeom>
          <a:noFill/>
        </p:spPr>
        <p:txBody>
          <a:bodyPr wrap="none" rtlCol="0">
            <a:spAutoFit/>
          </a:bodyPr>
          <a:lstStyle/>
          <a:p>
            <a:r>
              <a:rPr kumimoji="1" lang="ja-JP" altLang="en-US" b="1" dirty="0"/>
              <a:t>私たちの思い・考え</a:t>
            </a:r>
          </a:p>
        </p:txBody>
      </p:sp>
      <p:sp>
        <p:nvSpPr>
          <p:cNvPr id="385" name="テキスト ボックス 384"/>
          <p:cNvSpPr txBox="1"/>
          <p:nvPr/>
        </p:nvSpPr>
        <p:spPr>
          <a:xfrm>
            <a:off x="7079378" y="4006155"/>
            <a:ext cx="1257075" cy="565038"/>
          </a:xfrm>
          <a:prstGeom prst="rect">
            <a:avLst/>
          </a:prstGeom>
          <a:noFill/>
        </p:spPr>
        <p:txBody>
          <a:bodyPr wrap="none" rtlCol="0">
            <a:spAutoFit/>
          </a:bodyPr>
          <a:lstStyle/>
          <a:p>
            <a:r>
              <a:rPr lang="ja-JP" altLang="en-US" dirty="0"/>
              <a:t>やりやすい</a:t>
            </a:r>
            <a:endParaRPr kumimoji="1" lang="ja-JP" altLang="en-US" dirty="0"/>
          </a:p>
        </p:txBody>
      </p:sp>
      <p:sp>
        <p:nvSpPr>
          <p:cNvPr id="11" name="テキスト ボックス 10"/>
          <p:cNvSpPr txBox="1"/>
          <p:nvPr/>
        </p:nvSpPr>
        <p:spPr>
          <a:xfrm>
            <a:off x="6598002" y="3581955"/>
            <a:ext cx="646331" cy="565038"/>
          </a:xfrm>
          <a:prstGeom prst="rect">
            <a:avLst/>
          </a:prstGeom>
          <a:noFill/>
        </p:spPr>
        <p:txBody>
          <a:bodyPr wrap="none" rtlCol="0">
            <a:spAutoFit/>
          </a:bodyPr>
          <a:lstStyle/>
          <a:p>
            <a:r>
              <a:rPr kumimoji="1" lang="ja-JP" altLang="en-US" dirty="0"/>
              <a:t>安全</a:t>
            </a:r>
          </a:p>
        </p:txBody>
      </p:sp>
      <p:sp>
        <p:nvSpPr>
          <p:cNvPr id="222" name="正方形/長方形 221"/>
          <p:cNvSpPr/>
          <p:nvPr/>
        </p:nvSpPr>
        <p:spPr>
          <a:xfrm>
            <a:off x="4860032" y="2701016"/>
            <a:ext cx="3960440" cy="523220"/>
          </a:xfrm>
          <a:prstGeom prst="rect">
            <a:avLst/>
          </a:prstGeom>
          <a:noFill/>
          <a:ln>
            <a:noFill/>
          </a:ln>
        </p:spPr>
        <p:txBody>
          <a:bodyPr wrap="square" lIns="91440" tIns="45720" rIns="91440" bIns="45720">
            <a:spAutoFit/>
          </a:bodyPr>
          <a:lstStyle/>
          <a:p>
            <a:pPr algn="ctr"/>
            <a:r>
              <a:rPr lang="ja-JP" altLang="en-US" sz="2800" b="1" dirty="0">
                <a:ln w="12700">
                  <a:solidFill>
                    <a:schemeClr val="tx2">
                      <a:satMod val="155000"/>
                    </a:schemeClr>
                  </a:solidFill>
                  <a:prstDash val="solid"/>
                </a:ln>
                <a:effectLst>
                  <a:outerShdw blurRad="41275" dist="20320" dir="1800000" algn="tl" rotWithShape="0">
                    <a:srgbClr val="000000">
                      <a:alpha val="40000"/>
                    </a:srgbClr>
                  </a:outerShdw>
                </a:effectLst>
              </a:rPr>
              <a:t>部品の約４割が重量物</a:t>
            </a:r>
            <a:r>
              <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4" name="テキスト ボックス 23"/>
          <p:cNvSpPr txBox="1"/>
          <p:nvPr/>
        </p:nvSpPr>
        <p:spPr>
          <a:xfrm>
            <a:off x="7068211" y="1143718"/>
            <a:ext cx="1107996" cy="338554"/>
          </a:xfrm>
          <a:prstGeom prst="rect">
            <a:avLst/>
          </a:prstGeom>
          <a:noFill/>
        </p:spPr>
        <p:txBody>
          <a:bodyPr wrap="none" rtlCol="0">
            <a:spAutoFit/>
          </a:bodyPr>
          <a:lstStyle/>
          <a:p>
            <a:r>
              <a:rPr lang="ja-JP" altLang="en-US" sz="1600" dirty="0"/>
              <a:t>腰が痛くて</a:t>
            </a:r>
            <a:endParaRPr kumimoji="1" lang="en-US" altLang="ja-JP" sz="1600" dirty="0"/>
          </a:p>
        </p:txBody>
      </p:sp>
      <p:grpSp>
        <p:nvGrpSpPr>
          <p:cNvPr id="25" name="グループ化 24"/>
          <p:cNvGrpSpPr/>
          <p:nvPr/>
        </p:nvGrpSpPr>
        <p:grpSpPr>
          <a:xfrm>
            <a:off x="5879868" y="5006306"/>
            <a:ext cx="2129570" cy="518012"/>
            <a:chOff x="5763857" y="4761614"/>
            <a:chExt cx="2129570" cy="518012"/>
          </a:xfrm>
        </p:grpSpPr>
        <p:sp>
          <p:nvSpPr>
            <p:cNvPr id="394" name="下矢印 393"/>
            <p:cNvSpPr/>
            <p:nvPr/>
          </p:nvSpPr>
          <p:spPr>
            <a:xfrm>
              <a:off x="5763857" y="4761614"/>
              <a:ext cx="2129570" cy="51801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27" name="テキスト ボックス 226"/>
            <p:cNvSpPr txBox="1"/>
            <p:nvPr/>
          </p:nvSpPr>
          <p:spPr>
            <a:xfrm>
              <a:off x="6502121" y="4821640"/>
              <a:ext cx="646331" cy="369332"/>
            </a:xfrm>
            <a:prstGeom prst="rect">
              <a:avLst/>
            </a:prstGeom>
            <a:noFill/>
          </p:spPr>
          <p:txBody>
            <a:bodyPr wrap="none" rtlCol="0">
              <a:spAutoFit/>
            </a:bodyPr>
            <a:lstStyle/>
            <a:p>
              <a:r>
                <a:rPr lang="ja-JP" altLang="en-US" dirty="0">
                  <a:solidFill>
                    <a:schemeClr val="bg1"/>
                  </a:solidFill>
                </a:rPr>
                <a:t>行動</a:t>
              </a:r>
              <a:endParaRPr kumimoji="1" lang="en-US" altLang="ja-JP" dirty="0">
                <a:solidFill>
                  <a:schemeClr val="bg1"/>
                </a:solidFill>
              </a:endParaRPr>
            </a:p>
          </p:txBody>
        </p:sp>
      </p:grpSp>
      <p:sp>
        <p:nvSpPr>
          <p:cNvPr id="228" name="正方形/長方形 227"/>
          <p:cNvSpPr/>
          <p:nvPr/>
        </p:nvSpPr>
        <p:spPr>
          <a:xfrm>
            <a:off x="5042861" y="5538502"/>
            <a:ext cx="3960440" cy="523220"/>
          </a:xfrm>
          <a:prstGeom prst="rect">
            <a:avLst/>
          </a:prstGeom>
          <a:noFill/>
          <a:ln>
            <a:noFill/>
          </a:ln>
        </p:spPr>
        <p:txBody>
          <a:bodyPr wrap="square" lIns="91440" tIns="45720" rIns="91440" bIns="45720">
            <a:spAutoFit/>
          </a:bodyPr>
          <a:lstStyle/>
          <a:p>
            <a:pPr algn="ctr"/>
            <a:r>
              <a:rPr lang="ja-JP" altLang="en-US" sz="2800" b="1" dirty="0">
                <a:ln w="12700">
                  <a:solidFill>
                    <a:schemeClr val="tx2">
                      <a:satMod val="155000"/>
                    </a:schemeClr>
                  </a:solidFill>
                  <a:prstDash val="solid"/>
                </a:ln>
                <a:effectLst>
                  <a:outerShdw blurRad="41275" dist="20320" dir="1800000" algn="tl" rotWithShape="0">
                    <a:srgbClr val="000000">
                      <a:alpha val="40000"/>
                    </a:srgbClr>
                  </a:outerShdw>
                </a:effectLst>
              </a:rPr>
              <a:t>職場作りの推進</a:t>
            </a:r>
            <a:r>
              <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nvGrpSpPr>
          <p:cNvPr id="6" name="グループ化 5"/>
          <p:cNvGrpSpPr/>
          <p:nvPr/>
        </p:nvGrpSpPr>
        <p:grpSpPr>
          <a:xfrm>
            <a:off x="7380312" y="1444088"/>
            <a:ext cx="1358358" cy="1323072"/>
            <a:chOff x="7412218" y="1443854"/>
            <a:chExt cx="1358358" cy="1323072"/>
          </a:xfrm>
        </p:grpSpPr>
        <p:sp>
          <p:nvSpPr>
            <p:cNvPr id="156" name="Freeform 1376"/>
            <p:cNvSpPr>
              <a:spLocks/>
            </p:cNvSpPr>
            <p:nvPr/>
          </p:nvSpPr>
          <p:spPr bwMode="auto">
            <a:xfrm>
              <a:off x="7412218" y="2145795"/>
              <a:ext cx="390958" cy="21832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57" name="月 156"/>
            <p:cNvSpPr/>
            <p:nvPr/>
          </p:nvSpPr>
          <p:spPr>
            <a:xfrm rot="20529866" flipH="1">
              <a:off x="8399320" y="1682440"/>
              <a:ext cx="371256" cy="678890"/>
            </a:xfrm>
            <a:prstGeom prst="mo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Freeform 1362"/>
            <p:cNvSpPr>
              <a:spLocks/>
            </p:cNvSpPr>
            <p:nvPr/>
          </p:nvSpPr>
          <p:spPr bwMode="auto">
            <a:xfrm>
              <a:off x="7643337" y="2238772"/>
              <a:ext cx="879114" cy="507410"/>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161" name="Freeform 1372"/>
            <p:cNvSpPr>
              <a:spLocks/>
            </p:cNvSpPr>
            <p:nvPr/>
          </p:nvSpPr>
          <p:spPr bwMode="auto">
            <a:xfrm>
              <a:off x="7997574" y="2297397"/>
              <a:ext cx="187919" cy="99056"/>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63" name="Freeform 1373"/>
            <p:cNvSpPr>
              <a:spLocks/>
            </p:cNvSpPr>
            <p:nvPr/>
          </p:nvSpPr>
          <p:spPr bwMode="auto">
            <a:xfrm>
              <a:off x="8049412" y="2295376"/>
              <a:ext cx="228959" cy="157681"/>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5" name="Freeform 1374"/>
            <p:cNvSpPr>
              <a:spLocks/>
            </p:cNvSpPr>
            <p:nvPr/>
          </p:nvSpPr>
          <p:spPr bwMode="auto">
            <a:xfrm>
              <a:off x="7887413" y="2285268"/>
              <a:ext cx="105840" cy="101078"/>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7" name="Freeform 1375"/>
            <p:cNvSpPr>
              <a:spLocks/>
            </p:cNvSpPr>
            <p:nvPr/>
          </p:nvSpPr>
          <p:spPr bwMode="auto">
            <a:xfrm>
              <a:off x="7911174" y="2426776"/>
              <a:ext cx="51840" cy="26282"/>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1377"/>
            <p:cNvSpPr>
              <a:spLocks/>
            </p:cNvSpPr>
            <p:nvPr/>
          </p:nvSpPr>
          <p:spPr bwMode="auto">
            <a:xfrm>
              <a:off x="7472697" y="2263030"/>
              <a:ext cx="54000" cy="34366"/>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Freeform 1378"/>
            <p:cNvSpPr>
              <a:spLocks/>
            </p:cNvSpPr>
            <p:nvPr/>
          </p:nvSpPr>
          <p:spPr bwMode="auto">
            <a:xfrm>
              <a:off x="7572057" y="2238772"/>
              <a:ext cx="71280" cy="52561"/>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1" name="Line 1379"/>
            <p:cNvSpPr>
              <a:spLocks noChangeShapeType="1"/>
            </p:cNvSpPr>
            <p:nvPr/>
          </p:nvSpPr>
          <p:spPr bwMode="auto">
            <a:xfrm flipH="1">
              <a:off x="7531018" y="2287290"/>
              <a:ext cx="47520" cy="3840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74" name="Freeform 696"/>
            <p:cNvSpPr>
              <a:spLocks/>
            </p:cNvSpPr>
            <p:nvPr/>
          </p:nvSpPr>
          <p:spPr bwMode="auto">
            <a:xfrm rot="245351">
              <a:off x="7737691" y="1570099"/>
              <a:ext cx="860813" cy="6824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75" name="Freeform 697"/>
            <p:cNvSpPr>
              <a:spLocks/>
            </p:cNvSpPr>
            <p:nvPr/>
          </p:nvSpPr>
          <p:spPr bwMode="auto">
            <a:xfrm rot="245351">
              <a:off x="7764474" y="1678081"/>
              <a:ext cx="636839" cy="62558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76" name="Freeform 701"/>
            <p:cNvSpPr>
              <a:spLocks/>
            </p:cNvSpPr>
            <p:nvPr/>
          </p:nvSpPr>
          <p:spPr bwMode="auto">
            <a:xfrm rot="245351">
              <a:off x="8113661" y="1785231"/>
              <a:ext cx="109207" cy="6951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8" name="Freeform 702"/>
            <p:cNvSpPr>
              <a:spLocks/>
            </p:cNvSpPr>
            <p:nvPr/>
          </p:nvSpPr>
          <p:spPr bwMode="auto">
            <a:xfrm rot="245351">
              <a:off x="7902236" y="1792611"/>
              <a:ext cx="105525" cy="50795"/>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9" name="Oval 1365"/>
            <p:cNvSpPr>
              <a:spLocks noChangeArrowheads="1"/>
            </p:cNvSpPr>
            <p:nvPr/>
          </p:nvSpPr>
          <p:spPr bwMode="auto">
            <a:xfrm rot="245351" flipH="1">
              <a:off x="7879371" y="1940249"/>
              <a:ext cx="141664" cy="457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80" name="Oval 1366"/>
            <p:cNvSpPr>
              <a:spLocks noChangeArrowheads="1"/>
            </p:cNvSpPr>
            <p:nvPr/>
          </p:nvSpPr>
          <p:spPr bwMode="auto">
            <a:xfrm rot="245351">
              <a:off x="8128139" y="1958859"/>
              <a:ext cx="177471" cy="483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83" name="Oval 1371"/>
            <p:cNvSpPr>
              <a:spLocks noChangeArrowheads="1"/>
            </p:cNvSpPr>
            <p:nvPr/>
          </p:nvSpPr>
          <p:spPr bwMode="auto">
            <a:xfrm rot="245351">
              <a:off x="8022306" y="2150338"/>
              <a:ext cx="95921" cy="75907"/>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185" name="Freeform 370"/>
            <p:cNvSpPr>
              <a:spLocks/>
            </p:cNvSpPr>
            <p:nvPr/>
          </p:nvSpPr>
          <p:spPr bwMode="auto">
            <a:xfrm rot="245351">
              <a:off x="8545310" y="1602048"/>
              <a:ext cx="87673" cy="32994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 name="Freeform 371"/>
            <p:cNvSpPr>
              <a:spLocks/>
            </p:cNvSpPr>
            <p:nvPr/>
          </p:nvSpPr>
          <p:spPr bwMode="auto">
            <a:xfrm rot="245351">
              <a:off x="7685281" y="1443854"/>
              <a:ext cx="905962" cy="39987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6" name="Freeform 372"/>
            <p:cNvSpPr>
              <a:spLocks/>
            </p:cNvSpPr>
            <p:nvPr/>
          </p:nvSpPr>
          <p:spPr bwMode="auto">
            <a:xfrm rot="245351">
              <a:off x="7644681" y="1702672"/>
              <a:ext cx="935188" cy="14640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7" name="Freeform 1376"/>
            <p:cNvSpPr>
              <a:spLocks/>
            </p:cNvSpPr>
            <p:nvPr/>
          </p:nvSpPr>
          <p:spPr bwMode="auto">
            <a:xfrm rot="474769" flipH="1">
              <a:off x="8262345" y="2180454"/>
              <a:ext cx="497712" cy="25207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cxnSp>
          <p:nvCxnSpPr>
            <p:cNvPr id="218" name="直線コネクタ 217"/>
            <p:cNvCxnSpPr/>
            <p:nvPr/>
          </p:nvCxnSpPr>
          <p:spPr>
            <a:xfrm flipH="1" flipV="1">
              <a:off x="8522451" y="2309389"/>
              <a:ext cx="138263" cy="6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H="1" flipV="1">
              <a:off x="8437136" y="2328614"/>
              <a:ext cx="138263" cy="69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テキスト ボックス 219"/>
            <p:cNvSpPr txBox="1"/>
            <p:nvPr/>
          </p:nvSpPr>
          <p:spPr>
            <a:xfrm rot="245351">
              <a:off x="7798458" y="1469117"/>
              <a:ext cx="634635" cy="265785"/>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sp>
          <p:nvSpPr>
            <p:cNvPr id="186" name="Text Box 880"/>
            <p:cNvSpPr txBox="1">
              <a:spLocks noChangeArrowheads="1"/>
            </p:cNvSpPr>
            <p:nvPr/>
          </p:nvSpPr>
          <p:spPr bwMode="auto">
            <a:xfrm>
              <a:off x="7608543" y="245914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grpSp>
      <p:sp>
        <p:nvSpPr>
          <p:cNvPr id="194" name="円形吹き出し 193"/>
          <p:cNvSpPr/>
          <p:nvPr/>
        </p:nvSpPr>
        <p:spPr>
          <a:xfrm flipH="1">
            <a:off x="2864679" y="724499"/>
            <a:ext cx="1570580" cy="1150069"/>
          </a:xfrm>
          <a:prstGeom prst="wedgeEllipseCallout">
            <a:avLst>
              <a:gd name="adj1" fmla="val -40212"/>
              <a:gd name="adj2" fmla="val 481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a:t>
            </a:r>
          </a:p>
        </p:txBody>
      </p:sp>
      <p:sp>
        <p:nvSpPr>
          <p:cNvPr id="98" name="テキスト ボックス 97"/>
          <p:cNvSpPr txBox="1"/>
          <p:nvPr/>
        </p:nvSpPr>
        <p:spPr>
          <a:xfrm>
            <a:off x="3091703" y="978071"/>
            <a:ext cx="1191352" cy="630162"/>
          </a:xfrm>
          <a:prstGeom prst="rect">
            <a:avLst/>
          </a:prstGeom>
          <a:noFill/>
        </p:spPr>
        <p:txBody>
          <a:bodyPr wrap="none" rtlCol="0">
            <a:spAutoFit/>
          </a:bodyPr>
          <a:lstStyle/>
          <a:p>
            <a:r>
              <a:rPr kumimoji="1" lang="ja-JP" altLang="en-US" sz="1600" dirty="0"/>
              <a:t>９㎏以上は</a:t>
            </a:r>
            <a:endParaRPr kumimoji="1" lang="en-US" altLang="ja-JP" sz="1600" dirty="0"/>
          </a:p>
          <a:p>
            <a:r>
              <a:rPr lang="ja-JP" altLang="en-US" sz="1600" dirty="0"/>
              <a:t>全て</a:t>
            </a:r>
            <a:r>
              <a:rPr kumimoji="1" lang="ja-JP" altLang="en-US" sz="1600" dirty="0"/>
              <a:t>重量物</a:t>
            </a:r>
          </a:p>
        </p:txBody>
      </p:sp>
      <p:grpSp>
        <p:nvGrpSpPr>
          <p:cNvPr id="9" name="グループ化 8"/>
          <p:cNvGrpSpPr/>
          <p:nvPr/>
        </p:nvGrpSpPr>
        <p:grpSpPr>
          <a:xfrm>
            <a:off x="3861474" y="1490167"/>
            <a:ext cx="1031045" cy="1177753"/>
            <a:chOff x="9900592" y="1761458"/>
            <a:chExt cx="1031045" cy="1177753"/>
          </a:xfrm>
        </p:grpSpPr>
        <p:sp>
          <p:nvSpPr>
            <p:cNvPr id="271" name="Freeform 230"/>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272" name="Freeform 231"/>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73" name="Freeform 232"/>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4" name="Freeform 233"/>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5" name="Freeform 234"/>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6" name="Freeform 235"/>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7" name="Freeform 236"/>
            <p:cNvSpPr>
              <a:spLocks/>
            </p:cNvSpPr>
            <p:nvPr/>
          </p:nvSpPr>
          <p:spPr bwMode="auto">
            <a:xfrm flipH="1">
              <a:off x="10703234" y="2361051"/>
              <a:ext cx="228403" cy="247146"/>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8" name="Freeform 237"/>
            <p:cNvSpPr>
              <a:spLocks/>
            </p:cNvSpPr>
            <p:nvPr/>
          </p:nvSpPr>
          <p:spPr bwMode="auto">
            <a:xfrm flipH="1">
              <a:off x="10769574" y="2472579"/>
              <a:ext cx="47404" cy="58886"/>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2" name="Freeform 241"/>
            <p:cNvSpPr>
              <a:spLocks/>
            </p:cNvSpPr>
            <p:nvPr/>
          </p:nvSpPr>
          <p:spPr bwMode="auto">
            <a:xfrm flipH="1">
              <a:off x="10006174" y="2210266"/>
              <a:ext cx="47404" cy="15168"/>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3" name="Freeform 242"/>
            <p:cNvSpPr>
              <a:spLocks/>
            </p:cNvSpPr>
            <p:nvPr/>
          </p:nvSpPr>
          <p:spPr bwMode="auto">
            <a:xfrm flipH="1">
              <a:off x="9974930" y="2242386"/>
              <a:ext cx="51714" cy="12491"/>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4" name="Freeform 243"/>
            <p:cNvSpPr>
              <a:spLocks/>
            </p:cNvSpPr>
            <p:nvPr/>
          </p:nvSpPr>
          <p:spPr bwMode="auto">
            <a:xfrm flipH="1">
              <a:off x="10046037" y="2230787"/>
              <a:ext cx="59255" cy="38365"/>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5" name="Line 293"/>
            <p:cNvSpPr>
              <a:spLocks noChangeShapeType="1"/>
            </p:cNvSpPr>
            <p:nvPr/>
          </p:nvSpPr>
          <p:spPr bwMode="auto">
            <a:xfrm flipH="1">
              <a:off x="10289066" y="2502023"/>
              <a:ext cx="4309" cy="3836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8" name="グループ化 7"/>
            <p:cNvGrpSpPr/>
            <p:nvPr/>
          </p:nvGrpSpPr>
          <p:grpSpPr>
            <a:xfrm>
              <a:off x="10288713" y="1761458"/>
              <a:ext cx="618102" cy="617826"/>
              <a:chOff x="10506562" y="3726707"/>
              <a:chExt cx="618102" cy="617826"/>
            </a:xfrm>
          </p:grpSpPr>
          <p:sp>
            <p:nvSpPr>
              <p:cNvPr id="188" name="Line 608"/>
              <p:cNvSpPr>
                <a:spLocks noChangeShapeType="1"/>
              </p:cNvSpPr>
              <p:nvPr/>
            </p:nvSpPr>
            <p:spPr bwMode="auto">
              <a:xfrm>
                <a:off x="11024749" y="4058972"/>
                <a:ext cx="1959" cy="133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9" name="Freeform 609"/>
              <p:cNvSpPr>
                <a:spLocks/>
              </p:cNvSpPr>
              <p:nvPr/>
            </p:nvSpPr>
            <p:spPr bwMode="auto">
              <a:xfrm>
                <a:off x="10506562" y="3852140"/>
                <a:ext cx="529941" cy="492393"/>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0" name="Freeform 610"/>
              <p:cNvSpPr>
                <a:spLocks/>
              </p:cNvSpPr>
              <p:nvPr/>
            </p:nvSpPr>
            <p:spPr bwMode="auto">
              <a:xfrm>
                <a:off x="10540847" y="3726707"/>
                <a:ext cx="583817" cy="573791"/>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91" name="Freeform 611"/>
              <p:cNvSpPr>
                <a:spLocks/>
              </p:cNvSpPr>
              <p:nvPr/>
            </p:nvSpPr>
            <p:spPr bwMode="auto">
              <a:xfrm>
                <a:off x="10538888" y="3970902"/>
                <a:ext cx="69549" cy="109421"/>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2" name="Freeform 612"/>
              <p:cNvSpPr>
                <a:spLocks/>
              </p:cNvSpPr>
              <p:nvPr/>
            </p:nvSpPr>
            <p:spPr bwMode="auto">
              <a:xfrm>
                <a:off x="10658394" y="3917526"/>
                <a:ext cx="85222" cy="112089"/>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613"/>
              <p:cNvSpPr>
                <a:spLocks/>
              </p:cNvSpPr>
              <p:nvPr/>
            </p:nvSpPr>
            <p:spPr bwMode="auto">
              <a:xfrm>
                <a:off x="10713250" y="3938877"/>
                <a:ext cx="69549" cy="82733"/>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5" name="Oval 614"/>
              <p:cNvSpPr>
                <a:spLocks noChangeArrowheads="1"/>
              </p:cNvSpPr>
              <p:nvPr/>
            </p:nvSpPr>
            <p:spPr bwMode="auto">
              <a:xfrm>
                <a:off x="10709331" y="4046962"/>
                <a:ext cx="19591" cy="240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96" name="Freeform 615"/>
              <p:cNvSpPr>
                <a:spLocks/>
              </p:cNvSpPr>
              <p:nvPr/>
            </p:nvSpPr>
            <p:spPr bwMode="auto">
              <a:xfrm>
                <a:off x="10980669" y="4020274"/>
                <a:ext cx="44080" cy="57379"/>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7" name="Freeform 616"/>
              <p:cNvSpPr>
                <a:spLocks/>
              </p:cNvSpPr>
              <p:nvPr/>
            </p:nvSpPr>
            <p:spPr bwMode="auto">
              <a:xfrm>
                <a:off x="10583948" y="4103007"/>
                <a:ext cx="312479" cy="213504"/>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08" name="Oval 627"/>
              <p:cNvSpPr>
                <a:spLocks noChangeArrowheads="1"/>
              </p:cNvSpPr>
              <p:nvPr/>
            </p:nvSpPr>
            <p:spPr bwMode="auto">
              <a:xfrm>
                <a:off x="10655455" y="4044293"/>
                <a:ext cx="20571" cy="253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sp>
        <p:nvSpPr>
          <p:cNvPr id="209" name="Text Box 878"/>
          <p:cNvSpPr txBox="1">
            <a:spLocks noChangeArrowheads="1"/>
          </p:cNvSpPr>
          <p:nvPr/>
        </p:nvSpPr>
        <p:spPr bwMode="auto">
          <a:xfrm>
            <a:off x="4383272" y="2636912"/>
            <a:ext cx="4295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辻</a:t>
            </a:r>
          </a:p>
        </p:txBody>
      </p:sp>
      <p:grpSp>
        <p:nvGrpSpPr>
          <p:cNvPr id="16" name="グループ化 15"/>
          <p:cNvGrpSpPr/>
          <p:nvPr/>
        </p:nvGrpSpPr>
        <p:grpSpPr>
          <a:xfrm>
            <a:off x="397443" y="1165651"/>
            <a:ext cx="881567" cy="1201616"/>
            <a:chOff x="-2552661" y="1503885"/>
            <a:chExt cx="881567" cy="971444"/>
          </a:xfrm>
        </p:grpSpPr>
        <p:sp>
          <p:nvSpPr>
            <p:cNvPr id="287" name="Freeform 1376"/>
            <p:cNvSpPr>
              <a:spLocks/>
            </p:cNvSpPr>
            <p:nvPr/>
          </p:nvSpPr>
          <p:spPr bwMode="auto">
            <a:xfrm flipH="1">
              <a:off x="-1979132" y="1861135"/>
              <a:ext cx="308038" cy="22259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88" name="Freeform 1362"/>
            <p:cNvSpPr>
              <a:spLocks/>
            </p:cNvSpPr>
            <p:nvPr/>
          </p:nvSpPr>
          <p:spPr bwMode="auto">
            <a:xfrm flipH="1">
              <a:off x="-2552661" y="1958005"/>
              <a:ext cx="692659" cy="51732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89" name="Freeform 1372"/>
            <p:cNvSpPr>
              <a:spLocks/>
            </p:cNvSpPr>
            <p:nvPr/>
          </p:nvSpPr>
          <p:spPr bwMode="auto">
            <a:xfrm flipH="1">
              <a:off x="-2287169" y="2017775"/>
              <a:ext cx="148062" cy="10099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90" name="Freeform 1373"/>
            <p:cNvSpPr>
              <a:spLocks/>
            </p:cNvSpPr>
            <p:nvPr/>
          </p:nvSpPr>
          <p:spPr bwMode="auto">
            <a:xfrm flipH="1">
              <a:off x="-2360349" y="2015715"/>
              <a:ext cx="180398" cy="160762"/>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1374"/>
            <p:cNvSpPr>
              <a:spLocks/>
            </p:cNvSpPr>
            <p:nvPr/>
          </p:nvSpPr>
          <p:spPr bwMode="auto">
            <a:xfrm flipH="1">
              <a:off x="-2135703" y="2005409"/>
              <a:ext cx="83392" cy="103052"/>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1375"/>
            <p:cNvSpPr>
              <a:spLocks/>
            </p:cNvSpPr>
            <p:nvPr/>
          </p:nvSpPr>
          <p:spPr bwMode="auto">
            <a:xfrm flipH="1">
              <a:off x="-2111877" y="2149683"/>
              <a:ext cx="40845" cy="2679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1377"/>
            <p:cNvSpPr>
              <a:spLocks/>
            </p:cNvSpPr>
            <p:nvPr/>
          </p:nvSpPr>
          <p:spPr bwMode="auto">
            <a:xfrm flipH="1">
              <a:off x="-1768101" y="1982737"/>
              <a:ext cx="42547" cy="35038"/>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1378"/>
            <p:cNvSpPr>
              <a:spLocks/>
            </p:cNvSpPr>
            <p:nvPr/>
          </p:nvSpPr>
          <p:spPr bwMode="auto">
            <a:xfrm flipH="1">
              <a:off x="-1860002" y="1958005"/>
              <a:ext cx="56162" cy="5358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5" name="Line 1379"/>
            <p:cNvSpPr>
              <a:spLocks noChangeShapeType="1"/>
            </p:cNvSpPr>
            <p:nvPr/>
          </p:nvSpPr>
          <p:spPr bwMode="auto">
            <a:xfrm>
              <a:off x="-1808946" y="2007471"/>
              <a:ext cx="37441" cy="3915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241" name="グループ化 240"/>
            <p:cNvGrpSpPr/>
            <p:nvPr/>
          </p:nvGrpSpPr>
          <p:grpSpPr>
            <a:xfrm>
              <a:off x="-2551245" y="1503885"/>
              <a:ext cx="695370" cy="576086"/>
              <a:chOff x="-2058089" y="2404199"/>
              <a:chExt cx="695370" cy="576086"/>
            </a:xfrm>
          </p:grpSpPr>
          <p:sp>
            <p:nvSpPr>
              <p:cNvPr id="242" name="Freeform 696"/>
              <p:cNvSpPr>
                <a:spLocks/>
              </p:cNvSpPr>
              <p:nvPr/>
            </p:nvSpPr>
            <p:spPr bwMode="auto">
              <a:xfrm rot="21236550" flipH="1">
                <a:off x="-2058089" y="2404199"/>
                <a:ext cx="695370" cy="42319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rot="21236550" flipH="1">
                <a:off x="-1916790" y="2605178"/>
                <a:ext cx="480556" cy="37510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rot="21236550" flipH="1">
                <a:off x="-1824013" y="2813289"/>
                <a:ext cx="332407" cy="12022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6" name="Freeform 699"/>
              <p:cNvSpPr>
                <a:spLocks/>
              </p:cNvSpPr>
              <p:nvPr/>
            </p:nvSpPr>
            <p:spPr bwMode="auto">
              <a:xfrm rot="21236550" flipH="1">
                <a:off x="-1610010" y="2689492"/>
                <a:ext cx="65742" cy="30458"/>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9" name="Freeform 700"/>
              <p:cNvSpPr>
                <a:spLocks/>
              </p:cNvSpPr>
              <p:nvPr/>
            </p:nvSpPr>
            <p:spPr bwMode="auto">
              <a:xfrm rot="21236550" flipH="1">
                <a:off x="-1752848" y="2692615"/>
                <a:ext cx="73148" cy="31259"/>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701"/>
              <p:cNvSpPr>
                <a:spLocks/>
              </p:cNvSpPr>
              <p:nvPr/>
            </p:nvSpPr>
            <p:spPr bwMode="auto">
              <a:xfrm rot="21236550" flipH="1">
                <a:off x="-1776527" y="2653764"/>
                <a:ext cx="82407" cy="4167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Freeform 702"/>
              <p:cNvSpPr>
                <a:spLocks/>
              </p:cNvSpPr>
              <p:nvPr/>
            </p:nvSpPr>
            <p:spPr bwMode="auto">
              <a:xfrm rot="21236550" flipH="1">
                <a:off x="-1614424" y="2653840"/>
                <a:ext cx="79630" cy="30458"/>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252" name="Text Box 880"/>
          <p:cNvSpPr txBox="1">
            <a:spLocks noChangeArrowheads="1"/>
          </p:cNvSpPr>
          <p:nvPr/>
        </p:nvSpPr>
        <p:spPr bwMode="auto">
          <a:xfrm>
            <a:off x="625244" y="2132856"/>
            <a:ext cx="7191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t>瀧元</a:t>
            </a:r>
          </a:p>
        </p:txBody>
      </p:sp>
      <p:grpSp>
        <p:nvGrpSpPr>
          <p:cNvPr id="255" name="グループ化 254"/>
          <p:cNvGrpSpPr/>
          <p:nvPr/>
        </p:nvGrpSpPr>
        <p:grpSpPr>
          <a:xfrm>
            <a:off x="387766" y="1030278"/>
            <a:ext cx="855453" cy="497997"/>
            <a:chOff x="742258" y="3445929"/>
            <a:chExt cx="860069" cy="461835"/>
          </a:xfrm>
        </p:grpSpPr>
        <p:sp>
          <p:nvSpPr>
            <p:cNvPr id="256"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8"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9" name="テキスト ボックス 258"/>
            <p:cNvSpPr txBox="1"/>
            <p:nvPr/>
          </p:nvSpPr>
          <p:spPr>
            <a:xfrm rot="21354649" flipH="1">
              <a:off x="864821" y="3469626"/>
              <a:ext cx="737506" cy="235478"/>
            </a:xfrm>
            <a:prstGeom prst="rect">
              <a:avLst/>
            </a:prstGeom>
            <a:noFill/>
          </p:spPr>
          <p:txBody>
            <a:bodyPr wrap="square" rtlCol="0">
              <a:spAutoFit/>
            </a:bodyPr>
            <a:lstStyle/>
            <a:p>
              <a:r>
                <a:rPr kumimoji="1" lang="en-US" altLang="ja-JP" sz="105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50" i="1" dirty="0">
                <a:solidFill>
                  <a:srgbClr val="FF0000"/>
                </a:solidFill>
                <a:latin typeface="Nyala" panose="02000504070300020003" pitchFamily="2" charset="0"/>
                <a:cs typeface="Verdana" panose="020B0604030504040204" pitchFamily="34" charset="0"/>
              </a:endParaRPr>
            </a:p>
          </p:txBody>
        </p:sp>
      </p:grpSp>
      <p:grpSp>
        <p:nvGrpSpPr>
          <p:cNvPr id="260" name="グループ化 259"/>
          <p:cNvGrpSpPr/>
          <p:nvPr/>
        </p:nvGrpSpPr>
        <p:grpSpPr>
          <a:xfrm rot="245351">
            <a:off x="4225813" y="1343825"/>
            <a:ext cx="635401" cy="473398"/>
            <a:chOff x="6718234" y="594578"/>
            <a:chExt cx="857503" cy="487920"/>
          </a:xfrm>
        </p:grpSpPr>
        <p:sp>
          <p:nvSpPr>
            <p:cNvPr id="262"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 name="テキスト ボックス 312"/>
            <p:cNvSpPr txBox="1"/>
            <p:nvPr/>
          </p:nvSpPr>
          <p:spPr>
            <a:xfrm>
              <a:off x="6772189" y="667592"/>
              <a:ext cx="686100" cy="237913"/>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sp>
        <p:nvSpPr>
          <p:cNvPr id="198" name="テキスト ボックス 197"/>
          <p:cNvSpPr txBox="1"/>
          <p:nvPr/>
        </p:nvSpPr>
        <p:spPr>
          <a:xfrm>
            <a:off x="7283649" y="855686"/>
            <a:ext cx="595035" cy="338554"/>
          </a:xfrm>
          <a:prstGeom prst="rect">
            <a:avLst/>
          </a:prstGeom>
          <a:noFill/>
        </p:spPr>
        <p:txBody>
          <a:bodyPr wrap="none" rtlCol="0">
            <a:spAutoFit/>
          </a:bodyPr>
          <a:lstStyle/>
          <a:p>
            <a:r>
              <a:rPr lang="ja-JP" altLang="en-US" sz="1600" dirty="0"/>
              <a:t>最近</a:t>
            </a:r>
            <a:endParaRPr kumimoji="1" lang="en-US" altLang="ja-JP" sz="1600" dirty="0"/>
          </a:p>
        </p:txBody>
      </p:sp>
      <p:sp>
        <p:nvSpPr>
          <p:cNvPr id="7" name="テキスト ボックス 6"/>
          <p:cNvSpPr txBox="1"/>
          <p:nvPr/>
        </p:nvSpPr>
        <p:spPr>
          <a:xfrm>
            <a:off x="7279461" y="374467"/>
            <a:ext cx="748923" cy="276999"/>
          </a:xfrm>
          <a:prstGeom prst="rect">
            <a:avLst/>
          </a:prstGeom>
          <a:noFill/>
        </p:spPr>
        <p:txBody>
          <a:bodyPr wrap="none" rtlCol="0">
            <a:spAutoFit/>
          </a:bodyPr>
          <a:lstStyle/>
          <a:p>
            <a:r>
              <a:rPr lang="en-US" altLang="ja-JP" sz="1200" dirty="0">
                <a:latin typeface="+mj-ea"/>
                <a:ea typeface="+mj-ea"/>
              </a:rPr>
              <a:t>‘</a:t>
            </a:r>
            <a:r>
              <a:rPr lang="ja-JP" altLang="en-US" sz="1200" dirty="0">
                <a:latin typeface="+mj-ea"/>
                <a:ea typeface="+mj-ea"/>
              </a:rPr>
              <a:t>１８</a:t>
            </a:r>
            <a:r>
              <a:rPr lang="en-US" altLang="ja-JP" sz="1200" dirty="0">
                <a:latin typeface="+mj-ea"/>
                <a:ea typeface="+mj-ea"/>
              </a:rPr>
              <a:t>.</a:t>
            </a:r>
            <a:r>
              <a:rPr lang="ja-JP" altLang="en-US" sz="1200" dirty="0">
                <a:latin typeface="+mj-ea"/>
                <a:ea typeface="+mj-ea"/>
              </a:rPr>
              <a:t>４</a:t>
            </a:r>
            <a:r>
              <a:rPr lang="en-US" altLang="ja-JP" sz="1200" dirty="0">
                <a:latin typeface="+mj-ea"/>
                <a:ea typeface="+mj-ea"/>
              </a:rPr>
              <a:t>.</a:t>
            </a:r>
            <a:r>
              <a:rPr lang="ja-JP" altLang="en-US" sz="1200" dirty="0">
                <a:latin typeface="+mj-ea"/>
                <a:ea typeface="+mj-ea"/>
              </a:rPr>
              <a:t>５</a:t>
            </a:r>
            <a:endParaRPr lang="en-US" altLang="ja-JP" sz="1200" dirty="0">
              <a:latin typeface="+mj-ea"/>
              <a:ea typeface="+mj-ea"/>
            </a:endParaRPr>
          </a:p>
        </p:txBody>
      </p:sp>
      <p:sp>
        <p:nvSpPr>
          <p:cNvPr id="200" name="Rectangle 219"/>
          <p:cNvSpPr>
            <a:spLocks noChangeArrowheads="1"/>
          </p:cNvSpPr>
          <p:nvPr/>
        </p:nvSpPr>
        <p:spPr bwMode="auto">
          <a:xfrm>
            <a:off x="7972525" y="353540"/>
            <a:ext cx="703931" cy="31107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中村・瀧元</a:t>
            </a:r>
            <a:endParaRPr lang="en-US" altLang="ja-JP" sz="1200" dirty="0"/>
          </a:p>
        </p:txBody>
      </p:sp>
      <p:sp>
        <p:nvSpPr>
          <p:cNvPr id="202" name="円/楕円 201"/>
          <p:cNvSpPr/>
          <p:nvPr/>
        </p:nvSpPr>
        <p:spPr>
          <a:xfrm>
            <a:off x="5407921" y="3835648"/>
            <a:ext cx="1499437" cy="700846"/>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6" name="テキスト ボックス 385"/>
          <p:cNvSpPr txBox="1"/>
          <p:nvPr/>
        </p:nvSpPr>
        <p:spPr>
          <a:xfrm>
            <a:off x="5555874" y="4002468"/>
            <a:ext cx="1247457" cy="565038"/>
          </a:xfrm>
          <a:prstGeom prst="rect">
            <a:avLst/>
          </a:prstGeom>
          <a:noFill/>
        </p:spPr>
        <p:txBody>
          <a:bodyPr wrap="none" rtlCol="0">
            <a:spAutoFit/>
          </a:bodyPr>
          <a:lstStyle/>
          <a:p>
            <a:r>
              <a:rPr lang="ja-JP" altLang="en-US" dirty="0"/>
              <a:t>良いものを</a:t>
            </a:r>
            <a:endParaRPr kumimoji="1" lang="ja-JP" altLang="en-US" dirty="0"/>
          </a:p>
        </p:txBody>
      </p:sp>
      <p:sp>
        <p:nvSpPr>
          <p:cNvPr id="199" name="Rectangle 219"/>
          <p:cNvSpPr>
            <a:spLocks noChangeArrowheads="1"/>
          </p:cNvSpPr>
          <p:nvPr/>
        </p:nvSpPr>
        <p:spPr bwMode="auto">
          <a:xfrm>
            <a:off x="8048301" y="539815"/>
            <a:ext cx="703931" cy="31107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　辻・内藤</a:t>
            </a:r>
            <a:endParaRPr lang="en-US" altLang="ja-JP" sz="1200" dirty="0"/>
          </a:p>
        </p:txBody>
      </p:sp>
      <p:sp>
        <p:nvSpPr>
          <p:cNvPr id="203" name="テキスト ボックス 202"/>
          <p:cNvSpPr txBox="1"/>
          <p:nvPr/>
        </p:nvSpPr>
        <p:spPr>
          <a:xfrm>
            <a:off x="8336318" y="35332"/>
            <a:ext cx="700178" cy="369332"/>
          </a:xfrm>
          <a:prstGeom prst="rect">
            <a:avLst/>
          </a:prstGeom>
          <a:noFill/>
        </p:spPr>
        <p:txBody>
          <a:bodyPr wrap="square" rtlCol="0">
            <a:spAutoFit/>
          </a:bodyPr>
          <a:lstStyle/>
          <a:p>
            <a:r>
              <a:rPr lang="en-US" altLang="ja-JP" dirty="0"/>
              <a:t>6</a:t>
            </a:r>
            <a:r>
              <a:rPr kumimoji="1" lang="en-US" altLang="ja-JP" dirty="0"/>
              <a:t>/21</a:t>
            </a:r>
            <a:endParaRPr kumimoji="1" lang="ja-JP" altLang="en-US" dirty="0"/>
          </a:p>
        </p:txBody>
      </p:sp>
      <p:sp>
        <p:nvSpPr>
          <p:cNvPr id="206"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６</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テーマ選定の背景２</a:t>
            </a:r>
          </a:p>
        </p:txBody>
      </p:sp>
    </p:spTree>
    <p:extLst>
      <p:ext uri="{BB962C8B-B14F-4D97-AF65-F5344CB8AC3E}">
        <p14:creationId xmlns:p14="http://schemas.microsoft.com/office/powerpoint/2010/main" val="12585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randombar(horizontal)">
                                      <p:cBhvr>
                                        <p:cTn id="10" dur="500"/>
                                        <p:tgtEl>
                                          <p:spTgt spid="14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randombar(horizontal)">
                                      <p:cBhvr>
                                        <p:cTn id="19" dur="500"/>
                                        <p:tgtEl>
                                          <p:spTgt spid="148"/>
                                        </p:tgtEl>
                                      </p:cBhvr>
                                    </p:animEffect>
                                  </p:childTnLst>
                                </p:cTn>
                              </p:par>
                              <p:par>
                                <p:cTn id="20" presetID="14" presetClass="entr" presetSubtype="10" fill="hold" nodeType="with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randombar(horizontal)">
                                      <p:cBhvr>
                                        <p:cTn id="22" dur="500"/>
                                        <p:tgtEl>
                                          <p:spTgt spid="1126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randombar(horizontal)">
                                      <p:cBhvr>
                                        <p:cTn id="25" dur="500"/>
                                        <p:tgtEl>
                                          <p:spTgt spid="19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randombar(horizontal)">
                                      <p:cBhvr>
                                        <p:cTn id="37" dur="500"/>
                                        <p:tgtEl>
                                          <p:spTgt spid="22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00"/>
                                        </p:tgtEl>
                                        <p:attrNameLst>
                                          <p:attrName>style.visibility</p:attrName>
                                        </p:attrNameLst>
                                      </p:cBhvr>
                                      <p:to>
                                        <p:strVal val="visible"/>
                                      </p:to>
                                    </p:set>
                                    <p:animEffect transition="in" filter="randombar(horizontal)">
                                      <p:cBhvr>
                                        <p:cTn id="43" dur="500"/>
                                        <p:tgtEl>
                                          <p:spTgt spid="20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9"/>
                                        </p:tgtEl>
                                        <p:attrNameLst>
                                          <p:attrName>style.visibility</p:attrName>
                                        </p:attrNameLst>
                                      </p:cBhvr>
                                      <p:to>
                                        <p:strVal val="visible"/>
                                      </p:to>
                                    </p:set>
                                    <p:animEffect transition="in" filter="randombar(horizontal)">
                                      <p:cBhvr>
                                        <p:cTn id="46" dur="500"/>
                                        <p:tgtEl>
                                          <p:spTgt spid="19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87"/>
                                        </p:tgtEl>
                                        <p:attrNameLst>
                                          <p:attrName>style.visibility</p:attrName>
                                        </p:attrNameLst>
                                      </p:cBhvr>
                                      <p:to>
                                        <p:strVal val="visible"/>
                                      </p:to>
                                    </p:set>
                                    <p:animEffect transition="in" filter="fade">
                                      <p:cBhvr>
                                        <p:cTn id="58" dur="500"/>
                                        <p:tgtEl>
                                          <p:spTgt spid="3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500"/>
                                        <p:tgtEl>
                                          <p:spTgt spid="20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6"/>
                                        </p:tgtEl>
                                        <p:attrNameLst>
                                          <p:attrName>style.visibility</p:attrName>
                                        </p:attrNameLst>
                                      </p:cBhvr>
                                      <p:to>
                                        <p:strVal val="visible"/>
                                      </p:to>
                                    </p:set>
                                    <p:animEffect transition="in" filter="fade">
                                      <p:cBhvr>
                                        <p:cTn id="68" dur="500"/>
                                        <p:tgtEl>
                                          <p:spTgt spid="386"/>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85"/>
                                        </p:tgtEl>
                                        <p:attrNameLst>
                                          <p:attrName>style.visibility</p:attrName>
                                        </p:attrNameLst>
                                      </p:cBhvr>
                                      <p:to>
                                        <p:strVal val="visible"/>
                                      </p:to>
                                    </p:set>
                                    <p:animEffect transition="in" filter="fade">
                                      <p:cBhvr>
                                        <p:cTn id="72" dur="500"/>
                                        <p:tgtEl>
                                          <p:spTgt spid="38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8"/>
                                        </p:tgtEl>
                                        <p:attrNameLst>
                                          <p:attrName>style.visibility</p:attrName>
                                        </p:attrNameLst>
                                      </p:cBhvr>
                                      <p:to>
                                        <p:strVal val="visible"/>
                                      </p:to>
                                    </p:set>
                                    <p:animEffect transition="in" filter="fade">
                                      <p:cBhvr>
                                        <p:cTn id="75" dur="500"/>
                                        <p:tgtEl>
                                          <p:spTgt spid="388"/>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par>
                                <p:cTn id="80" presetID="22" presetClass="entr" presetSubtype="1"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8"/>
                                        </p:tgtEl>
                                        <p:attrNameLst>
                                          <p:attrName>style.visibility</p:attrName>
                                        </p:attrNameLst>
                                      </p:cBhvr>
                                      <p:to>
                                        <p:strVal val="visible"/>
                                      </p:to>
                                    </p:set>
                                    <p:animEffect transition="in" filter="fade">
                                      <p:cBhvr>
                                        <p:cTn id="85" dur="500"/>
                                        <p:tgtEl>
                                          <p:spTgt spid="228"/>
                                        </p:tgtEl>
                                      </p:cBhvr>
                                    </p:animEffect>
                                  </p:childTnLst>
                                </p:cTn>
                              </p:par>
                            </p:childTnLst>
                          </p:cTn>
                        </p:par>
                        <p:par>
                          <p:cTn id="86" fill="hold">
                            <p:stCondLst>
                              <p:cond delay="2500"/>
                            </p:stCondLst>
                            <p:childTnLst>
                              <p:par>
                                <p:cTn id="87" presetID="16" presetClass="entr" presetSubtype="42" fill="hold" grpId="0" nodeType="afterEffect">
                                  <p:stCondLst>
                                    <p:cond delay="0"/>
                                  </p:stCondLst>
                                  <p:childTnLst>
                                    <p:set>
                                      <p:cBhvr>
                                        <p:cTn id="88" dur="1" fill="hold">
                                          <p:stCondLst>
                                            <p:cond delay="0"/>
                                          </p:stCondLst>
                                        </p:cTn>
                                        <p:tgtEl>
                                          <p:spTgt spid="181"/>
                                        </p:tgtEl>
                                        <p:attrNameLst>
                                          <p:attrName>style.visibility</p:attrName>
                                        </p:attrNameLst>
                                      </p:cBhvr>
                                      <p:to>
                                        <p:strVal val="visible"/>
                                      </p:to>
                                    </p:set>
                                    <p:animEffect transition="in" filter="barn(outHorizontal)">
                                      <p:cBhvr>
                                        <p:cTn id="8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2" grpId="0"/>
      <p:bldP spid="145" grpId="0"/>
      <p:bldP spid="4" grpId="0"/>
      <p:bldP spid="5" grpId="0"/>
      <p:bldP spid="148" grpId="0"/>
      <p:bldP spid="10" grpId="0" animBg="1"/>
      <p:bldP spid="14" grpId="0"/>
      <p:bldP spid="15" grpId="0" animBg="1"/>
      <p:bldP spid="387" grpId="0" animBg="1"/>
      <p:bldP spid="388" grpId="0" animBg="1"/>
      <p:bldP spid="12" grpId="0"/>
      <p:bldP spid="385" grpId="0"/>
      <p:bldP spid="11" grpId="0"/>
      <p:bldP spid="222" grpId="0"/>
      <p:bldP spid="24" grpId="0"/>
      <p:bldP spid="228" grpId="0"/>
      <p:bldP spid="198" grpId="0"/>
      <p:bldP spid="7" grpId="0"/>
      <p:bldP spid="200" grpId="0"/>
      <p:bldP spid="202" grpId="0" animBg="1"/>
      <p:bldP spid="386" grpId="0"/>
      <p:bldP spid="1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992712" y="4326129"/>
            <a:ext cx="3749944" cy="1872987"/>
            <a:chOff x="9108504" y="3056357"/>
            <a:chExt cx="3749944" cy="1860890"/>
          </a:xfrm>
        </p:grpSpPr>
        <p:sp>
          <p:nvSpPr>
            <p:cNvPr id="187" name="AutoShape 1337"/>
            <p:cNvSpPr>
              <a:spLocks noChangeAspect="1" noChangeArrowheads="1" noTextEdit="1"/>
            </p:cNvSpPr>
            <p:nvPr/>
          </p:nvSpPr>
          <p:spPr bwMode="auto">
            <a:xfrm>
              <a:off x="9153488" y="3071580"/>
              <a:ext cx="3704960" cy="184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188" name="Rectangle 1339"/>
            <p:cNvSpPr>
              <a:spLocks noChangeArrowheads="1"/>
            </p:cNvSpPr>
            <p:nvPr/>
          </p:nvSpPr>
          <p:spPr bwMode="auto">
            <a:xfrm>
              <a:off x="9569459" y="3056357"/>
              <a:ext cx="2139244" cy="916139"/>
            </a:xfrm>
            <a:prstGeom prst="rect">
              <a:avLst/>
            </a:prstGeom>
            <a:solidFill>
              <a:srgbClr val="999999"/>
            </a:solidFill>
            <a:ln w="17463" cap="rnd">
              <a:solidFill>
                <a:srgbClr val="000000"/>
              </a:solidFill>
              <a:round/>
              <a:headEnd/>
              <a:tailEnd/>
            </a:ln>
          </p:spPr>
          <p:txBody>
            <a:bodyPr/>
            <a:lstStyle/>
            <a:p>
              <a:endParaRPr lang="ja-JP" altLang="en-US" dirty="0"/>
            </a:p>
          </p:txBody>
        </p:sp>
        <p:sp>
          <p:nvSpPr>
            <p:cNvPr id="189" name="Rectangle 1340"/>
            <p:cNvSpPr>
              <a:spLocks noChangeArrowheads="1"/>
            </p:cNvSpPr>
            <p:nvPr/>
          </p:nvSpPr>
          <p:spPr bwMode="auto">
            <a:xfrm>
              <a:off x="9661360" y="3109854"/>
              <a:ext cx="1955442" cy="782258"/>
            </a:xfrm>
            <a:prstGeom prst="rect">
              <a:avLst/>
            </a:prstGeom>
            <a:solidFill>
              <a:srgbClr val="FFFFFF"/>
            </a:solidFill>
            <a:ln w="17463" cap="rnd">
              <a:solidFill>
                <a:srgbClr val="000000"/>
              </a:solidFill>
              <a:round/>
              <a:headEnd/>
              <a:tailEnd/>
            </a:ln>
          </p:spPr>
          <p:txBody>
            <a:bodyPr/>
            <a:lstStyle/>
            <a:p>
              <a:endParaRPr lang="ja-JP" altLang="en-US" dirty="0"/>
            </a:p>
          </p:txBody>
        </p:sp>
        <p:sp>
          <p:nvSpPr>
            <p:cNvPr id="190" name="Rectangle 1341"/>
            <p:cNvSpPr>
              <a:spLocks noChangeArrowheads="1"/>
            </p:cNvSpPr>
            <p:nvPr/>
          </p:nvSpPr>
          <p:spPr bwMode="auto">
            <a:xfrm>
              <a:off x="9813812" y="3211201"/>
              <a:ext cx="675640" cy="340444"/>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Rectangle 1344"/>
            <p:cNvSpPr>
              <a:spLocks noChangeArrowheads="1"/>
            </p:cNvSpPr>
            <p:nvPr/>
          </p:nvSpPr>
          <p:spPr bwMode="auto">
            <a:xfrm>
              <a:off x="10618793" y="3213113"/>
              <a:ext cx="638200" cy="357658"/>
            </a:xfrm>
            <a:prstGeom prst="rect">
              <a:avLst/>
            </a:pr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Line 1350"/>
            <p:cNvSpPr>
              <a:spLocks noChangeShapeType="1"/>
            </p:cNvSpPr>
            <p:nvPr/>
          </p:nvSpPr>
          <p:spPr bwMode="auto">
            <a:xfrm>
              <a:off x="9905713" y="3429000"/>
              <a:ext cx="9700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Line 1351"/>
            <p:cNvSpPr>
              <a:spLocks noChangeShapeType="1"/>
            </p:cNvSpPr>
            <p:nvPr/>
          </p:nvSpPr>
          <p:spPr bwMode="auto">
            <a:xfrm>
              <a:off x="9905713" y="3465339"/>
              <a:ext cx="9700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6" name="Line 1353"/>
            <p:cNvSpPr>
              <a:spLocks noChangeShapeType="1"/>
            </p:cNvSpPr>
            <p:nvPr/>
          </p:nvSpPr>
          <p:spPr bwMode="auto">
            <a:xfrm>
              <a:off x="10145676" y="3475141"/>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7" name="Line 1354"/>
            <p:cNvSpPr>
              <a:spLocks noChangeShapeType="1"/>
            </p:cNvSpPr>
            <p:nvPr/>
          </p:nvSpPr>
          <p:spPr bwMode="auto">
            <a:xfrm>
              <a:off x="10145676" y="3511480"/>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8" name="Line 1356"/>
            <p:cNvSpPr>
              <a:spLocks noChangeShapeType="1"/>
            </p:cNvSpPr>
            <p:nvPr/>
          </p:nvSpPr>
          <p:spPr bwMode="auto">
            <a:xfrm>
              <a:off x="10857055" y="3494267"/>
              <a:ext cx="27059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9" name="Line 1357"/>
            <p:cNvSpPr>
              <a:spLocks noChangeShapeType="1"/>
            </p:cNvSpPr>
            <p:nvPr/>
          </p:nvSpPr>
          <p:spPr bwMode="auto">
            <a:xfrm>
              <a:off x="10847695" y="3649781"/>
              <a:ext cx="26549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0" name="Freeform 1361"/>
            <p:cNvSpPr>
              <a:spLocks/>
            </p:cNvSpPr>
            <p:nvPr/>
          </p:nvSpPr>
          <p:spPr bwMode="auto">
            <a:xfrm>
              <a:off x="9250494" y="4374066"/>
              <a:ext cx="3345866" cy="533617"/>
            </a:xfrm>
            <a:custGeom>
              <a:avLst/>
              <a:gdLst>
                <a:gd name="T0" fmla="*/ 2147483647 w 1966"/>
                <a:gd name="T1" fmla="*/ 0 h 279"/>
                <a:gd name="T2" fmla="*/ 2147483647 w 1966"/>
                <a:gd name="T3" fmla="*/ 0 h 279"/>
                <a:gd name="T4" fmla="*/ 0 w 1966"/>
                <a:gd name="T5" fmla="*/ 2147483647 h 279"/>
                <a:gd name="T6" fmla="*/ 2147483647 w 1966"/>
                <a:gd name="T7" fmla="*/ 2147483647 h 279"/>
                <a:gd name="T8" fmla="*/ 2147483647 w 19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79">
                  <a:moveTo>
                    <a:pt x="1491" y="0"/>
                  </a:moveTo>
                  <a:lnTo>
                    <a:pt x="445" y="0"/>
                  </a:lnTo>
                  <a:lnTo>
                    <a:pt x="0" y="279"/>
                  </a:lnTo>
                  <a:lnTo>
                    <a:pt x="1966" y="279"/>
                  </a:lnTo>
                  <a:lnTo>
                    <a:pt x="1491" y="0"/>
                  </a:lnTo>
                  <a:close/>
                </a:path>
              </a:pathLst>
            </a:custGeom>
            <a:solidFill>
              <a:srgbClr val="CC6635"/>
            </a:solidFill>
            <a:ln w="17463" cap="rnd">
              <a:solidFill>
                <a:srgbClr val="000000"/>
              </a:solidFill>
              <a:prstDash val="solid"/>
              <a:round/>
              <a:headEnd/>
              <a:tailEnd/>
            </a:ln>
          </p:spPr>
          <p:txBody>
            <a:bodyPr/>
            <a:lstStyle/>
            <a:p>
              <a:endParaRPr lang="ja-JP" altLang="en-US" dirty="0"/>
            </a:p>
          </p:txBody>
        </p:sp>
        <p:sp>
          <p:nvSpPr>
            <p:cNvPr id="201" name="Freeform 1362"/>
            <p:cNvSpPr>
              <a:spLocks/>
            </p:cNvSpPr>
            <p:nvPr/>
          </p:nvSpPr>
          <p:spPr bwMode="auto">
            <a:xfrm>
              <a:off x="11968374" y="4427619"/>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02" name="Freeform 1372"/>
            <p:cNvSpPr>
              <a:spLocks/>
            </p:cNvSpPr>
            <p:nvPr/>
          </p:nvSpPr>
          <p:spPr bwMode="auto">
            <a:xfrm>
              <a:off x="12247479" y="4483084"/>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03" name="Freeform 1373"/>
            <p:cNvSpPr>
              <a:spLocks/>
            </p:cNvSpPr>
            <p:nvPr/>
          </p:nvSpPr>
          <p:spPr bwMode="auto">
            <a:xfrm>
              <a:off x="12288323" y="4481172"/>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4" name="Freeform 1374"/>
            <p:cNvSpPr>
              <a:spLocks/>
            </p:cNvSpPr>
            <p:nvPr/>
          </p:nvSpPr>
          <p:spPr bwMode="auto">
            <a:xfrm>
              <a:off x="12160683" y="4471609"/>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5" name="Freeform 1375"/>
            <p:cNvSpPr>
              <a:spLocks/>
            </p:cNvSpPr>
            <p:nvPr/>
          </p:nvSpPr>
          <p:spPr bwMode="auto">
            <a:xfrm>
              <a:off x="12179404" y="4605491"/>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6" name="Freeform 1376"/>
            <p:cNvSpPr>
              <a:spLocks/>
            </p:cNvSpPr>
            <p:nvPr/>
          </p:nvSpPr>
          <p:spPr bwMode="auto">
            <a:xfrm>
              <a:off x="11779466" y="4337726"/>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07" name="Freeform 1377"/>
            <p:cNvSpPr>
              <a:spLocks/>
            </p:cNvSpPr>
            <p:nvPr/>
          </p:nvSpPr>
          <p:spPr bwMode="auto">
            <a:xfrm>
              <a:off x="11833926" y="4450570"/>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8" name="Freeform 1378"/>
            <p:cNvSpPr>
              <a:spLocks/>
            </p:cNvSpPr>
            <p:nvPr/>
          </p:nvSpPr>
          <p:spPr bwMode="auto">
            <a:xfrm>
              <a:off x="11912212" y="4427619"/>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9" name="Line 1379"/>
            <p:cNvSpPr>
              <a:spLocks noChangeShapeType="1"/>
            </p:cNvSpPr>
            <p:nvPr/>
          </p:nvSpPr>
          <p:spPr bwMode="auto">
            <a:xfrm flipH="1">
              <a:off x="11879877" y="4473522"/>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11" name="Freeform 1381"/>
            <p:cNvSpPr>
              <a:spLocks/>
            </p:cNvSpPr>
            <p:nvPr/>
          </p:nvSpPr>
          <p:spPr bwMode="auto">
            <a:xfrm>
              <a:off x="10994906" y="4064223"/>
              <a:ext cx="835615" cy="357657"/>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15" name="Freeform 1387"/>
            <p:cNvSpPr>
              <a:spLocks/>
            </p:cNvSpPr>
            <p:nvPr/>
          </p:nvSpPr>
          <p:spPr bwMode="auto">
            <a:xfrm>
              <a:off x="11503764" y="3739081"/>
              <a:ext cx="142957" cy="84155"/>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6" name="Freeform 1388"/>
            <p:cNvSpPr>
              <a:spLocks/>
            </p:cNvSpPr>
            <p:nvPr/>
          </p:nvSpPr>
          <p:spPr bwMode="auto">
            <a:xfrm>
              <a:off x="11319962" y="3729517"/>
              <a:ext cx="102112" cy="95630"/>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7" name="Oval 1389"/>
            <p:cNvSpPr>
              <a:spLocks noChangeArrowheads="1"/>
            </p:cNvSpPr>
            <p:nvPr/>
          </p:nvSpPr>
          <p:spPr bwMode="auto">
            <a:xfrm>
              <a:off x="11393143" y="3874876"/>
              <a:ext cx="23826"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18" name="Oval 1390"/>
            <p:cNvSpPr>
              <a:spLocks noChangeArrowheads="1"/>
            </p:cNvSpPr>
            <p:nvPr/>
          </p:nvSpPr>
          <p:spPr bwMode="auto">
            <a:xfrm>
              <a:off x="11508870" y="3874876"/>
              <a:ext cx="22124" cy="401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19" name="Line 1391"/>
            <p:cNvSpPr>
              <a:spLocks noChangeShapeType="1"/>
            </p:cNvSpPr>
            <p:nvPr/>
          </p:nvSpPr>
          <p:spPr bwMode="auto">
            <a:xfrm flipH="1">
              <a:off x="11265503" y="3934167"/>
              <a:ext cx="32336"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0" name="Line 1392"/>
            <p:cNvSpPr>
              <a:spLocks noChangeShapeType="1"/>
            </p:cNvSpPr>
            <p:nvPr/>
          </p:nvSpPr>
          <p:spPr bwMode="auto">
            <a:xfrm flipH="1">
              <a:off x="11311453" y="3937992"/>
              <a:ext cx="18720" cy="1721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1" name="Line 1393"/>
            <p:cNvSpPr>
              <a:spLocks noChangeShapeType="1"/>
            </p:cNvSpPr>
            <p:nvPr/>
          </p:nvSpPr>
          <p:spPr bwMode="auto">
            <a:xfrm>
              <a:off x="11646720" y="3941818"/>
              <a:ext cx="27230" cy="1912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2" name="Line 1394"/>
            <p:cNvSpPr>
              <a:spLocks noChangeShapeType="1"/>
            </p:cNvSpPr>
            <p:nvPr/>
          </p:nvSpPr>
          <p:spPr bwMode="auto">
            <a:xfrm>
              <a:off x="11609279" y="3941818"/>
              <a:ext cx="32336"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3" name="Freeform 1395"/>
            <p:cNvSpPr>
              <a:spLocks/>
            </p:cNvSpPr>
            <p:nvPr/>
          </p:nvSpPr>
          <p:spPr bwMode="auto">
            <a:xfrm>
              <a:off x="11430584" y="4033622"/>
              <a:ext cx="151466" cy="40164"/>
            </a:xfrm>
            <a:custGeom>
              <a:avLst/>
              <a:gdLst>
                <a:gd name="T0" fmla="*/ 0 w 33"/>
                <a:gd name="T1" fmla="*/ 2147483647 h 12"/>
                <a:gd name="T2" fmla="*/ 2147483647 w 33"/>
                <a:gd name="T3" fmla="*/ 2147483647 h 12"/>
                <a:gd name="T4" fmla="*/ 0 60000 65536"/>
                <a:gd name="T5" fmla="*/ 0 60000 65536"/>
              </a:gdLst>
              <a:ahLst/>
              <a:cxnLst>
                <a:cxn ang="T4">
                  <a:pos x="T0" y="T1"/>
                </a:cxn>
                <a:cxn ang="T5">
                  <a:pos x="T2" y="T3"/>
                </a:cxn>
              </a:cxnLst>
              <a:rect l="0" t="0" r="r" b="b"/>
              <a:pathLst>
                <a:path w="33" h="12">
                  <a:moveTo>
                    <a:pt x="0" y="12"/>
                  </a:moveTo>
                  <a:cubicBezTo>
                    <a:pt x="0" y="12"/>
                    <a:pt x="18" y="0"/>
                    <a:pt x="33"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4" name="Line 1396"/>
            <p:cNvSpPr>
              <a:spLocks noChangeShapeType="1"/>
            </p:cNvSpPr>
            <p:nvPr/>
          </p:nvSpPr>
          <p:spPr bwMode="auto">
            <a:xfrm>
              <a:off x="11628000" y="4041272"/>
              <a:ext cx="8509" cy="2677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5" name="Line 1397"/>
            <p:cNvSpPr>
              <a:spLocks noChangeShapeType="1"/>
            </p:cNvSpPr>
            <p:nvPr/>
          </p:nvSpPr>
          <p:spPr bwMode="auto">
            <a:xfrm flipV="1">
              <a:off x="11238273" y="3656838"/>
              <a:ext cx="22125" cy="2295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6" name="Freeform 1398"/>
            <p:cNvSpPr>
              <a:spLocks/>
            </p:cNvSpPr>
            <p:nvPr/>
          </p:nvSpPr>
          <p:spPr bwMode="auto">
            <a:xfrm>
              <a:off x="11389739" y="4129252"/>
              <a:ext cx="173590" cy="112843"/>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27" name="Freeform 1399"/>
            <p:cNvSpPr>
              <a:spLocks/>
            </p:cNvSpPr>
            <p:nvPr/>
          </p:nvSpPr>
          <p:spPr bwMode="auto">
            <a:xfrm>
              <a:off x="11306347" y="4127339"/>
              <a:ext cx="105516" cy="99456"/>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8" name="Freeform 1400"/>
            <p:cNvSpPr>
              <a:spLocks/>
            </p:cNvSpPr>
            <p:nvPr/>
          </p:nvSpPr>
          <p:spPr bwMode="auto">
            <a:xfrm>
              <a:off x="11490149" y="4142640"/>
              <a:ext cx="137852" cy="107106"/>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9" name="Line 1401"/>
            <p:cNvSpPr>
              <a:spLocks noChangeShapeType="1"/>
            </p:cNvSpPr>
            <p:nvPr/>
          </p:nvSpPr>
          <p:spPr bwMode="auto">
            <a:xfrm flipH="1">
              <a:off x="11284224" y="4318600"/>
              <a:ext cx="54460" cy="592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0" name="Freeform 1402"/>
            <p:cNvSpPr>
              <a:spLocks/>
            </p:cNvSpPr>
            <p:nvPr/>
          </p:nvSpPr>
          <p:spPr bwMode="auto">
            <a:xfrm>
              <a:off x="11003415" y="4079524"/>
              <a:ext cx="359094" cy="244814"/>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1" name="Freeform 1403"/>
            <p:cNvSpPr>
              <a:spLocks/>
            </p:cNvSpPr>
            <p:nvPr/>
          </p:nvSpPr>
          <p:spPr bwMode="auto">
            <a:xfrm>
              <a:off x="11219553" y="4150290"/>
              <a:ext cx="45950" cy="42077"/>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2" name="Freeform 1404"/>
            <p:cNvSpPr>
              <a:spLocks/>
            </p:cNvSpPr>
            <p:nvPr/>
          </p:nvSpPr>
          <p:spPr bwMode="auto">
            <a:xfrm>
              <a:off x="11168497" y="4173242"/>
              <a:ext cx="56161" cy="59291"/>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3" name="Freeform 1405"/>
            <p:cNvSpPr>
              <a:spLocks/>
            </p:cNvSpPr>
            <p:nvPr/>
          </p:nvSpPr>
          <p:spPr bwMode="auto">
            <a:xfrm>
              <a:off x="11100422" y="4205756"/>
              <a:ext cx="91901" cy="66941"/>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4" name="Freeform 1406"/>
            <p:cNvSpPr>
              <a:spLocks/>
            </p:cNvSpPr>
            <p:nvPr/>
          </p:nvSpPr>
          <p:spPr bwMode="auto">
            <a:xfrm>
              <a:off x="11195727" y="4079524"/>
              <a:ext cx="97006" cy="57378"/>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35" name="Freeform 1407"/>
            <p:cNvSpPr>
              <a:spLocks/>
            </p:cNvSpPr>
            <p:nvPr/>
          </p:nvSpPr>
          <p:spPr bwMode="auto">
            <a:xfrm>
              <a:off x="9970384" y="4100562"/>
              <a:ext cx="1038137" cy="340444"/>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42" name="Oval 1414"/>
            <p:cNvSpPr>
              <a:spLocks noChangeArrowheads="1"/>
            </p:cNvSpPr>
            <p:nvPr/>
          </p:nvSpPr>
          <p:spPr bwMode="auto">
            <a:xfrm>
              <a:off x="10562632" y="3842362"/>
              <a:ext cx="27230" cy="3251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46" name="Freeform 1418"/>
            <p:cNvSpPr>
              <a:spLocks/>
            </p:cNvSpPr>
            <p:nvPr/>
          </p:nvSpPr>
          <p:spPr bwMode="auto">
            <a:xfrm>
              <a:off x="10443503" y="4154115"/>
              <a:ext cx="124236" cy="9563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47" name="Line 1419"/>
            <p:cNvSpPr>
              <a:spLocks noChangeShapeType="1"/>
            </p:cNvSpPr>
            <p:nvPr/>
          </p:nvSpPr>
          <p:spPr bwMode="auto">
            <a:xfrm flipH="1">
              <a:off x="10365217" y="4312863"/>
              <a:ext cx="23826" cy="612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8" name="Line 1420"/>
            <p:cNvSpPr>
              <a:spLocks noChangeShapeType="1"/>
            </p:cNvSpPr>
            <p:nvPr/>
          </p:nvSpPr>
          <p:spPr bwMode="auto">
            <a:xfrm>
              <a:off x="10632408" y="4301387"/>
              <a:ext cx="40845" cy="7267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Freeform 1421"/>
            <p:cNvSpPr>
              <a:spLocks/>
            </p:cNvSpPr>
            <p:nvPr/>
          </p:nvSpPr>
          <p:spPr bwMode="auto">
            <a:xfrm>
              <a:off x="10365217" y="4127339"/>
              <a:ext cx="151466" cy="1147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1422"/>
            <p:cNvSpPr>
              <a:spLocks/>
            </p:cNvSpPr>
            <p:nvPr/>
          </p:nvSpPr>
          <p:spPr bwMode="auto">
            <a:xfrm>
              <a:off x="10557526" y="4140728"/>
              <a:ext cx="115727" cy="9754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Freeform 1423"/>
            <p:cNvSpPr>
              <a:spLocks/>
            </p:cNvSpPr>
            <p:nvPr/>
          </p:nvSpPr>
          <p:spPr bwMode="auto">
            <a:xfrm>
              <a:off x="10094620" y="4190456"/>
              <a:ext cx="229752" cy="16065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52" name="Line 1424"/>
            <p:cNvSpPr>
              <a:spLocks noChangeShapeType="1"/>
            </p:cNvSpPr>
            <p:nvPr/>
          </p:nvSpPr>
          <p:spPr bwMode="auto">
            <a:xfrm flipH="1">
              <a:off x="10172906" y="4232295"/>
              <a:ext cx="27230" cy="4972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3" name="Line 1425"/>
            <p:cNvSpPr>
              <a:spLocks noChangeShapeType="1"/>
            </p:cNvSpPr>
            <p:nvPr/>
          </p:nvSpPr>
          <p:spPr bwMode="auto">
            <a:xfrm flipH="1">
              <a:off x="10227365" y="4241857"/>
              <a:ext cx="18721" cy="4781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4" name="Freeform 1426"/>
            <p:cNvSpPr>
              <a:spLocks/>
            </p:cNvSpPr>
            <p:nvPr/>
          </p:nvSpPr>
          <p:spPr bwMode="auto">
            <a:xfrm>
              <a:off x="10181415" y="4203605"/>
              <a:ext cx="97006" cy="19126"/>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5" name="Freeform 1427"/>
            <p:cNvSpPr>
              <a:spLocks/>
            </p:cNvSpPr>
            <p:nvPr/>
          </p:nvSpPr>
          <p:spPr bwMode="auto">
            <a:xfrm>
              <a:off x="10778769" y="4113951"/>
              <a:ext cx="205926" cy="19508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56" name="Freeform 1428"/>
            <p:cNvSpPr>
              <a:spLocks/>
            </p:cNvSpPr>
            <p:nvPr/>
          </p:nvSpPr>
          <p:spPr bwMode="auto">
            <a:xfrm>
              <a:off x="10889391" y="4213407"/>
              <a:ext cx="59565" cy="13388"/>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7" name="Freeform 1429"/>
            <p:cNvSpPr>
              <a:spLocks/>
            </p:cNvSpPr>
            <p:nvPr/>
          </p:nvSpPr>
          <p:spPr bwMode="auto">
            <a:xfrm>
              <a:off x="10884285" y="4249746"/>
              <a:ext cx="51056" cy="1530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8" name="Freeform 1430"/>
            <p:cNvSpPr>
              <a:spLocks/>
            </p:cNvSpPr>
            <p:nvPr/>
          </p:nvSpPr>
          <p:spPr bwMode="auto">
            <a:xfrm>
              <a:off x="10829825" y="4177067"/>
              <a:ext cx="35740" cy="8224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0" name="Freeform 1443"/>
            <p:cNvSpPr>
              <a:spLocks/>
            </p:cNvSpPr>
            <p:nvPr/>
          </p:nvSpPr>
          <p:spPr bwMode="auto">
            <a:xfrm>
              <a:off x="9253898" y="4358527"/>
              <a:ext cx="689256" cy="453288"/>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61" name="Freeform 1444"/>
            <p:cNvSpPr>
              <a:spLocks/>
            </p:cNvSpPr>
            <p:nvPr/>
          </p:nvSpPr>
          <p:spPr bwMode="auto">
            <a:xfrm>
              <a:off x="9470036" y="4404429"/>
              <a:ext cx="124236" cy="130057"/>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3" name="Freeform 1446"/>
            <p:cNvSpPr>
              <a:spLocks/>
            </p:cNvSpPr>
            <p:nvPr/>
          </p:nvSpPr>
          <p:spPr bwMode="auto">
            <a:xfrm>
              <a:off x="9786583" y="4440768"/>
              <a:ext cx="59565" cy="76504"/>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4" name="Freeform 1447"/>
            <p:cNvSpPr>
              <a:spLocks/>
            </p:cNvSpPr>
            <p:nvPr/>
          </p:nvSpPr>
          <p:spPr bwMode="auto">
            <a:xfrm>
              <a:off x="9488756" y="4584215"/>
              <a:ext cx="91901" cy="61203"/>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5" name="Freeform 1448"/>
            <p:cNvSpPr>
              <a:spLocks/>
            </p:cNvSpPr>
            <p:nvPr/>
          </p:nvSpPr>
          <p:spPr bwMode="auto">
            <a:xfrm>
              <a:off x="9434296" y="4612903"/>
              <a:ext cx="108919" cy="36340"/>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66" name="Freeform 1449"/>
            <p:cNvSpPr>
              <a:spLocks/>
            </p:cNvSpPr>
            <p:nvPr/>
          </p:nvSpPr>
          <p:spPr bwMode="auto">
            <a:xfrm>
              <a:off x="10251191" y="4473522"/>
              <a:ext cx="711380" cy="235250"/>
            </a:xfrm>
            <a:custGeom>
              <a:avLst/>
              <a:gdLst>
                <a:gd name="T0" fmla="*/ 2147483647 w 418"/>
                <a:gd name="T1" fmla="*/ 0 h 123"/>
                <a:gd name="T2" fmla="*/ 2147483647 w 418"/>
                <a:gd name="T3" fmla="*/ 0 h 123"/>
                <a:gd name="T4" fmla="*/ 2147483647 w 418"/>
                <a:gd name="T5" fmla="*/ 2147483647 h 123"/>
                <a:gd name="T6" fmla="*/ 0 w 418"/>
                <a:gd name="T7" fmla="*/ 2147483647 h 123"/>
                <a:gd name="T8" fmla="*/ 2147483647 w 418"/>
                <a:gd name="T9" fmla="*/ 0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123">
                  <a:moveTo>
                    <a:pt x="24" y="0"/>
                  </a:moveTo>
                  <a:lnTo>
                    <a:pt x="353" y="0"/>
                  </a:lnTo>
                  <a:lnTo>
                    <a:pt x="418" y="123"/>
                  </a:lnTo>
                  <a:lnTo>
                    <a:pt x="0" y="123"/>
                  </a:lnTo>
                  <a:lnTo>
                    <a:pt x="24" y="0"/>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67" name="Freeform 1450"/>
            <p:cNvSpPr>
              <a:spLocks/>
            </p:cNvSpPr>
            <p:nvPr/>
          </p:nvSpPr>
          <p:spPr bwMode="auto">
            <a:xfrm>
              <a:off x="10484348" y="4532812"/>
              <a:ext cx="394833" cy="122407"/>
            </a:xfrm>
            <a:custGeom>
              <a:avLst/>
              <a:gdLst>
                <a:gd name="T0" fmla="*/ 0 w 232"/>
                <a:gd name="T1" fmla="*/ 0 h 64"/>
                <a:gd name="T2" fmla="*/ 0 w 232"/>
                <a:gd name="T3" fmla="*/ 2147483647 h 64"/>
                <a:gd name="T4" fmla="*/ 2147483647 w 232"/>
                <a:gd name="T5" fmla="*/ 2147483647 h 64"/>
                <a:gd name="T6" fmla="*/ 2147483647 w 232"/>
                <a:gd name="T7" fmla="*/ 0 h 64"/>
                <a:gd name="T8" fmla="*/ 0 w 23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64">
                  <a:moveTo>
                    <a:pt x="0" y="0"/>
                  </a:moveTo>
                  <a:lnTo>
                    <a:pt x="0" y="64"/>
                  </a:lnTo>
                  <a:lnTo>
                    <a:pt x="232" y="64"/>
                  </a:lnTo>
                  <a:lnTo>
                    <a:pt x="192" y="0"/>
                  </a:lnTo>
                  <a:lnTo>
                    <a:pt x="0" y="0"/>
                  </a:lnTo>
                  <a:close/>
                </a:path>
              </a:pathLst>
            </a:custGeom>
            <a:solidFill>
              <a:srgbClr val="009900"/>
            </a:solidFill>
            <a:ln w="17463" cap="rnd">
              <a:solidFill>
                <a:srgbClr val="000000"/>
              </a:solidFill>
              <a:prstDash val="solid"/>
              <a:round/>
              <a:headEnd/>
              <a:tailEnd/>
            </a:ln>
          </p:spPr>
          <p:txBody>
            <a:bodyPr/>
            <a:lstStyle/>
            <a:p>
              <a:endParaRPr lang="ja-JP" altLang="en-US" dirty="0"/>
            </a:p>
          </p:txBody>
        </p:sp>
        <p:sp>
          <p:nvSpPr>
            <p:cNvPr id="268" name="Line 1451"/>
            <p:cNvSpPr>
              <a:spLocks noChangeShapeType="1"/>
            </p:cNvSpPr>
            <p:nvPr/>
          </p:nvSpPr>
          <p:spPr bwMode="auto">
            <a:xfrm>
              <a:off x="10424782" y="4504123"/>
              <a:ext cx="30803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9" name="Line 1452"/>
            <p:cNvSpPr>
              <a:spLocks noChangeShapeType="1"/>
            </p:cNvSpPr>
            <p:nvPr/>
          </p:nvSpPr>
          <p:spPr bwMode="auto">
            <a:xfrm>
              <a:off x="10319266" y="4523250"/>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0" name="Line 1453"/>
            <p:cNvSpPr>
              <a:spLocks noChangeShapeType="1"/>
            </p:cNvSpPr>
            <p:nvPr/>
          </p:nvSpPr>
          <p:spPr bwMode="auto">
            <a:xfrm>
              <a:off x="10319266" y="4550026"/>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1" name="Line 1454"/>
            <p:cNvSpPr>
              <a:spLocks noChangeShapeType="1"/>
            </p:cNvSpPr>
            <p:nvPr/>
          </p:nvSpPr>
          <p:spPr bwMode="auto">
            <a:xfrm>
              <a:off x="10319266" y="4576803"/>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2" name="Line 1455"/>
            <p:cNvSpPr>
              <a:spLocks noChangeShapeType="1"/>
            </p:cNvSpPr>
            <p:nvPr/>
          </p:nvSpPr>
          <p:spPr bwMode="auto">
            <a:xfrm>
              <a:off x="10319266" y="4613142"/>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3" name="Line 1456"/>
            <p:cNvSpPr>
              <a:spLocks noChangeShapeType="1"/>
            </p:cNvSpPr>
            <p:nvPr/>
          </p:nvSpPr>
          <p:spPr bwMode="auto">
            <a:xfrm>
              <a:off x="10319266" y="4641831"/>
              <a:ext cx="102112"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74" name="Freeform 1457"/>
            <p:cNvSpPr>
              <a:spLocks/>
            </p:cNvSpPr>
            <p:nvPr/>
          </p:nvSpPr>
          <p:spPr bwMode="auto">
            <a:xfrm>
              <a:off x="10562632" y="4569152"/>
              <a:ext cx="197416" cy="66941"/>
            </a:xfrm>
            <a:custGeom>
              <a:avLst/>
              <a:gdLst>
                <a:gd name="T0" fmla="*/ 0 w 116"/>
                <a:gd name="T1" fmla="*/ 2147483647 h 35"/>
                <a:gd name="T2" fmla="*/ 2147483647 w 116"/>
                <a:gd name="T3" fmla="*/ 2147483647 h 35"/>
                <a:gd name="T4" fmla="*/ 2147483647 w 116"/>
                <a:gd name="T5" fmla="*/ 0 h 35"/>
                <a:gd name="T6" fmla="*/ 0 60000 65536"/>
                <a:gd name="T7" fmla="*/ 0 60000 65536"/>
                <a:gd name="T8" fmla="*/ 0 60000 65536"/>
              </a:gdLst>
              <a:ahLst/>
              <a:cxnLst>
                <a:cxn ang="T6">
                  <a:pos x="T0" y="T1"/>
                </a:cxn>
                <a:cxn ang="T7">
                  <a:pos x="T2" y="T3"/>
                </a:cxn>
                <a:cxn ang="T8">
                  <a:pos x="T4" y="T5"/>
                </a:cxn>
              </a:cxnLst>
              <a:rect l="0" t="0" r="r" b="b"/>
              <a:pathLst>
                <a:path w="116" h="35">
                  <a:moveTo>
                    <a:pt x="0" y="35"/>
                  </a:moveTo>
                  <a:lnTo>
                    <a:pt x="65" y="18"/>
                  </a:lnTo>
                  <a:lnTo>
                    <a:pt x="116"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5" name="Oval 1458"/>
            <p:cNvSpPr>
              <a:spLocks noChangeArrowheads="1"/>
            </p:cNvSpPr>
            <p:nvPr/>
          </p:nvSpPr>
          <p:spPr bwMode="auto">
            <a:xfrm>
              <a:off x="10746434" y="4559589"/>
              <a:ext cx="27230" cy="21039"/>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6" name="Oval 1459"/>
            <p:cNvSpPr>
              <a:spLocks noChangeArrowheads="1"/>
            </p:cNvSpPr>
            <p:nvPr/>
          </p:nvSpPr>
          <p:spPr bwMode="auto">
            <a:xfrm>
              <a:off x="10654533" y="4594015"/>
              <a:ext cx="37441" cy="22951"/>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7" name="Oval 1460"/>
            <p:cNvSpPr>
              <a:spLocks noChangeArrowheads="1"/>
            </p:cNvSpPr>
            <p:nvPr/>
          </p:nvSpPr>
          <p:spPr bwMode="auto">
            <a:xfrm>
              <a:off x="10543911" y="4622705"/>
              <a:ext cx="37441" cy="26777"/>
            </a:xfrm>
            <a:prstGeom prst="ellipse">
              <a:avLst/>
            </a:prstGeom>
            <a:solidFill>
              <a:srgbClr val="FF9900"/>
            </a:solidFill>
            <a:ln w="17463" cap="rnd">
              <a:solidFill>
                <a:srgbClr val="000000"/>
              </a:solidFill>
              <a:round/>
              <a:headEnd/>
              <a:tailEnd/>
            </a:ln>
          </p:spPr>
          <p:txBody>
            <a:bodyPr/>
            <a:lstStyle/>
            <a:p>
              <a:endParaRPr lang="ja-JP" altLang="en-US" dirty="0"/>
            </a:p>
          </p:txBody>
        </p:sp>
        <p:sp>
          <p:nvSpPr>
            <p:cNvPr id="278" name="Freeform 1461"/>
            <p:cNvSpPr>
              <a:spLocks/>
            </p:cNvSpPr>
            <p:nvPr/>
          </p:nvSpPr>
          <p:spPr bwMode="auto">
            <a:xfrm>
              <a:off x="11187217" y="4486909"/>
              <a:ext cx="692660" cy="216125"/>
            </a:xfrm>
            <a:custGeom>
              <a:avLst/>
              <a:gdLst>
                <a:gd name="T0" fmla="*/ 2147483647 w 407"/>
                <a:gd name="T1" fmla="*/ 2147483647 h 113"/>
                <a:gd name="T2" fmla="*/ 2147483647 w 407"/>
                <a:gd name="T3" fmla="*/ 2147483647 h 113"/>
                <a:gd name="T4" fmla="*/ 2147483647 w 407"/>
                <a:gd name="T5" fmla="*/ 0 h 113"/>
                <a:gd name="T6" fmla="*/ 0 w 407"/>
                <a:gd name="T7" fmla="*/ 0 h 113"/>
                <a:gd name="T8" fmla="*/ 2147483647 w 407"/>
                <a:gd name="T9" fmla="*/ 2147483647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7" h="113">
                  <a:moveTo>
                    <a:pt x="62" y="113"/>
                  </a:moveTo>
                  <a:lnTo>
                    <a:pt x="407" y="113"/>
                  </a:lnTo>
                  <a:lnTo>
                    <a:pt x="302" y="0"/>
                  </a:lnTo>
                  <a:lnTo>
                    <a:pt x="0" y="0"/>
                  </a:lnTo>
                  <a:lnTo>
                    <a:pt x="62" y="113"/>
                  </a:lnTo>
                  <a:close/>
                </a:path>
              </a:pathLst>
            </a:custGeom>
            <a:solidFill>
              <a:srgbClr val="FFFFFF"/>
            </a:solidFill>
            <a:ln w="17463" cap="rnd">
              <a:solidFill>
                <a:srgbClr val="000000"/>
              </a:solidFill>
              <a:prstDash val="solid"/>
              <a:round/>
              <a:headEnd/>
              <a:tailEnd/>
            </a:ln>
          </p:spPr>
          <p:txBody>
            <a:bodyPr/>
            <a:lstStyle/>
            <a:p>
              <a:endParaRPr lang="ja-JP" altLang="en-US" dirty="0"/>
            </a:p>
          </p:txBody>
        </p:sp>
        <p:sp>
          <p:nvSpPr>
            <p:cNvPr id="279" name="Freeform 1462"/>
            <p:cNvSpPr>
              <a:spLocks/>
            </p:cNvSpPr>
            <p:nvPr/>
          </p:nvSpPr>
          <p:spPr bwMode="auto">
            <a:xfrm>
              <a:off x="11319962" y="4595929"/>
              <a:ext cx="459504" cy="76504"/>
            </a:xfrm>
            <a:custGeom>
              <a:avLst/>
              <a:gdLst>
                <a:gd name="T0" fmla="*/ 2147483647 w 270"/>
                <a:gd name="T1" fmla="*/ 2147483647 h 40"/>
                <a:gd name="T2" fmla="*/ 0 w 270"/>
                <a:gd name="T3" fmla="*/ 0 h 40"/>
                <a:gd name="T4" fmla="*/ 2147483647 w 270"/>
                <a:gd name="T5" fmla="*/ 0 h 40"/>
                <a:gd name="T6" fmla="*/ 2147483647 w 270"/>
                <a:gd name="T7" fmla="*/ 2147483647 h 40"/>
                <a:gd name="T8" fmla="*/ 2147483647 w 270"/>
                <a:gd name="T9" fmla="*/ 2147483647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40">
                  <a:moveTo>
                    <a:pt x="22" y="40"/>
                  </a:moveTo>
                  <a:lnTo>
                    <a:pt x="0" y="0"/>
                  </a:lnTo>
                  <a:lnTo>
                    <a:pt x="238" y="0"/>
                  </a:lnTo>
                  <a:lnTo>
                    <a:pt x="270" y="38"/>
                  </a:lnTo>
                  <a:lnTo>
                    <a:pt x="22" y="40"/>
                  </a:lnTo>
                  <a:close/>
                </a:path>
              </a:pathLst>
            </a:custGeom>
            <a:solidFill>
              <a:srgbClr val="0000FF"/>
            </a:solidFill>
            <a:ln w="17463" cap="rnd">
              <a:solidFill>
                <a:srgbClr val="000000"/>
              </a:solidFill>
              <a:prstDash val="solid"/>
              <a:round/>
              <a:headEnd/>
              <a:tailEnd/>
            </a:ln>
          </p:spPr>
          <p:txBody>
            <a:bodyPr/>
            <a:lstStyle/>
            <a:p>
              <a:endParaRPr lang="ja-JP" altLang="en-US" dirty="0"/>
            </a:p>
          </p:txBody>
        </p:sp>
        <p:sp>
          <p:nvSpPr>
            <p:cNvPr id="280" name="Line 1463"/>
            <p:cNvSpPr>
              <a:spLocks noChangeShapeType="1"/>
            </p:cNvSpPr>
            <p:nvPr/>
          </p:nvSpPr>
          <p:spPr bwMode="auto">
            <a:xfrm>
              <a:off x="11554820" y="4618880"/>
              <a:ext cx="12423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1" name="Line 1464"/>
            <p:cNvSpPr>
              <a:spLocks noChangeShapeType="1"/>
            </p:cNvSpPr>
            <p:nvPr/>
          </p:nvSpPr>
          <p:spPr bwMode="auto">
            <a:xfrm>
              <a:off x="11513975" y="4649482"/>
              <a:ext cx="192311"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2" name="Line 1465"/>
            <p:cNvSpPr>
              <a:spLocks noChangeShapeType="1"/>
            </p:cNvSpPr>
            <p:nvPr/>
          </p:nvSpPr>
          <p:spPr bwMode="auto">
            <a:xfrm>
              <a:off x="11265503" y="4523250"/>
              <a:ext cx="142957"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3" name="Line 1466"/>
            <p:cNvSpPr>
              <a:spLocks noChangeShapeType="1"/>
            </p:cNvSpPr>
            <p:nvPr/>
          </p:nvSpPr>
          <p:spPr bwMode="auto">
            <a:xfrm>
              <a:off x="11316559" y="4550026"/>
              <a:ext cx="76584"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4" name="Line 1467"/>
            <p:cNvSpPr>
              <a:spLocks noChangeShapeType="1"/>
            </p:cNvSpPr>
            <p:nvPr/>
          </p:nvSpPr>
          <p:spPr bwMode="auto">
            <a:xfrm>
              <a:off x="11352298" y="4572977"/>
              <a:ext cx="6977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5" name="Line 1468"/>
            <p:cNvSpPr>
              <a:spLocks noChangeShapeType="1"/>
            </p:cNvSpPr>
            <p:nvPr/>
          </p:nvSpPr>
          <p:spPr bwMode="auto">
            <a:xfrm>
              <a:off x="11641615" y="4567239"/>
              <a:ext cx="5446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6" name="Line 1469"/>
            <p:cNvSpPr>
              <a:spLocks noChangeShapeType="1"/>
            </p:cNvSpPr>
            <p:nvPr/>
          </p:nvSpPr>
          <p:spPr bwMode="auto">
            <a:xfrm>
              <a:off x="11619491" y="4546201"/>
              <a:ext cx="59566"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87" name="Line 1470"/>
            <p:cNvSpPr>
              <a:spLocks noChangeShapeType="1"/>
            </p:cNvSpPr>
            <p:nvPr/>
          </p:nvSpPr>
          <p:spPr bwMode="auto">
            <a:xfrm>
              <a:off x="11587156" y="4523250"/>
              <a:ext cx="86795"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295" name="グループ化 294"/>
            <p:cNvGrpSpPr/>
            <p:nvPr/>
          </p:nvGrpSpPr>
          <p:grpSpPr>
            <a:xfrm rot="245351">
              <a:off x="11959999" y="3694950"/>
              <a:ext cx="777136" cy="841918"/>
              <a:chOff x="7348099" y="1291180"/>
              <a:chExt cx="857503" cy="941732"/>
            </a:xfrm>
          </p:grpSpPr>
          <p:grpSp>
            <p:nvGrpSpPr>
              <p:cNvPr id="297" name="グループ化 296"/>
              <p:cNvGrpSpPr/>
              <p:nvPr/>
            </p:nvGrpSpPr>
            <p:grpSpPr>
              <a:xfrm>
                <a:off x="7438921" y="1422185"/>
                <a:ext cx="748379" cy="810727"/>
                <a:chOff x="10721363" y="466040"/>
                <a:chExt cx="659498" cy="669672"/>
              </a:xfrm>
            </p:grpSpPr>
            <p:sp>
              <p:nvSpPr>
                <p:cNvPr id="306"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07"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08"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9"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98"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99"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300" name="Oval 1371"/>
              <p:cNvSpPr>
                <a:spLocks noChangeArrowheads="1"/>
              </p:cNvSpPr>
              <p:nvPr/>
            </p:nvSpPr>
            <p:spPr bwMode="auto">
              <a:xfrm>
                <a:off x="7707196" y="204164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grpSp>
            <p:nvGrpSpPr>
              <p:cNvPr id="301" name="グループ化 300"/>
              <p:cNvGrpSpPr/>
              <p:nvPr/>
            </p:nvGrpSpPr>
            <p:grpSpPr>
              <a:xfrm>
                <a:off x="7348099" y="1291180"/>
                <a:ext cx="857503" cy="487920"/>
                <a:chOff x="6718234" y="594578"/>
                <a:chExt cx="857503" cy="487920"/>
              </a:xfrm>
            </p:grpSpPr>
            <p:sp>
              <p:nvSpPr>
                <p:cNvPr id="302"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3"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4"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5" name="テキスト ボックス 304"/>
                <p:cNvSpPr txBox="1"/>
                <p:nvPr/>
              </p:nvSpPr>
              <p:spPr>
                <a:xfrm>
                  <a:off x="6824405" y="644167"/>
                  <a:ext cx="635606" cy="230834"/>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grpSp>
        <p:grpSp>
          <p:nvGrpSpPr>
            <p:cNvPr id="175" name="グループ化 174"/>
            <p:cNvGrpSpPr/>
            <p:nvPr/>
          </p:nvGrpSpPr>
          <p:grpSpPr>
            <a:xfrm>
              <a:off x="9108504" y="3670890"/>
              <a:ext cx="971829" cy="938187"/>
              <a:chOff x="5011696" y="996224"/>
              <a:chExt cx="641320" cy="557604"/>
            </a:xfrm>
          </p:grpSpPr>
          <p:sp>
            <p:nvSpPr>
              <p:cNvPr id="183" name="Freeform 564"/>
              <p:cNvSpPr>
                <a:spLocks/>
              </p:cNvSpPr>
              <p:nvPr/>
            </p:nvSpPr>
            <p:spPr bwMode="auto">
              <a:xfrm flipH="1">
                <a:off x="5011696" y="996224"/>
                <a:ext cx="641320" cy="340380"/>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329" name="Freeform 565"/>
              <p:cNvSpPr>
                <a:spLocks/>
              </p:cNvSpPr>
              <p:nvPr/>
            </p:nvSpPr>
            <p:spPr bwMode="auto">
              <a:xfrm flipH="1">
                <a:off x="5071967" y="1133920"/>
                <a:ext cx="532079" cy="377492"/>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30" name="Freeform 566"/>
              <p:cNvSpPr>
                <a:spLocks/>
              </p:cNvSpPr>
              <p:nvPr/>
            </p:nvSpPr>
            <p:spPr bwMode="auto">
              <a:xfrm flipH="1">
                <a:off x="5120938" y="1345994"/>
                <a:ext cx="19777" cy="47716"/>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1" name="Freeform 567"/>
              <p:cNvSpPr>
                <a:spLocks/>
              </p:cNvSpPr>
              <p:nvPr/>
            </p:nvSpPr>
            <p:spPr bwMode="auto">
              <a:xfrm flipH="1">
                <a:off x="5261256" y="1280252"/>
                <a:ext cx="89464" cy="65743"/>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2" name="Freeform 568"/>
              <p:cNvSpPr>
                <a:spLocks/>
              </p:cNvSpPr>
              <p:nvPr/>
            </p:nvSpPr>
            <p:spPr bwMode="auto">
              <a:xfrm flipH="1">
                <a:off x="5159549" y="1283433"/>
                <a:ext cx="70630" cy="59381"/>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3" name="Line 569"/>
              <p:cNvSpPr>
                <a:spLocks noChangeShapeType="1"/>
              </p:cNvSpPr>
              <p:nvPr/>
            </p:nvSpPr>
            <p:spPr bwMode="auto">
              <a:xfrm flipH="1" flipV="1">
                <a:off x="5350721" y="1309942"/>
                <a:ext cx="83814" cy="424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4" name="Line 570"/>
              <p:cNvSpPr>
                <a:spLocks noChangeShapeType="1"/>
              </p:cNvSpPr>
              <p:nvPr/>
            </p:nvSpPr>
            <p:spPr bwMode="auto">
              <a:xfrm flipH="1" flipV="1">
                <a:off x="5227353" y="1304640"/>
                <a:ext cx="36728" cy="424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5" name="Line 571"/>
              <p:cNvSpPr>
                <a:spLocks noChangeShapeType="1"/>
              </p:cNvSpPr>
              <p:nvPr/>
            </p:nvSpPr>
            <p:spPr bwMode="auto">
              <a:xfrm flipH="1">
                <a:off x="5140714" y="1304640"/>
                <a:ext cx="21660" cy="106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36" name="Freeform 572"/>
              <p:cNvSpPr>
                <a:spLocks/>
              </p:cNvSpPr>
              <p:nvPr/>
            </p:nvSpPr>
            <p:spPr bwMode="auto">
              <a:xfrm flipH="1">
                <a:off x="5491039" y="1339633"/>
                <a:ext cx="57445" cy="58320"/>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7" name="Freeform 573"/>
              <p:cNvSpPr>
                <a:spLocks/>
              </p:cNvSpPr>
              <p:nvPr/>
            </p:nvSpPr>
            <p:spPr bwMode="auto">
              <a:xfrm flipH="1">
                <a:off x="5196276" y="1397953"/>
                <a:ext cx="204356" cy="74226"/>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8" name="Freeform 574"/>
              <p:cNvSpPr>
                <a:spLocks/>
              </p:cNvSpPr>
              <p:nvPr/>
            </p:nvSpPr>
            <p:spPr bwMode="auto">
              <a:xfrm flipH="1">
                <a:off x="5358254" y="1455213"/>
                <a:ext cx="99824" cy="98615"/>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339" name="Line 577"/>
              <p:cNvSpPr>
                <a:spLocks noChangeShapeType="1"/>
              </p:cNvSpPr>
              <p:nvPr/>
            </p:nvSpPr>
            <p:spPr bwMode="auto">
              <a:xfrm flipH="1" flipV="1">
                <a:off x="5295158" y="1532620"/>
                <a:ext cx="74397" cy="8483"/>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40" name="Freeform 579"/>
              <p:cNvSpPr>
                <a:spLocks/>
              </p:cNvSpPr>
              <p:nvPr/>
            </p:nvSpPr>
            <p:spPr bwMode="auto">
              <a:xfrm flipH="1">
                <a:off x="5282916" y="1300399"/>
                <a:ext cx="31077" cy="18026"/>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580"/>
              <p:cNvSpPr>
                <a:spLocks/>
              </p:cNvSpPr>
              <p:nvPr/>
            </p:nvSpPr>
            <p:spPr bwMode="auto">
              <a:xfrm flipH="1">
                <a:off x="5178384" y="1300399"/>
                <a:ext cx="29194" cy="18026"/>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47" name="グループ化 346"/>
            <p:cNvGrpSpPr/>
            <p:nvPr/>
          </p:nvGrpSpPr>
          <p:grpSpPr>
            <a:xfrm>
              <a:off x="10137723" y="3353967"/>
              <a:ext cx="747980" cy="816164"/>
              <a:chOff x="-1435271" y="5306095"/>
              <a:chExt cx="747980" cy="816164"/>
            </a:xfrm>
          </p:grpSpPr>
          <p:sp>
            <p:nvSpPr>
              <p:cNvPr id="349" name="Freeform 858"/>
              <p:cNvSpPr>
                <a:spLocks/>
              </p:cNvSpPr>
              <p:nvPr/>
            </p:nvSpPr>
            <p:spPr bwMode="auto">
              <a:xfrm>
                <a:off x="-1435271" y="5306095"/>
                <a:ext cx="747980" cy="544751"/>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350" name="Freeform 859"/>
              <p:cNvSpPr>
                <a:spLocks/>
              </p:cNvSpPr>
              <p:nvPr/>
            </p:nvSpPr>
            <p:spPr bwMode="auto">
              <a:xfrm>
                <a:off x="-1327838" y="5415815"/>
                <a:ext cx="545275" cy="706444"/>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351" name="Freeform 860"/>
              <p:cNvSpPr>
                <a:spLocks/>
              </p:cNvSpPr>
              <p:nvPr/>
            </p:nvSpPr>
            <p:spPr bwMode="auto">
              <a:xfrm>
                <a:off x="-819049" y="5623706"/>
                <a:ext cx="101352" cy="211741"/>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52" name="Freeform 861"/>
              <p:cNvSpPr>
                <a:spLocks/>
              </p:cNvSpPr>
              <p:nvPr/>
            </p:nvSpPr>
            <p:spPr bwMode="auto">
              <a:xfrm>
                <a:off x="-1412974" y="5635255"/>
                <a:ext cx="103379" cy="209816"/>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53" name="Freeform 862"/>
              <p:cNvSpPr>
                <a:spLocks/>
              </p:cNvSpPr>
              <p:nvPr/>
            </p:nvSpPr>
            <p:spPr bwMode="auto">
              <a:xfrm>
                <a:off x="-1212296" y="5562109"/>
                <a:ext cx="147974" cy="117420"/>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4" name="Line 863"/>
              <p:cNvSpPr>
                <a:spLocks noChangeShapeType="1"/>
              </p:cNvSpPr>
              <p:nvPr/>
            </p:nvSpPr>
            <p:spPr bwMode="auto">
              <a:xfrm flipV="1">
                <a:off x="-1044052" y="5556334"/>
                <a:ext cx="54730" cy="11549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55" name="Oval 864"/>
              <p:cNvSpPr>
                <a:spLocks noChangeArrowheads="1"/>
              </p:cNvSpPr>
              <p:nvPr/>
            </p:nvSpPr>
            <p:spPr bwMode="auto">
              <a:xfrm>
                <a:off x="-1125133" y="5623706"/>
                <a:ext cx="56757" cy="107795"/>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56" name="Oval 865"/>
              <p:cNvSpPr>
                <a:spLocks noChangeArrowheads="1"/>
              </p:cNvSpPr>
              <p:nvPr/>
            </p:nvSpPr>
            <p:spPr bwMode="auto">
              <a:xfrm>
                <a:off x="-1031889" y="5631406"/>
                <a:ext cx="50676" cy="10009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57" name="Freeform 866"/>
              <p:cNvSpPr>
                <a:spLocks/>
              </p:cNvSpPr>
              <p:nvPr/>
            </p:nvSpPr>
            <p:spPr bwMode="auto">
              <a:xfrm>
                <a:off x="-780536" y="5671829"/>
                <a:ext cx="30406" cy="119345"/>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8" name="Freeform 867"/>
              <p:cNvSpPr>
                <a:spLocks/>
              </p:cNvSpPr>
              <p:nvPr/>
            </p:nvSpPr>
            <p:spPr bwMode="auto">
              <a:xfrm>
                <a:off x="-1378514" y="5704552"/>
                <a:ext cx="24325" cy="10009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0" name="Freeform 875"/>
              <p:cNvSpPr>
                <a:spLocks/>
              </p:cNvSpPr>
              <p:nvPr/>
            </p:nvSpPr>
            <p:spPr bwMode="auto">
              <a:xfrm>
                <a:off x="-1169728" y="5848921"/>
                <a:ext cx="229056" cy="180942"/>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grpSp>
          <p:nvGrpSpPr>
            <p:cNvPr id="289" name="Group 1526"/>
            <p:cNvGrpSpPr>
              <a:grpSpLocks/>
            </p:cNvGrpSpPr>
            <p:nvPr/>
          </p:nvGrpSpPr>
          <p:grpSpPr bwMode="auto">
            <a:xfrm>
              <a:off x="10098751" y="3284984"/>
              <a:ext cx="781402" cy="436559"/>
              <a:chOff x="7259" y="1752"/>
              <a:chExt cx="405" cy="211"/>
            </a:xfrm>
          </p:grpSpPr>
          <p:sp>
            <p:nvSpPr>
              <p:cNvPr id="323"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93" name="テキスト ボックス 292"/>
            <p:cNvSpPr txBox="1"/>
            <p:nvPr/>
          </p:nvSpPr>
          <p:spPr>
            <a:xfrm>
              <a:off x="10222298" y="3316947"/>
              <a:ext cx="635606" cy="230833"/>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nvGrpSpPr>
            <p:cNvPr id="361" name="グループ化 360"/>
            <p:cNvGrpSpPr/>
            <p:nvPr/>
          </p:nvGrpSpPr>
          <p:grpSpPr>
            <a:xfrm>
              <a:off x="11141267" y="3514430"/>
              <a:ext cx="684149" cy="611811"/>
              <a:chOff x="3446023" y="5059181"/>
              <a:chExt cx="627099" cy="495704"/>
            </a:xfrm>
          </p:grpSpPr>
          <p:sp>
            <p:nvSpPr>
              <p:cNvPr id="362" name="Freeform 671"/>
              <p:cNvSpPr>
                <a:spLocks/>
              </p:cNvSpPr>
              <p:nvPr/>
            </p:nvSpPr>
            <p:spPr bwMode="auto">
              <a:xfrm>
                <a:off x="3446023" y="5059181"/>
                <a:ext cx="627099" cy="327775"/>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363" name="Freeform 672"/>
              <p:cNvSpPr>
                <a:spLocks/>
              </p:cNvSpPr>
              <p:nvPr/>
            </p:nvSpPr>
            <p:spPr bwMode="auto">
              <a:xfrm>
                <a:off x="3465656" y="5178617"/>
                <a:ext cx="604001" cy="376268"/>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364" name="Freeform 673"/>
              <p:cNvSpPr>
                <a:spLocks/>
              </p:cNvSpPr>
              <p:nvPr/>
            </p:nvSpPr>
            <p:spPr bwMode="auto">
              <a:xfrm>
                <a:off x="3966873" y="5432755"/>
                <a:ext cx="12704" cy="34125"/>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5" name="Freeform 674"/>
              <p:cNvSpPr>
                <a:spLocks/>
              </p:cNvSpPr>
              <p:nvPr/>
            </p:nvSpPr>
            <p:spPr bwMode="auto">
              <a:xfrm>
                <a:off x="3998055" y="5353729"/>
                <a:ext cx="38111" cy="74535"/>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6" name="Freeform 675"/>
              <p:cNvSpPr>
                <a:spLocks/>
              </p:cNvSpPr>
              <p:nvPr/>
            </p:nvSpPr>
            <p:spPr bwMode="auto">
              <a:xfrm>
                <a:off x="3607706" y="5254948"/>
                <a:ext cx="72757" cy="45799"/>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7" name="Freeform 676"/>
              <p:cNvSpPr>
                <a:spLocks/>
              </p:cNvSpPr>
              <p:nvPr/>
            </p:nvSpPr>
            <p:spPr bwMode="auto">
              <a:xfrm>
                <a:off x="3704716" y="5265724"/>
                <a:ext cx="54279" cy="33226"/>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68" name="Oval 677"/>
              <p:cNvSpPr>
                <a:spLocks noChangeArrowheads="1"/>
              </p:cNvSpPr>
              <p:nvPr/>
            </p:nvSpPr>
            <p:spPr bwMode="auto">
              <a:xfrm>
                <a:off x="3659676" y="5316013"/>
                <a:ext cx="20788" cy="2873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69" name="Oval 678"/>
              <p:cNvSpPr>
                <a:spLocks noChangeArrowheads="1"/>
              </p:cNvSpPr>
              <p:nvPr/>
            </p:nvSpPr>
            <p:spPr bwMode="auto">
              <a:xfrm>
                <a:off x="3698941" y="5316013"/>
                <a:ext cx="16168" cy="2873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372" name="Freeform 689"/>
              <p:cNvSpPr>
                <a:spLocks/>
              </p:cNvSpPr>
              <p:nvPr/>
            </p:nvSpPr>
            <p:spPr bwMode="auto">
              <a:xfrm>
                <a:off x="3560356" y="5382466"/>
                <a:ext cx="262157" cy="117640"/>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grpSp>
          <p:nvGrpSpPr>
            <p:cNvPr id="288" name="Group 1525"/>
            <p:cNvGrpSpPr>
              <a:grpSpLocks/>
            </p:cNvGrpSpPr>
            <p:nvPr/>
          </p:nvGrpSpPr>
          <p:grpSpPr bwMode="auto">
            <a:xfrm>
              <a:off x="11155552" y="3429000"/>
              <a:ext cx="689256" cy="403560"/>
              <a:chOff x="7259" y="1752"/>
              <a:chExt cx="405" cy="211"/>
            </a:xfrm>
          </p:grpSpPr>
          <p:sp>
            <p:nvSpPr>
              <p:cNvPr id="32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92" name="テキスト ボックス 291"/>
            <p:cNvSpPr txBox="1"/>
            <p:nvPr/>
          </p:nvSpPr>
          <p:spPr>
            <a:xfrm>
              <a:off x="11206193" y="3454236"/>
              <a:ext cx="635606" cy="230833"/>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sp>
          <p:nvSpPr>
            <p:cNvPr id="373" name="Text Box 881"/>
            <p:cNvSpPr txBox="1">
              <a:spLocks noChangeArrowheads="1"/>
            </p:cNvSpPr>
            <p:nvPr/>
          </p:nvSpPr>
          <p:spPr bwMode="auto">
            <a:xfrm>
              <a:off x="11251334" y="4210244"/>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sp>
          <p:nvSpPr>
            <p:cNvPr id="374" name="Text Box 879"/>
            <p:cNvSpPr txBox="1">
              <a:spLocks noChangeArrowheads="1"/>
            </p:cNvSpPr>
            <p:nvPr/>
          </p:nvSpPr>
          <p:spPr bwMode="auto">
            <a:xfrm>
              <a:off x="10224103" y="4200342"/>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原田</a:t>
              </a:r>
            </a:p>
          </p:txBody>
        </p:sp>
        <p:sp>
          <p:nvSpPr>
            <p:cNvPr id="375" name="Text Box 884"/>
            <p:cNvSpPr txBox="1">
              <a:spLocks noChangeArrowheads="1"/>
            </p:cNvSpPr>
            <p:nvPr/>
          </p:nvSpPr>
          <p:spPr bwMode="auto">
            <a:xfrm>
              <a:off x="9380149" y="4555249"/>
              <a:ext cx="7204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鈴木</a:t>
              </a:r>
            </a:p>
          </p:txBody>
        </p:sp>
        <p:sp>
          <p:nvSpPr>
            <p:cNvPr id="376" name="Text Box 880"/>
            <p:cNvSpPr txBox="1">
              <a:spLocks noChangeArrowheads="1"/>
            </p:cNvSpPr>
            <p:nvPr/>
          </p:nvSpPr>
          <p:spPr bwMode="auto">
            <a:xfrm>
              <a:off x="12061775" y="4561383"/>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gr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6" y="4443344"/>
            <a:ext cx="4316966" cy="173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144147" y="5846208"/>
            <a:ext cx="4773932" cy="1010478"/>
            <a:chOff x="9324528" y="1891389"/>
            <a:chExt cx="4773932" cy="2277527"/>
          </a:xfrm>
        </p:grpSpPr>
        <p:sp>
          <p:nvSpPr>
            <p:cNvPr id="18" name="小波 17"/>
            <p:cNvSpPr/>
            <p:nvPr/>
          </p:nvSpPr>
          <p:spPr>
            <a:xfrm>
              <a:off x="9511770" y="2127492"/>
              <a:ext cx="4478252" cy="172177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小波 175"/>
            <p:cNvSpPr/>
            <p:nvPr/>
          </p:nvSpPr>
          <p:spPr>
            <a:xfrm>
              <a:off x="9511769" y="2213521"/>
              <a:ext cx="4478252" cy="1721773"/>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9324528" y="1891389"/>
              <a:ext cx="216024" cy="2125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13882436" y="2043789"/>
              <a:ext cx="216024" cy="2125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正方形/長方形 181"/>
            <p:cNvSpPr/>
            <p:nvPr/>
          </p:nvSpPr>
          <p:spPr>
            <a:xfrm>
              <a:off x="9370242" y="3557387"/>
              <a:ext cx="4619779" cy="526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78" name="正方形/長方形 177"/>
          <p:cNvSpPr/>
          <p:nvPr/>
        </p:nvSpPr>
        <p:spPr>
          <a:xfrm>
            <a:off x="347990" y="1463071"/>
            <a:ext cx="2916000" cy="204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 name="テキスト ボックス 3"/>
          <p:cNvSpPr txBox="1"/>
          <p:nvPr/>
        </p:nvSpPr>
        <p:spPr>
          <a:xfrm>
            <a:off x="1651784" y="4159524"/>
            <a:ext cx="1861180" cy="338554"/>
          </a:xfrm>
          <a:prstGeom prst="rect">
            <a:avLst/>
          </a:prstGeom>
          <a:noFill/>
        </p:spPr>
        <p:txBody>
          <a:bodyPr wrap="square" rtlCol="0">
            <a:spAutoFit/>
          </a:bodyPr>
          <a:lstStyle/>
          <a:p>
            <a:r>
              <a:rPr lang="ja-JP" altLang="en-US" sz="1600" dirty="0"/>
              <a:t>改善活動一覧表</a:t>
            </a:r>
            <a:endParaRPr kumimoji="1" lang="ja-JP" altLang="en-US" sz="1600" dirty="0"/>
          </a:p>
        </p:txBody>
      </p:sp>
      <p:sp>
        <p:nvSpPr>
          <p:cNvPr id="24" name="テキスト ボックス 23"/>
          <p:cNvSpPr txBox="1"/>
          <p:nvPr/>
        </p:nvSpPr>
        <p:spPr>
          <a:xfrm>
            <a:off x="1528484" y="916980"/>
            <a:ext cx="1210588" cy="338554"/>
          </a:xfrm>
          <a:prstGeom prst="rect">
            <a:avLst/>
          </a:prstGeom>
          <a:noFill/>
        </p:spPr>
        <p:txBody>
          <a:bodyPr wrap="none" rtlCol="0">
            <a:spAutoFit/>
          </a:bodyPr>
          <a:lstStyle/>
          <a:p>
            <a:r>
              <a:rPr kumimoji="1" lang="ja-JP" altLang="en-US" sz="1600" dirty="0"/>
              <a:t>標準作業</a:t>
            </a:r>
            <a:r>
              <a:rPr lang="ja-JP" altLang="en-US" sz="1600" dirty="0"/>
              <a:t>票</a:t>
            </a:r>
            <a:endParaRPr kumimoji="1" lang="ja-JP" altLang="en-US" sz="1600" dirty="0"/>
          </a:p>
        </p:txBody>
      </p:sp>
      <p:sp>
        <p:nvSpPr>
          <p:cNvPr id="31" name="右矢印 30"/>
          <p:cNvSpPr/>
          <p:nvPr/>
        </p:nvSpPr>
        <p:spPr>
          <a:xfrm rot="5400000">
            <a:off x="3660604" y="3688898"/>
            <a:ext cx="351452" cy="9769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5401250" y="4012100"/>
            <a:ext cx="2646878" cy="338554"/>
          </a:xfrm>
          <a:prstGeom prst="rect">
            <a:avLst/>
          </a:prstGeom>
          <a:noFill/>
        </p:spPr>
        <p:txBody>
          <a:bodyPr wrap="none" rtlCol="0">
            <a:spAutoFit/>
          </a:bodyPr>
          <a:lstStyle/>
          <a:p>
            <a:r>
              <a:rPr kumimoji="1" lang="ja-JP" altLang="en-US" sz="1600" dirty="0"/>
              <a:t>安全・生産性・品質向上活動</a:t>
            </a:r>
          </a:p>
        </p:txBody>
      </p:sp>
      <p:sp>
        <p:nvSpPr>
          <p:cNvPr id="192" name="円形吹き出し 191"/>
          <p:cNvSpPr/>
          <p:nvPr/>
        </p:nvSpPr>
        <p:spPr>
          <a:xfrm flipH="1">
            <a:off x="6997650" y="4050078"/>
            <a:ext cx="1826082" cy="860026"/>
          </a:xfrm>
          <a:prstGeom prst="wedgeEllipseCallout">
            <a:avLst>
              <a:gd name="adj1" fmla="val 18028"/>
              <a:gd name="adj2" fmla="val 63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7178838" y="4202478"/>
            <a:ext cx="1800200" cy="584775"/>
          </a:xfrm>
          <a:prstGeom prst="rect">
            <a:avLst/>
          </a:prstGeom>
          <a:noFill/>
        </p:spPr>
        <p:txBody>
          <a:bodyPr wrap="square" rtlCol="0">
            <a:spAutoFit/>
          </a:bodyPr>
          <a:lstStyle/>
          <a:p>
            <a:r>
              <a:rPr kumimoji="1" lang="ja-JP" altLang="en-US" sz="1600" dirty="0"/>
              <a:t>レイアウト変更</a:t>
            </a:r>
            <a:endParaRPr kumimoji="1" lang="en-US" altLang="ja-JP" sz="1600" dirty="0"/>
          </a:p>
          <a:p>
            <a:r>
              <a:rPr kumimoji="1" lang="ja-JP" altLang="en-US" sz="1600" dirty="0"/>
              <a:t>したらどうかなぁ</a:t>
            </a:r>
          </a:p>
        </p:txBody>
      </p:sp>
      <p:sp>
        <p:nvSpPr>
          <p:cNvPr id="181" name="テキスト ボックス 180"/>
          <p:cNvSpPr txBox="1"/>
          <p:nvPr/>
        </p:nvSpPr>
        <p:spPr>
          <a:xfrm>
            <a:off x="271790" y="667760"/>
            <a:ext cx="4621778" cy="369332"/>
          </a:xfrm>
          <a:prstGeom prst="rect">
            <a:avLst/>
          </a:prstGeom>
          <a:noFill/>
        </p:spPr>
        <p:txBody>
          <a:bodyPr wrap="none" rtlCol="0">
            <a:spAutoFit/>
          </a:bodyPr>
          <a:lstStyle/>
          <a:p>
            <a:r>
              <a:rPr lang="ja-JP" altLang="en-US" b="1" dirty="0"/>
              <a:t>誰でも安全で楽に作業できる職場づくりとは①</a:t>
            </a:r>
            <a:endParaRPr kumimoji="1" lang="ja-JP" altLang="en-US" b="1" dirty="0"/>
          </a:p>
        </p:txBody>
      </p:sp>
      <p:grpSp>
        <p:nvGrpSpPr>
          <p:cNvPr id="342" name="グループ化 341"/>
          <p:cNvGrpSpPr/>
          <p:nvPr/>
        </p:nvGrpSpPr>
        <p:grpSpPr>
          <a:xfrm rot="245351">
            <a:off x="5020398" y="4867739"/>
            <a:ext cx="848832" cy="488853"/>
            <a:chOff x="6718234" y="594578"/>
            <a:chExt cx="857503" cy="487920"/>
          </a:xfrm>
        </p:grpSpPr>
        <p:sp>
          <p:nvSpPr>
            <p:cNvPr id="343"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4"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5"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46" name="テキスト ボックス 345"/>
            <p:cNvSpPr txBox="1"/>
            <p:nvPr/>
          </p:nvSpPr>
          <p:spPr>
            <a:xfrm>
              <a:off x="6819863" y="627331"/>
              <a:ext cx="688813" cy="261111"/>
            </a:xfrm>
            <a:prstGeom prst="rect">
              <a:avLst/>
            </a:prstGeom>
            <a:noFill/>
          </p:spPr>
          <p:txBody>
            <a:bodyPr wrap="square" rtlCol="0">
              <a:spAutoFit/>
            </a:bodyPr>
            <a:lstStyle/>
            <a:p>
              <a:r>
                <a:rPr kumimoji="1" lang="en-US" altLang="ja-JP" sz="11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100" i="1" dirty="0">
                <a:solidFill>
                  <a:srgbClr val="FF0000"/>
                </a:solidFill>
                <a:latin typeface="Nyala" panose="02000504070300020003" pitchFamily="2" charset="0"/>
                <a:cs typeface="Verdana" panose="020B0604030504040204" pitchFamily="34" charset="0"/>
              </a:endParaRPr>
            </a:p>
          </p:txBody>
        </p:sp>
      </p:grpSp>
      <p:sp>
        <p:nvSpPr>
          <p:cNvPr id="5" name="円形吹き出し 4"/>
          <p:cNvSpPr/>
          <p:nvPr/>
        </p:nvSpPr>
        <p:spPr>
          <a:xfrm flipH="1">
            <a:off x="4161670" y="4145690"/>
            <a:ext cx="1922498" cy="865186"/>
          </a:xfrm>
          <a:prstGeom prst="wedgeEllipseCallout">
            <a:avLst>
              <a:gd name="adj1" fmla="val -42961"/>
              <a:gd name="adj2" fmla="val 522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a:t>
            </a:r>
          </a:p>
        </p:txBody>
      </p:sp>
      <p:sp>
        <p:nvSpPr>
          <p:cNvPr id="10" name="テキスト ボックス 9"/>
          <p:cNvSpPr txBox="1"/>
          <p:nvPr/>
        </p:nvSpPr>
        <p:spPr>
          <a:xfrm>
            <a:off x="4310234" y="4287432"/>
            <a:ext cx="1740628" cy="584775"/>
          </a:xfrm>
          <a:prstGeom prst="rect">
            <a:avLst/>
          </a:prstGeom>
          <a:noFill/>
        </p:spPr>
        <p:txBody>
          <a:bodyPr wrap="square" rtlCol="0">
            <a:spAutoFit/>
          </a:bodyPr>
          <a:lstStyle/>
          <a:p>
            <a:r>
              <a:rPr kumimoji="1" lang="ja-JP" altLang="en-US" sz="1600" dirty="0"/>
              <a:t>○○の時間短縮できないか？</a:t>
            </a:r>
          </a:p>
        </p:txBody>
      </p:sp>
      <p:sp>
        <p:nvSpPr>
          <p:cNvPr id="212" name="正方形/長方形 211"/>
          <p:cNvSpPr/>
          <p:nvPr/>
        </p:nvSpPr>
        <p:spPr>
          <a:xfrm>
            <a:off x="251520" y="3557639"/>
            <a:ext cx="8609428"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標準作業票を学びながらムリ・ムラ・ムダの観点から問題点を抽出</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37" name="正方形/長方形 236"/>
          <p:cNvSpPr/>
          <p:nvPr/>
        </p:nvSpPr>
        <p:spPr>
          <a:xfrm>
            <a:off x="251520" y="6263586"/>
            <a:ext cx="8609428"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チームで役割分担し安全・生産性・品質向上活動に取り組んでいる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40" y="1504981"/>
            <a:ext cx="2826350" cy="19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99224" y="1351692"/>
            <a:ext cx="2916000" cy="20476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74" y="1408842"/>
            <a:ext cx="2826350" cy="19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685891" y="1221619"/>
            <a:ext cx="2885565" cy="2052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072" y="1287192"/>
            <a:ext cx="2792216" cy="19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四角形吹き出し 24"/>
          <p:cNvSpPr/>
          <p:nvPr/>
        </p:nvSpPr>
        <p:spPr>
          <a:xfrm>
            <a:off x="3854976" y="1153627"/>
            <a:ext cx="4893488" cy="2320767"/>
          </a:xfrm>
          <a:prstGeom prst="wedgeRectCallout">
            <a:avLst>
              <a:gd name="adj1" fmla="val -78781"/>
              <a:gd name="adj2" fmla="val 72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353" y="1218404"/>
            <a:ext cx="4817864" cy="216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テキスト ボックス 185"/>
          <p:cNvSpPr txBox="1"/>
          <p:nvPr/>
        </p:nvSpPr>
        <p:spPr>
          <a:xfrm>
            <a:off x="8336318" y="35332"/>
            <a:ext cx="700178" cy="369332"/>
          </a:xfrm>
          <a:prstGeom prst="rect">
            <a:avLst/>
          </a:prstGeom>
          <a:noFill/>
        </p:spPr>
        <p:txBody>
          <a:bodyPr wrap="square" rtlCol="0">
            <a:spAutoFit/>
          </a:bodyPr>
          <a:lstStyle/>
          <a:p>
            <a:r>
              <a:rPr lang="en-US" altLang="ja-JP" dirty="0"/>
              <a:t>7</a:t>
            </a:r>
            <a:r>
              <a:rPr kumimoji="1" lang="en-US" altLang="ja-JP" dirty="0"/>
              <a:t>/21</a:t>
            </a:r>
            <a:endParaRPr kumimoji="1" lang="ja-JP" altLang="en-US" dirty="0"/>
          </a:p>
        </p:txBody>
      </p:sp>
      <p:sp>
        <p:nvSpPr>
          <p:cNvPr id="191"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７</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テーマの選定理由１</a:t>
            </a:r>
          </a:p>
        </p:txBody>
      </p:sp>
    </p:spTree>
    <p:extLst>
      <p:ext uri="{BB962C8B-B14F-4D97-AF65-F5344CB8AC3E}">
        <p14:creationId xmlns:p14="http://schemas.microsoft.com/office/powerpoint/2010/main" val="113079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randombar(horizontal)">
                                      <p:cBhvr>
                                        <p:cTn id="14" dur="500"/>
                                        <p:tgtEl>
                                          <p:spTgt spid="1126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342"/>
                                        </p:tgtEl>
                                        <p:attrNameLst>
                                          <p:attrName>style.visibility</p:attrName>
                                        </p:attrNameLst>
                                      </p:cBhvr>
                                      <p:to>
                                        <p:strVal val="visible"/>
                                      </p:to>
                                    </p:set>
                                    <p:animEffect transition="in" filter="randombar(horizontal)">
                                      <p:cBhvr>
                                        <p:cTn id="23" dur="500"/>
                                        <p:tgtEl>
                                          <p:spTgt spid="34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randombar(horizontal)">
                                      <p:cBhvr>
                                        <p:cTn id="32" dur="500"/>
                                        <p:tgtEl>
                                          <p:spTgt spid="23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par>
                                <p:cTn id="36" presetID="14"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randombar(horizontal)">
                                      <p:cBhvr>
                                        <p:cTn id="4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8" grpId="0"/>
      <p:bldP spid="192" grpId="0" animBg="1"/>
      <p:bldP spid="11" grpId="0"/>
      <p:bldP spid="5" grpId="0" animBg="1"/>
      <p:bldP spid="10" grpId="0"/>
      <p:bldP spid="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3" name="AutoShape 928"/>
          <p:cNvSpPr>
            <a:spLocks noChangeArrowheads="1"/>
          </p:cNvSpPr>
          <p:nvPr/>
        </p:nvSpPr>
        <p:spPr bwMode="auto">
          <a:xfrm>
            <a:off x="421414" y="6094448"/>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ムリ・ムラ・ムダに拘り大きな成果を上げメンバーと喜びを共有</a:t>
            </a:r>
          </a:p>
        </p:txBody>
      </p:sp>
      <p:sp>
        <p:nvSpPr>
          <p:cNvPr id="6" name="下矢印 5"/>
          <p:cNvSpPr/>
          <p:nvPr/>
        </p:nvSpPr>
        <p:spPr>
          <a:xfrm rot="16200000">
            <a:off x="4233386" y="4321074"/>
            <a:ext cx="613492" cy="5359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250099" y="3406310"/>
            <a:ext cx="4043941" cy="2337218"/>
            <a:chOff x="250099" y="3586411"/>
            <a:chExt cx="4043941" cy="2474986"/>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3" y="3861048"/>
              <a:ext cx="3607719" cy="203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79602" y="5763481"/>
              <a:ext cx="816249" cy="291412"/>
            </a:xfrm>
            <a:prstGeom prst="rect">
              <a:avLst/>
            </a:prstGeom>
            <a:noFill/>
          </p:spPr>
          <p:txBody>
            <a:bodyPr wrap="none" rtlCol="0">
              <a:spAutoFit/>
            </a:bodyPr>
            <a:lstStyle/>
            <a:p>
              <a:r>
                <a:rPr kumimoji="1" lang="ja-JP" altLang="en-US" sz="1400" dirty="0"/>
                <a:t>ステータ</a:t>
              </a:r>
            </a:p>
          </p:txBody>
        </p:sp>
        <p:sp>
          <p:nvSpPr>
            <p:cNvPr id="93" name="テキスト ボックス 92"/>
            <p:cNvSpPr txBox="1"/>
            <p:nvPr/>
          </p:nvSpPr>
          <p:spPr>
            <a:xfrm>
              <a:off x="1517374" y="5763481"/>
              <a:ext cx="543739" cy="291412"/>
            </a:xfrm>
            <a:prstGeom prst="rect">
              <a:avLst/>
            </a:prstGeom>
            <a:noFill/>
          </p:spPr>
          <p:txBody>
            <a:bodyPr wrap="none" rtlCol="0">
              <a:spAutoFit/>
            </a:bodyPr>
            <a:lstStyle/>
            <a:p>
              <a:r>
                <a:rPr lang="ja-JP" altLang="en-US" sz="1400" dirty="0"/>
                <a:t>最終</a:t>
              </a:r>
              <a:endParaRPr kumimoji="1" lang="ja-JP" altLang="en-US" sz="1400" dirty="0"/>
            </a:p>
          </p:txBody>
        </p:sp>
        <p:sp>
          <p:nvSpPr>
            <p:cNvPr id="94" name="テキスト ボックス 93"/>
            <p:cNvSpPr txBox="1"/>
            <p:nvPr/>
          </p:nvSpPr>
          <p:spPr>
            <a:xfrm>
              <a:off x="2192061" y="5747957"/>
              <a:ext cx="530915" cy="291412"/>
            </a:xfrm>
            <a:prstGeom prst="rect">
              <a:avLst/>
            </a:prstGeom>
            <a:noFill/>
          </p:spPr>
          <p:txBody>
            <a:bodyPr wrap="none" rtlCol="0">
              <a:spAutoFit/>
            </a:bodyPr>
            <a:lstStyle/>
            <a:p>
              <a:r>
                <a:rPr lang="ja-JP" altLang="en-US" sz="1400" dirty="0"/>
                <a:t>Ｈ</a:t>
              </a:r>
              <a:r>
                <a:rPr lang="en-US" altLang="ja-JP" sz="1400" dirty="0"/>
                <a:t>/</a:t>
              </a:r>
              <a:r>
                <a:rPr lang="ja-JP" altLang="en-US" sz="1400" dirty="0"/>
                <a:t>Ｇ</a:t>
              </a:r>
              <a:endParaRPr kumimoji="1" lang="ja-JP" altLang="en-US" sz="1400" dirty="0"/>
            </a:p>
          </p:txBody>
        </p:sp>
        <p:sp>
          <p:nvSpPr>
            <p:cNvPr id="95" name="テキスト ボックス 94"/>
            <p:cNvSpPr txBox="1"/>
            <p:nvPr/>
          </p:nvSpPr>
          <p:spPr>
            <a:xfrm>
              <a:off x="2788453" y="5763481"/>
              <a:ext cx="657552" cy="291412"/>
            </a:xfrm>
            <a:prstGeom prst="rect">
              <a:avLst/>
            </a:prstGeom>
            <a:noFill/>
          </p:spPr>
          <p:txBody>
            <a:bodyPr wrap="none" rtlCol="0">
              <a:spAutoFit/>
            </a:bodyPr>
            <a:lstStyle/>
            <a:p>
              <a:r>
                <a:rPr lang="ja-JP" altLang="en-US" sz="1400" dirty="0"/>
                <a:t>モータ</a:t>
              </a:r>
              <a:endParaRPr kumimoji="1" lang="ja-JP" altLang="en-US" sz="1400" dirty="0"/>
            </a:p>
          </p:txBody>
        </p:sp>
        <p:sp>
          <p:nvSpPr>
            <p:cNvPr id="96" name="テキスト ボックス 95"/>
            <p:cNvSpPr txBox="1"/>
            <p:nvPr/>
          </p:nvSpPr>
          <p:spPr>
            <a:xfrm>
              <a:off x="3391229" y="5769985"/>
              <a:ext cx="902811" cy="291412"/>
            </a:xfrm>
            <a:prstGeom prst="rect">
              <a:avLst/>
            </a:prstGeom>
            <a:noFill/>
          </p:spPr>
          <p:txBody>
            <a:bodyPr wrap="none" rtlCol="0">
              <a:spAutoFit/>
            </a:bodyPr>
            <a:lstStyle/>
            <a:p>
              <a:r>
                <a:rPr kumimoji="1" lang="ja-JP" altLang="en-US" sz="1400" dirty="0"/>
                <a:t>外観検査</a:t>
              </a:r>
            </a:p>
          </p:txBody>
        </p:sp>
        <p:sp>
          <p:nvSpPr>
            <p:cNvPr id="98" name="テキスト ボックス 97"/>
            <p:cNvSpPr txBox="1"/>
            <p:nvPr/>
          </p:nvSpPr>
          <p:spPr>
            <a:xfrm>
              <a:off x="514193" y="5627701"/>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99" name="テキスト ボックス 98"/>
            <p:cNvSpPr txBox="1"/>
            <p:nvPr/>
          </p:nvSpPr>
          <p:spPr>
            <a:xfrm>
              <a:off x="250099" y="5261069"/>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100" name="テキスト ボックス 99"/>
            <p:cNvSpPr txBox="1"/>
            <p:nvPr/>
          </p:nvSpPr>
          <p:spPr>
            <a:xfrm>
              <a:off x="261097" y="4889237"/>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101" name="テキスト ボックス 100"/>
            <p:cNvSpPr txBox="1"/>
            <p:nvPr/>
          </p:nvSpPr>
          <p:spPr>
            <a:xfrm>
              <a:off x="259697" y="4514585"/>
              <a:ext cx="554960" cy="307777"/>
            </a:xfrm>
            <a:prstGeom prst="rect">
              <a:avLst/>
            </a:prstGeom>
            <a:noFill/>
          </p:spPr>
          <p:txBody>
            <a:bodyPr wrap="none" rtlCol="0">
              <a:spAutoFit/>
            </a:bodyPr>
            <a:lstStyle/>
            <a:p>
              <a:r>
                <a:rPr lang="ja-JP" altLang="en-US" sz="1400" dirty="0"/>
                <a:t>３００</a:t>
              </a:r>
              <a:endParaRPr kumimoji="1" lang="ja-JP" altLang="en-US" sz="1400" dirty="0"/>
            </a:p>
          </p:txBody>
        </p:sp>
        <p:sp>
          <p:nvSpPr>
            <p:cNvPr id="102" name="テキスト ボックス 101"/>
            <p:cNvSpPr txBox="1"/>
            <p:nvPr/>
          </p:nvSpPr>
          <p:spPr>
            <a:xfrm>
              <a:off x="264094" y="4139432"/>
              <a:ext cx="554960" cy="307777"/>
            </a:xfrm>
            <a:prstGeom prst="rect">
              <a:avLst/>
            </a:prstGeom>
            <a:noFill/>
          </p:spPr>
          <p:txBody>
            <a:bodyPr wrap="none" rtlCol="0">
              <a:spAutoFit/>
            </a:bodyPr>
            <a:lstStyle/>
            <a:p>
              <a:r>
                <a:rPr lang="ja-JP" altLang="en-US" sz="1400" dirty="0"/>
                <a:t>４００</a:t>
              </a:r>
              <a:endParaRPr kumimoji="1" lang="ja-JP" altLang="en-US" sz="1400" dirty="0"/>
            </a:p>
          </p:txBody>
        </p:sp>
        <p:sp>
          <p:nvSpPr>
            <p:cNvPr id="103" name="テキスト ボックス 102"/>
            <p:cNvSpPr txBox="1"/>
            <p:nvPr/>
          </p:nvSpPr>
          <p:spPr>
            <a:xfrm>
              <a:off x="257889" y="3779837"/>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104" name="テキスト ボックス 103"/>
            <p:cNvSpPr txBox="1"/>
            <p:nvPr/>
          </p:nvSpPr>
          <p:spPr>
            <a:xfrm>
              <a:off x="317416" y="3586411"/>
              <a:ext cx="543739" cy="307777"/>
            </a:xfrm>
            <a:prstGeom prst="rect">
              <a:avLst/>
            </a:prstGeom>
            <a:noFill/>
          </p:spPr>
          <p:txBody>
            <a:bodyPr wrap="none" rtlCol="0">
              <a:spAutoFit/>
            </a:bodyPr>
            <a:lstStyle/>
            <a:p>
              <a:r>
                <a:rPr lang="ja-JP" altLang="en-US" sz="1400" dirty="0"/>
                <a:t>（分）</a:t>
              </a:r>
              <a:endParaRPr kumimoji="1" lang="ja-JP" altLang="en-US" sz="1400" dirty="0"/>
            </a:p>
          </p:txBody>
        </p:sp>
      </p:grpSp>
      <p:grpSp>
        <p:nvGrpSpPr>
          <p:cNvPr id="14" name="グループ化 13"/>
          <p:cNvGrpSpPr/>
          <p:nvPr/>
        </p:nvGrpSpPr>
        <p:grpSpPr>
          <a:xfrm>
            <a:off x="4794117" y="3439005"/>
            <a:ext cx="4066464" cy="2295209"/>
            <a:chOff x="4794117" y="3583018"/>
            <a:chExt cx="4066464" cy="2450018"/>
          </a:xfrm>
        </p:grpSpPr>
        <p:grpSp>
          <p:nvGrpSpPr>
            <p:cNvPr id="12" name="グループ化 11"/>
            <p:cNvGrpSpPr/>
            <p:nvPr/>
          </p:nvGrpSpPr>
          <p:grpSpPr>
            <a:xfrm>
              <a:off x="5175302" y="3861048"/>
              <a:ext cx="3685279" cy="2171988"/>
              <a:chOff x="5023076" y="3861048"/>
              <a:chExt cx="3685279" cy="2171988"/>
            </a:xfrm>
          </p:grpSpPr>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076" y="3861048"/>
                <a:ext cx="3608672" cy="202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テキスト ボックス 105"/>
              <p:cNvSpPr txBox="1"/>
              <p:nvPr/>
            </p:nvSpPr>
            <p:spPr>
              <a:xfrm>
                <a:off x="5093917" y="5735120"/>
                <a:ext cx="816249" cy="291412"/>
              </a:xfrm>
              <a:prstGeom prst="rect">
                <a:avLst/>
              </a:prstGeom>
              <a:noFill/>
            </p:spPr>
            <p:txBody>
              <a:bodyPr wrap="none" rtlCol="0">
                <a:spAutoFit/>
              </a:bodyPr>
              <a:lstStyle/>
              <a:p>
                <a:r>
                  <a:rPr kumimoji="1" lang="ja-JP" altLang="en-US" sz="1400" dirty="0"/>
                  <a:t>ステータ</a:t>
                </a:r>
              </a:p>
            </p:txBody>
          </p:sp>
          <p:sp>
            <p:nvSpPr>
              <p:cNvPr id="107" name="テキスト ボックス 106"/>
              <p:cNvSpPr txBox="1"/>
              <p:nvPr/>
            </p:nvSpPr>
            <p:spPr>
              <a:xfrm>
                <a:off x="5931689" y="5735120"/>
                <a:ext cx="543739" cy="291412"/>
              </a:xfrm>
              <a:prstGeom prst="rect">
                <a:avLst/>
              </a:prstGeom>
              <a:noFill/>
            </p:spPr>
            <p:txBody>
              <a:bodyPr wrap="none" rtlCol="0">
                <a:spAutoFit/>
              </a:bodyPr>
              <a:lstStyle/>
              <a:p>
                <a:r>
                  <a:rPr lang="ja-JP" altLang="en-US" sz="1400" dirty="0"/>
                  <a:t>最終</a:t>
                </a:r>
                <a:endParaRPr kumimoji="1" lang="ja-JP" altLang="en-US" sz="1400" dirty="0"/>
              </a:p>
            </p:txBody>
          </p:sp>
          <p:sp>
            <p:nvSpPr>
              <p:cNvPr id="108" name="テキスト ボックス 107"/>
              <p:cNvSpPr txBox="1"/>
              <p:nvPr/>
            </p:nvSpPr>
            <p:spPr>
              <a:xfrm>
                <a:off x="6606376" y="5719596"/>
                <a:ext cx="530915" cy="291412"/>
              </a:xfrm>
              <a:prstGeom prst="rect">
                <a:avLst/>
              </a:prstGeom>
              <a:noFill/>
            </p:spPr>
            <p:txBody>
              <a:bodyPr wrap="none" rtlCol="0">
                <a:spAutoFit/>
              </a:bodyPr>
              <a:lstStyle/>
              <a:p>
                <a:r>
                  <a:rPr lang="ja-JP" altLang="en-US" sz="1400" dirty="0"/>
                  <a:t>Ｈ</a:t>
                </a:r>
                <a:r>
                  <a:rPr lang="en-US" altLang="ja-JP" sz="1400" dirty="0"/>
                  <a:t>/</a:t>
                </a:r>
                <a:r>
                  <a:rPr lang="ja-JP" altLang="en-US" sz="1400" dirty="0"/>
                  <a:t>Ｇ</a:t>
                </a:r>
                <a:endParaRPr kumimoji="1" lang="ja-JP" altLang="en-US" sz="1400" dirty="0"/>
              </a:p>
            </p:txBody>
          </p:sp>
          <p:sp>
            <p:nvSpPr>
              <p:cNvPr id="109" name="テキスト ボックス 108"/>
              <p:cNvSpPr txBox="1"/>
              <p:nvPr/>
            </p:nvSpPr>
            <p:spPr>
              <a:xfrm>
                <a:off x="7202768" y="5735120"/>
                <a:ext cx="657552" cy="291412"/>
              </a:xfrm>
              <a:prstGeom prst="rect">
                <a:avLst/>
              </a:prstGeom>
              <a:noFill/>
            </p:spPr>
            <p:txBody>
              <a:bodyPr wrap="none" rtlCol="0">
                <a:spAutoFit/>
              </a:bodyPr>
              <a:lstStyle/>
              <a:p>
                <a:r>
                  <a:rPr lang="ja-JP" altLang="en-US" sz="1400" dirty="0"/>
                  <a:t>モータ</a:t>
                </a:r>
                <a:endParaRPr kumimoji="1" lang="ja-JP" altLang="en-US" sz="1400" dirty="0"/>
              </a:p>
            </p:txBody>
          </p:sp>
          <p:sp>
            <p:nvSpPr>
              <p:cNvPr id="110" name="テキスト ボックス 109"/>
              <p:cNvSpPr txBox="1"/>
              <p:nvPr/>
            </p:nvSpPr>
            <p:spPr>
              <a:xfrm>
                <a:off x="7805544" y="5741624"/>
                <a:ext cx="902811" cy="291412"/>
              </a:xfrm>
              <a:prstGeom prst="rect">
                <a:avLst/>
              </a:prstGeom>
              <a:noFill/>
            </p:spPr>
            <p:txBody>
              <a:bodyPr wrap="none" rtlCol="0">
                <a:spAutoFit/>
              </a:bodyPr>
              <a:lstStyle/>
              <a:p>
                <a:r>
                  <a:rPr kumimoji="1" lang="ja-JP" altLang="en-US" sz="1400" dirty="0"/>
                  <a:t>外観検査</a:t>
                </a:r>
              </a:p>
            </p:txBody>
          </p:sp>
        </p:grpSp>
        <p:sp>
          <p:nvSpPr>
            <p:cNvPr id="112" name="テキスト ボックス 111"/>
            <p:cNvSpPr txBox="1"/>
            <p:nvPr/>
          </p:nvSpPr>
          <p:spPr>
            <a:xfrm>
              <a:off x="5058211" y="5609973"/>
              <a:ext cx="308098" cy="307777"/>
            </a:xfrm>
            <a:prstGeom prst="rect">
              <a:avLst/>
            </a:prstGeom>
            <a:noFill/>
          </p:spPr>
          <p:txBody>
            <a:bodyPr wrap="none" rtlCol="0">
              <a:spAutoFit/>
            </a:bodyPr>
            <a:lstStyle/>
            <a:p>
              <a:r>
                <a:rPr lang="ja-JP" altLang="en-US" sz="1400" dirty="0"/>
                <a:t>０</a:t>
              </a:r>
              <a:endParaRPr kumimoji="1" lang="ja-JP" altLang="en-US" sz="1400" dirty="0"/>
            </a:p>
          </p:txBody>
        </p:sp>
        <p:sp>
          <p:nvSpPr>
            <p:cNvPr id="113" name="テキスト ボックス 112"/>
            <p:cNvSpPr txBox="1"/>
            <p:nvPr/>
          </p:nvSpPr>
          <p:spPr>
            <a:xfrm>
              <a:off x="4794117" y="5243341"/>
              <a:ext cx="554960" cy="307777"/>
            </a:xfrm>
            <a:prstGeom prst="rect">
              <a:avLst/>
            </a:prstGeom>
            <a:noFill/>
          </p:spPr>
          <p:txBody>
            <a:bodyPr wrap="none" rtlCol="0">
              <a:spAutoFit/>
            </a:bodyPr>
            <a:lstStyle/>
            <a:p>
              <a:r>
                <a:rPr lang="ja-JP" altLang="en-US" sz="1400" dirty="0"/>
                <a:t>１００</a:t>
              </a:r>
              <a:endParaRPr kumimoji="1" lang="ja-JP" altLang="en-US" sz="1400" dirty="0"/>
            </a:p>
          </p:txBody>
        </p:sp>
        <p:sp>
          <p:nvSpPr>
            <p:cNvPr id="114" name="テキスト ボックス 113"/>
            <p:cNvSpPr txBox="1"/>
            <p:nvPr/>
          </p:nvSpPr>
          <p:spPr>
            <a:xfrm>
              <a:off x="4805115" y="4871509"/>
              <a:ext cx="554960" cy="307777"/>
            </a:xfrm>
            <a:prstGeom prst="rect">
              <a:avLst/>
            </a:prstGeom>
            <a:noFill/>
          </p:spPr>
          <p:txBody>
            <a:bodyPr wrap="none" rtlCol="0">
              <a:spAutoFit/>
            </a:bodyPr>
            <a:lstStyle/>
            <a:p>
              <a:r>
                <a:rPr lang="ja-JP" altLang="en-US" sz="1400" dirty="0"/>
                <a:t>２００</a:t>
              </a:r>
              <a:endParaRPr kumimoji="1" lang="ja-JP" altLang="en-US" sz="1400" dirty="0"/>
            </a:p>
          </p:txBody>
        </p:sp>
        <p:sp>
          <p:nvSpPr>
            <p:cNvPr id="115" name="テキスト ボックス 114"/>
            <p:cNvSpPr txBox="1"/>
            <p:nvPr/>
          </p:nvSpPr>
          <p:spPr>
            <a:xfrm>
              <a:off x="4803715" y="4496857"/>
              <a:ext cx="554960" cy="307777"/>
            </a:xfrm>
            <a:prstGeom prst="rect">
              <a:avLst/>
            </a:prstGeom>
            <a:noFill/>
          </p:spPr>
          <p:txBody>
            <a:bodyPr wrap="none" rtlCol="0">
              <a:spAutoFit/>
            </a:bodyPr>
            <a:lstStyle/>
            <a:p>
              <a:r>
                <a:rPr lang="ja-JP" altLang="en-US" sz="1400" dirty="0"/>
                <a:t>３００</a:t>
              </a:r>
              <a:endParaRPr kumimoji="1" lang="ja-JP" altLang="en-US" sz="1400" dirty="0"/>
            </a:p>
          </p:txBody>
        </p:sp>
        <p:sp>
          <p:nvSpPr>
            <p:cNvPr id="116" name="テキスト ボックス 115"/>
            <p:cNvSpPr txBox="1"/>
            <p:nvPr/>
          </p:nvSpPr>
          <p:spPr>
            <a:xfrm>
              <a:off x="4808112" y="4121704"/>
              <a:ext cx="554960" cy="307777"/>
            </a:xfrm>
            <a:prstGeom prst="rect">
              <a:avLst/>
            </a:prstGeom>
            <a:noFill/>
          </p:spPr>
          <p:txBody>
            <a:bodyPr wrap="none" rtlCol="0">
              <a:spAutoFit/>
            </a:bodyPr>
            <a:lstStyle/>
            <a:p>
              <a:r>
                <a:rPr lang="ja-JP" altLang="en-US" sz="1400" dirty="0"/>
                <a:t>４００</a:t>
              </a:r>
              <a:endParaRPr kumimoji="1" lang="ja-JP" altLang="en-US" sz="1400" dirty="0"/>
            </a:p>
          </p:txBody>
        </p:sp>
        <p:sp>
          <p:nvSpPr>
            <p:cNvPr id="117" name="テキスト ボックス 116"/>
            <p:cNvSpPr txBox="1"/>
            <p:nvPr/>
          </p:nvSpPr>
          <p:spPr>
            <a:xfrm>
              <a:off x="4801907" y="3762109"/>
              <a:ext cx="554960" cy="307777"/>
            </a:xfrm>
            <a:prstGeom prst="rect">
              <a:avLst/>
            </a:prstGeom>
            <a:noFill/>
          </p:spPr>
          <p:txBody>
            <a:bodyPr wrap="none" rtlCol="0">
              <a:spAutoFit/>
            </a:bodyPr>
            <a:lstStyle/>
            <a:p>
              <a:r>
                <a:rPr lang="ja-JP" altLang="en-US" sz="1400" dirty="0"/>
                <a:t>５００</a:t>
              </a:r>
              <a:endParaRPr kumimoji="1" lang="ja-JP" altLang="en-US" sz="1400" dirty="0"/>
            </a:p>
          </p:txBody>
        </p:sp>
        <p:sp>
          <p:nvSpPr>
            <p:cNvPr id="118" name="テキスト ボックス 117"/>
            <p:cNvSpPr txBox="1"/>
            <p:nvPr/>
          </p:nvSpPr>
          <p:spPr>
            <a:xfrm>
              <a:off x="4862717" y="3583018"/>
              <a:ext cx="543739" cy="307778"/>
            </a:xfrm>
            <a:prstGeom prst="rect">
              <a:avLst/>
            </a:prstGeom>
            <a:noFill/>
          </p:spPr>
          <p:txBody>
            <a:bodyPr wrap="none" rtlCol="0">
              <a:spAutoFit/>
            </a:bodyPr>
            <a:lstStyle/>
            <a:p>
              <a:r>
                <a:rPr lang="ja-JP" altLang="en-US" sz="1400" dirty="0"/>
                <a:t>（分）</a:t>
              </a:r>
              <a:endParaRPr kumimoji="1" lang="ja-JP" altLang="en-US" sz="1400" dirty="0"/>
            </a:p>
          </p:txBody>
        </p:sp>
      </p:grpSp>
      <p:sp>
        <p:nvSpPr>
          <p:cNvPr id="121" name="テキスト ボックス 120"/>
          <p:cNvSpPr txBox="1"/>
          <p:nvPr/>
        </p:nvSpPr>
        <p:spPr>
          <a:xfrm>
            <a:off x="1730685" y="3374408"/>
            <a:ext cx="1518364" cy="338554"/>
          </a:xfrm>
          <a:prstGeom prst="rect">
            <a:avLst/>
          </a:prstGeom>
          <a:noFill/>
        </p:spPr>
        <p:txBody>
          <a:bodyPr wrap="none" rtlCol="0">
            <a:spAutoFit/>
          </a:bodyPr>
          <a:lstStyle/>
          <a:p>
            <a:r>
              <a:rPr lang="ja-JP" altLang="en-US" sz="1600" dirty="0"/>
              <a:t>山積表</a:t>
            </a:r>
            <a:r>
              <a:rPr lang="ja-JP" altLang="en-US" sz="1400" dirty="0"/>
              <a:t>（活動前）</a:t>
            </a:r>
            <a:endParaRPr kumimoji="1" lang="ja-JP" altLang="en-US" sz="1400" dirty="0"/>
          </a:p>
        </p:txBody>
      </p:sp>
      <p:sp>
        <p:nvSpPr>
          <p:cNvPr id="122" name="テキスト ボックス 121"/>
          <p:cNvSpPr txBox="1"/>
          <p:nvPr/>
        </p:nvSpPr>
        <p:spPr>
          <a:xfrm>
            <a:off x="6382601" y="3404586"/>
            <a:ext cx="1415772" cy="338554"/>
          </a:xfrm>
          <a:prstGeom prst="rect">
            <a:avLst/>
          </a:prstGeom>
          <a:noFill/>
        </p:spPr>
        <p:txBody>
          <a:bodyPr wrap="none" rtlCol="0">
            <a:spAutoFit/>
          </a:bodyPr>
          <a:lstStyle/>
          <a:p>
            <a:r>
              <a:rPr lang="ja-JP" altLang="en-US" sz="1600" dirty="0"/>
              <a:t>山積表（現在）</a:t>
            </a:r>
            <a:endParaRPr kumimoji="1" lang="ja-JP" altLang="en-US" sz="1600" dirty="0"/>
          </a:p>
        </p:txBody>
      </p:sp>
      <p:sp>
        <p:nvSpPr>
          <p:cNvPr id="123" name="テキスト ボックス 122"/>
          <p:cNvSpPr txBox="1"/>
          <p:nvPr/>
        </p:nvSpPr>
        <p:spPr>
          <a:xfrm>
            <a:off x="3295442" y="3474112"/>
            <a:ext cx="809837" cy="276999"/>
          </a:xfrm>
          <a:prstGeom prst="rect">
            <a:avLst/>
          </a:prstGeom>
          <a:noFill/>
        </p:spPr>
        <p:txBody>
          <a:bodyPr wrap="none" rtlCol="0">
            <a:spAutoFit/>
          </a:bodyPr>
          <a:lstStyle/>
          <a:p>
            <a:r>
              <a:rPr lang="ja-JP" altLang="en-US" sz="1200" dirty="0"/>
              <a:t>１７年２月</a:t>
            </a:r>
            <a:endParaRPr kumimoji="1" lang="ja-JP" altLang="en-US" sz="1200" dirty="0"/>
          </a:p>
        </p:txBody>
      </p:sp>
      <p:sp>
        <p:nvSpPr>
          <p:cNvPr id="124" name="テキスト ボックス 123"/>
          <p:cNvSpPr txBox="1"/>
          <p:nvPr/>
        </p:nvSpPr>
        <p:spPr>
          <a:xfrm>
            <a:off x="7914311" y="3485280"/>
            <a:ext cx="809837" cy="276999"/>
          </a:xfrm>
          <a:prstGeom prst="rect">
            <a:avLst/>
          </a:prstGeom>
          <a:noFill/>
        </p:spPr>
        <p:txBody>
          <a:bodyPr wrap="none" rtlCol="0">
            <a:spAutoFit/>
          </a:bodyPr>
          <a:lstStyle/>
          <a:p>
            <a:r>
              <a:rPr lang="ja-JP" altLang="en-US" sz="1200" dirty="0"/>
              <a:t>１８年３月</a:t>
            </a:r>
            <a:endParaRPr kumimoji="1" lang="ja-JP" altLang="en-US" sz="1200" dirty="0"/>
          </a:p>
        </p:txBody>
      </p:sp>
      <p:cxnSp>
        <p:nvCxnSpPr>
          <p:cNvPr id="16" name="直線コネクタ 15"/>
          <p:cNvCxnSpPr/>
          <p:nvPr/>
        </p:nvCxnSpPr>
        <p:spPr>
          <a:xfrm>
            <a:off x="748012" y="3817680"/>
            <a:ext cx="338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5286572" y="3818865"/>
            <a:ext cx="338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4115387" y="3685531"/>
            <a:ext cx="543739" cy="307777"/>
          </a:xfrm>
          <a:prstGeom prst="rect">
            <a:avLst/>
          </a:prstGeom>
          <a:noFill/>
        </p:spPr>
        <p:txBody>
          <a:bodyPr wrap="none" rtlCol="0">
            <a:spAutoFit/>
          </a:bodyPr>
          <a:lstStyle/>
          <a:p>
            <a:r>
              <a:rPr lang="ja-JP" altLang="en-US" sz="1400" dirty="0"/>
              <a:t>定時</a:t>
            </a:r>
            <a:endParaRPr kumimoji="1" lang="ja-JP" altLang="en-US" sz="1400" dirty="0"/>
          </a:p>
        </p:txBody>
      </p:sp>
      <p:cxnSp>
        <p:nvCxnSpPr>
          <p:cNvPr id="2049" name="直線矢印コネクタ 2048"/>
          <p:cNvCxnSpPr/>
          <p:nvPr/>
        </p:nvCxnSpPr>
        <p:spPr>
          <a:xfrm flipV="1">
            <a:off x="5625408" y="4092918"/>
            <a:ext cx="1353164" cy="112454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V="1">
            <a:off x="5652120" y="4092918"/>
            <a:ext cx="703664" cy="78268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flipV="1">
            <a:off x="5624342" y="3993308"/>
            <a:ext cx="677648" cy="7116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519792" y="5688544"/>
            <a:ext cx="8417786" cy="400110"/>
          </a:xfrm>
          <a:prstGeom prst="rect">
            <a:avLst/>
          </a:prstGeom>
          <a:noFill/>
          <a:ln>
            <a:noFill/>
          </a:ln>
        </p:spPr>
        <p:txBody>
          <a:bodyPr wrap="square" lIns="91440" tIns="45720" rIns="91440" bIns="45720">
            <a:spAutoFit/>
          </a:bodyPr>
          <a:lstStyle/>
          <a:p>
            <a:pPr algn="ctr"/>
            <a:r>
              <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mn-ea"/>
              </a:rPr>
              <a:t>最終・</a:t>
            </a:r>
            <a:r>
              <a:rPr lang="en-US" altLang="ja-JP" sz="20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mn-ea"/>
              </a:rPr>
              <a:t>H/G</a:t>
            </a:r>
            <a:r>
              <a:rPr lang="ja-JP" altLang="en-US" sz="20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mn-ea"/>
              </a:rPr>
              <a:t>作業にステータ作業を抱き合わせに成功</a:t>
            </a:r>
            <a:r>
              <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mn-ea"/>
              </a:rPr>
              <a:t>！！</a:t>
            </a:r>
          </a:p>
        </p:txBody>
      </p:sp>
      <p:sp>
        <p:nvSpPr>
          <p:cNvPr id="92" name="フローチャート : 直接アクセス記憶 91"/>
          <p:cNvSpPr/>
          <p:nvPr/>
        </p:nvSpPr>
        <p:spPr>
          <a:xfrm rot="16200000">
            <a:off x="5940713" y="1854619"/>
            <a:ext cx="767453" cy="177668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フローチャート : 直接アクセス記憶 96"/>
          <p:cNvSpPr/>
          <p:nvPr/>
        </p:nvSpPr>
        <p:spPr>
          <a:xfrm rot="16200000">
            <a:off x="6080657" y="1477853"/>
            <a:ext cx="487567" cy="1776680"/>
          </a:xfrm>
          <a:prstGeom prst="flowChartMagneticDrum">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フローチャート : 直接アクセス記憶 104"/>
          <p:cNvSpPr/>
          <p:nvPr/>
        </p:nvSpPr>
        <p:spPr>
          <a:xfrm rot="16200000">
            <a:off x="6080656" y="1146740"/>
            <a:ext cx="487567" cy="1776680"/>
          </a:xfrm>
          <a:prstGeom prst="flowChartMagneticDrum">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フローチャート : 直接アクセス記憶 118"/>
          <p:cNvSpPr/>
          <p:nvPr/>
        </p:nvSpPr>
        <p:spPr>
          <a:xfrm rot="16200000">
            <a:off x="6157041" y="892013"/>
            <a:ext cx="334794" cy="1776680"/>
          </a:xfrm>
          <a:prstGeom prst="flowChartMagneticDrum">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フローチャート : 直接アクセス記憶 119"/>
          <p:cNvSpPr/>
          <p:nvPr/>
        </p:nvSpPr>
        <p:spPr>
          <a:xfrm rot="16200000">
            <a:off x="6157040" y="674612"/>
            <a:ext cx="334794" cy="1776680"/>
          </a:xfrm>
          <a:prstGeom prst="flowChartMagneticDrum">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フローチャート : 直接アクセス記憶 126"/>
          <p:cNvSpPr/>
          <p:nvPr/>
        </p:nvSpPr>
        <p:spPr>
          <a:xfrm rot="16200000">
            <a:off x="6157039" y="450231"/>
            <a:ext cx="334794" cy="177668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179626" y="1016795"/>
            <a:ext cx="4976169" cy="2340637"/>
            <a:chOff x="179626" y="596108"/>
            <a:chExt cx="4976169" cy="2340637"/>
          </a:xfrm>
        </p:grpSpPr>
        <p:graphicFrame>
          <p:nvGraphicFramePr>
            <p:cNvPr id="183" name="グラフ 182"/>
            <p:cNvGraphicFramePr>
              <a:graphicFrameLocks/>
            </p:cNvGraphicFramePr>
            <p:nvPr>
              <p:extLst>
                <p:ext uri="{D42A27DB-BD31-4B8C-83A1-F6EECF244321}">
                  <p14:modId xmlns:p14="http://schemas.microsoft.com/office/powerpoint/2010/main" val="4010461124"/>
                </p:ext>
              </p:extLst>
            </p:nvPr>
          </p:nvGraphicFramePr>
          <p:xfrm>
            <a:off x="323529" y="867321"/>
            <a:ext cx="4832266" cy="1913607"/>
          </p:xfrm>
          <a:graphic>
            <a:graphicData uri="http://schemas.openxmlformats.org/drawingml/2006/chart">
              <c:chart xmlns:c="http://schemas.openxmlformats.org/drawingml/2006/chart" xmlns:r="http://schemas.openxmlformats.org/officeDocument/2006/relationships" r:id="rId5"/>
            </a:graphicData>
          </a:graphic>
        </p:graphicFrame>
        <p:sp>
          <p:nvSpPr>
            <p:cNvPr id="68" name="テキスト ボックス 67"/>
            <p:cNvSpPr txBox="1"/>
            <p:nvPr/>
          </p:nvSpPr>
          <p:spPr>
            <a:xfrm>
              <a:off x="646392" y="607541"/>
              <a:ext cx="3504486" cy="338554"/>
            </a:xfrm>
            <a:prstGeom prst="rect">
              <a:avLst/>
            </a:prstGeom>
            <a:noFill/>
          </p:spPr>
          <p:txBody>
            <a:bodyPr wrap="none" rtlCol="0">
              <a:spAutoFit/>
            </a:bodyPr>
            <a:lstStyle/>
            <a:p>
              <a:r>
                <a:rPr lang="ja-JP" altLang="en-US" sz="1600" dirty="0"/>
                <a:t>誰でも安全で楽に作業できる改善件数</a:t>
              </a:r>
              <a:endParaRPr kumimoji="1" lang="ja-JP" altLang="en-US" sz="1600" dirty="0"/>
            </a:p>
          </p:txBody>
        </p:sp>
        <p:sp>
          <p:nvSpPr>
            <p:cNvPr id="8" name="テキスト ボックス 7"/>
            <p:cNvSpPr txBox="1"/>
            <p:nvPr/>
          </p:nvSpPr>
          <p:spPr>
            <a:xfrm>
              <a:off x="179626" y="596108"/>
              <a:ext cx="543739" cy="307777"/>
            </a:xfrm>
            <a:prstGeom prst="rect">
              <a:avLst/>
            </a:prstGeom>
            <a:noFill/>
          </p:spPr>
          <p:txBody>
            <a:bodyPr wrap="none" rtlCol="0">
              <a:spAutoFit/>
            </a:bodyPr>
            <a:lstStyle/>
            <a:p>
              <a:r>
                <a:rPr kumimoji="1" lang="ja-JP" altLang="en-US" sz="1400" dirty="0"/>
                <a:t>（件）</a:t>
              </a:r>
            </a:p>
          </p:txBody>
        </p:sp>
        <p:sp>
          <p:nvSpPr>
            <p:cNvPr id="164" name="テキスト ボックス 163"/>
            <p:cNvSpPr txBox="1"/>
            <p:nvPr/>
          </p:nvSpPr>
          <p:spPr>
            <a:xfrm>
              <a:off x="879526" y="2619449"/>
              <a:ext cx="308098" cy="307777"/>
            </a:xfrm>
            <a:prstGeom prst="rect">
              <a:avLst/>
            </a:prstGeom>
            <a:noFill/>
          </p:spPr>
          <p:txBody>
            <a:bodyPr wrap="none" rtlCol="0">
              <a:spAutoFit/>
            </a:bodyPr>
            <a:lstStyle/>
            <a:p>
              <a:r>
                <a:rPr lang="ja-JP" altLang="en-US" sz="1400" dirty="0"/>
                <a:t>４</a:t>
              </a:r>
              <a:endParaRPr kumimoji="1" lang="ja-JP" altLang="en-US" sz="1400" dirty="0"/>
            </a:p>
          </p:txBody>
        </p:sp>
        <p:sp>
          <p:nvSpPr>
            <p:cNvPr id="165" name="テキスト ボックス 164"/>
            <p:cNvSpPr txBox="1"/>
            <p:nvPr/>
          </p:nvSpPr>
          <p:spPr>
            <a:xfrm>
              <a:off x="1167558" y="2617862"/>
              <a:ext cx="308098" cy="307777"/>
            </a:xfrm>
            <a:prstGeom prst="rect">
              <a:avLst/>
            </a:prstGeom>
            <a:noFill/>
          </p:spPr>
          <p:txBody>
            <a:bodyPr wrap="none" rtlCol="0">
              <a:spAutoFit/>
            </a:bodyPr>
            <a:lstStyle/>
            <a:p>
              <a:r>
                <a:rPr lang="ja-JP" altLang="en-US" sz="1400" dirty="0"/>
                <a:t>５</a:t>
              </a:r>
              <a:endParaRPr kumimoji="1" lang="ja-JP" altLang="en-US" sz="1400" dirty="0"/>
            </a:p>
          </p:txBody>
        </p:sp>
        <p:sp>
          <p:nvSpPr>
            <p:cNvPr id="166" name="テキスト ボックス 165"/>
            <p:cNvSpPr txBox="1"/>
            <p:nvPr/>
          </p:nvSpPr>
          <p:spPr>
            <a:xfrm>
              <a:off x="1475656" y="2619449"/>
              <a:ext cx="308098" cy="307777"/>
            </a:xfrm>
            <a:prstGeom prst="rect">
              <a:avLst/>
            </a:prstGeom>
            <a:noFill/>
          </p:spPr>
          <p:txBody>
            <a:bodyPr wrap="none" rtlCol="0">
              <a:spAutoFit/>
            </a:bodyPr>
            <a:lstStyle/>
            <a:p>
              <a:r>
                <a:rPr lang="ja-JP" altLang="en-US" sz="1400" dirty="0"/>
                <a:t>６</a:t>
              </a:r>
              <a:endParaRPr kumimoji="1" lang="ja-JP" altLang="en-US" sz="1400" dirty="0"/>
            </a:p>
          </p:txBody>
        </p:sp>
        <p:sp>
          <p:nvSpPr>
            <p:cNvPr id="167" name="テキスト ボックス 166"/>
            <p:cNvSpPr txBox="1"/>
            <p:nvPr/>
          </p:nvSpPr>
          <p:spPr>
            <a:xfrm>
              <a:off x="1763688" y="2619449"/>
              <a:ext cx="308098" cy="307777"/>
            </a:xfrm>
            <a:prstGeom prst="rect">
              <a:avLst/>
            </a:prstGeom>
            <a:noFill/>
          </p:spPr>
          <p:txBody>
            <a:bodyPr wrap="none" rtlCol="0">
              <a:spAutoFit/>
            </a:bodyPr>
            <a:lstStyle/>
            <a:p>
              <a:r>
                <a:rPr lang="ja-JP" altLang="en-US" sz="1400" dirty="0"/>
                <a:t>７</a:t>
              </a:r>
              <a:endParaRPr kumimoji="1" lang="ja-JP" altLang="en-US" sz="1400" dirty="0"/>
            </a:p>
          </p:txBody>
        </p:sp>
        <p:sp>
          <p:nvSpPr>
            <p:cNvPr id="168" name="テキスト ボックス 167"/>
            <p:cNvSpPr txBox="1"/>
            <p:nvPr/>
          </p:nvSpPr>
          <p:spPr>
            <a:xfrm>
              <a:off x="2051720" y="2619449"/>
              <a:ext cx="308098" cy="307777"/>
            </a:xfrm>
            <a:prstGeom prst="rect">
              <a:avLst/>
            </a:prstGeom>
            <a:noFill/>
          </p:spPr>
          <p:txBody>
            <a:bodyPr wrap="none" rtlCol="0">
              <a:spAutoFit/>
            </a:bodyPr>
            <a:lstStyle/>
            <a:p>
              <a:r>
                <a:rPr lang="ja-JP" altLang="en-US" sz="1400" dirty="0"/>
                <a:t>８</a:t>
              </a:r>
              <a:endParaRPr kumimoji="1" lang="ja-JP" altLang="en-US" sz="1400" dirty="0"/>
            </a:p>
          </p:txBody>
        </p:sp>
        <p:sp>
          <p:nvSpPr>
            <p:cNvPr id="169" name="テキスト ボックス 168"/>
            <p:cNvSpPr txBox="1"/>
            <p:nvPr/>
          </p:nvSpPr>
          <p:spPr>
            <a:xfrm>
              <a:off x="2339752" y="2619449"/>
              <a:ext cx="308098" cy="307777"/>
            </a:xfrm>
            <a:prstGeom prst="rect">
              <a:avLst/>
            </a:prstGeom>
            <a:noFill/>
          </p:spPr>
          <p:txBody>
            <a:bodyPr wrap="none" rtlCol="0">
              <a:spAutoFit/>
            </a:bodyPr>
            <a:lstStyle/>
            <a:p>
              <a:r>
                <a:rPr lang="ja-JP" altLang="en-US" sz="1400" dirty="0"/>
                <a:t>９</a:t>
              </a:r>
              <a:endParaRPr kumimoji="1" lang="ja-JP" altLang="en-US" sz="1400" dirty="0"/>
            </a:p>
          </p:txBody>
        </p:sp>
        <p:sp>
          <p:nvSpPr>
            <p:cNvPr id="170" name="テキスト ボックス 169"/>
            <p:cNvSpPr txBox="1"/>
            <p:nvPr/>
          </p:nvSpPr>
          <p:spPr>
            <a:xfrm>
              <a:off x="2555776" y="2619449"/>
              <a:ext cx="431528" cy="307777"/>
            </a:xfrm>
            <a:prstGeom prst="rect">
              <a:avLst/>
            </a:prstGeom>
            <a:noFill/>
          </p:spPr>
          <p:txBody>
            <a:bodyPr wrap="none" rtlCol="0">
              <a:spAutoFit/>
            </a:bodyPr>
            <a:lstStyle/>
            <a:p>
              <a:r>
                <a:rPr lang="ja-JP" altLang="en-US" sz="1400" dirty="0"/>
                <a:t>１０</a:t>
              </a:r>
              <a:endParaRPr kumimoji="1" lang="ja-JP" altLang="en-US" sz="1400" dirty="0"/>
            </a:p>
          </p:txBody>
        </p:sp>
        <p:sp>
          <p:nvSpPr>
            <p:cNvPr id="171" name="テキスト ボックス 170"/>
            <p:cNvSpPr txBox="1"/>
            <p:nvPr/>
          </p:nvSpPr>
          <p:spPr>
            <a:xfrm>
              <a:off x="2895043" y="2619550"/>
              <a:ext cx="431528" cy="307777"/>
            </a:xfrm>
            <a:prstGeom prst="rect">
              <a:avLst/>
            </a:prstGeom>
            <a:noFill/>
          </p:spPr>
          <p:txBody>
            <a:bodyPr wrap="none" rtlCol="0">
              <a:spAutoFit/>
            </a:bodyPr>
            <a:lstStyle/>
            <a:p>
              <a:r>
                <a:rPr lang="ja-JP" altLang="en-US" sz="1400" dirty="0"/>
                <a:t>１１</a:t>
              </a:r>
              <a:endParaRPr kumimoji="1" lang="ja-JP" altLang="en-US" sz="1400" dirty="0"/>
            </a:p>
          </p:txBody>
        </p:sp>
        <p:sp>
          <p:nvSpPr>
            <p:cNvPr id="172" name="テキスト ボックス 171"/>
            <p:cNvSpPr txBox="1"/>
            <p:nvPr/>
          </p:nvSpPr>
          <p:spPr>
            <a:xfrm>
              <a:off x="3173304" y="2616096"/>
              <a:ext cx="431528" cy="307777"/>
            </a:xfrm>
            <a:prstGeom prst="rect">
              <a:avLst/>
            </a:prstGeom>
            <a:noFill/>
          </p:spPr>
          <p:txBody>
            <a:bodyPr wrap="none" rtlCol="0">
              <a:spAutoFit/>
            </a:bodyPr>
            <a:lstStyle/>
            <a:p>
              <a:r>
                <a:rPr lang="ja-JP" altLang="en-US" sz="1400" dirty="0"/>
                <a:t>１２</a:t>
              </a:r>
              <a:endParaRPr kumimoji="1" lang="ja-JP" altLang="en-US" sz="1400" dirty="0"/>
            </a:p>
          </p:txBody>
        </p:sp>
        <p:sp>
          <p:nvSpPr>
            <p:cNvPr id="173" name="テキスト ボックス 172"/>
            <p:cNvSpPr txBox="1"/>
            <p:nvPr/>
          </p:nvSpPr>
          <p:spPr>
            <a:xfrm>
              <a:off x="3543822" y="2619449"/>
              <a:ext cx="308098" cy="307777"/>
            </a:xfrm>
            <a:prstGeom prst="rect">
              <a:avLst/>
            </a:prstGeom>
            <a:noFill/>
          </p:spPr>
          <p:txBody>
            <a:bodyPr wrap="none" rtlCol="0">
              <a:spAutoFit/>
            </a:bodyPr>
            <a:lstStyle/>
            <a:p>
              <a:r>
                <a:rPr lang="ja-JP" altLang="en-US" sz="1400" dirty="0"/>
                <a:t>１</a:t>
              </a:r>
              <a:endParaRPr kumimoji="1" lang="ja-JP" altLang="en-US" sz="1400" dirty="0"/>
            </a:p>
          </p:txBody>
        </p:sp>
        <p:sp>
          <p:nvSpPr>
            <p:cNvPr id="174" name="テキスト ボックス 173"/>
            <p:cNvSpPr txBox="1"/>
            <p:nvPr/>
          </p:nvSpPr>
          <p:spPr>
            <a:xfrm>
              <a:off x="3842740" y="2622171"/>
              <a:ext cx="308098" cy="307777"/>
            </a:xfrm>
            <a:prstGeom prst="rect">
              <a:avLst/>
            </a:prstGeom>
            <a:noFill/>
          </p:spPr>
          <p:txBody>
            <a:bodyPr wrap="none" rtlCol="0">
              <a:spAutoFit/>
            </a:bodyPr>
            <a:lstStyle/>
            <a:p>
              <a:r>
                <a:rPr lang="ja-JP" altLang="en-US" sz="1400" dirty="0"/>
                <a:t>２</a:t>
              </a:r>
              <a:endParaRPr kumimoji="1" lang="ja-JP" altLang="en-US" sz="1400" dirty="0"/>
            </a:p>
          </p:txBody>
        </p:sp>
        <p:sp>
          <p:nvSpPr>
            <p:cNvPr id="10" name="テキスト ボックス 9"/>
            <p:cNvSpPr txBox="1"/>
            <p:nvPr/>
          </p:nvSpPr>
          <p:spPr>
            <a:xfrm>
              <a:off x="282121" y="2492896"/>
              <a:ext cx="308098" cy="307777"/>
            </a:xfrm>
            <a:prstGeom prst="rect">
              <a:avLst/>
            </a:prstGeom>
            <a:noFill/>
          </p:spPr>
          <p:txBody>
            <a:bodyPr wrap="none" rtlCol="0">
              <a:spAutoFit/>
            </a:bodyPr>
            <a:lstStyle/>
            <a:p>
              <a:r>
                <a:rPr kumimoji="1" lang="ja-JP" altLang="en-US" sz="1400" dirty="0"/>
                <a:t>０</a:t>
              </a:r>
              <a:endParaRPr kumimoji="1" lang="en-US" altLang="ja-JP" sz="1400" dirty="0"/>
            </a:p>
          </p:txBody>
        </p:sp>
        <p:sp>
          <p:nvSpPr>
            <p:cNvPr id="180" name="テキスト ボックス 179"/>
            <p:cNvSpPr txBox="1"/>
            <p:nvPr/>
          </p:nvSpPr>
          <p:spPr>
            <a:xfrm>
              <a:off x="591494" y="2628528"/>
              <a:ext cx="308098" cy="307777"/>
            </a:xfrm>
            <a:prstGeom prst="rect">
              <a:avLst/>
            </a:prstGeom>
            <a:noFill/>
          </p:spPr>
          <p:txBody>
            <a:bodyPr wrap="none" rtlCol="0">
              <a:spAutoFit/>
            </a:bodyPr>
            <a:lstStyle/>
            <a:p>
              <a:r>
                <a:rPr lang="ja-JP" altLang="en-US" sz="1400" dirty="0"/>
                <a:t>３</a:t>
              </a:r>
              <a:endParaRPr kumimoji="1" lang="ja-JP" altLang="en-US" sz="1400" dirty="0"/>
            </a:p>
          </p:txBody>
        </p:sp>
        <p:sp>
          <p:nvSpPr>
            <p:cNvPr id="182" name="テキスト ボックス 181"/>
            <p:cNvSpPr txBox="1"/>
            <p:nvPr/>
          </p:nvSpPr>
          <p:spPr>
            <a:xfrm>
              <a:off x="4009211" y="2628968"/>
              <a:ext cx="543739" cy="307777"/>
            </a:xfrm>
            <a:prstGeom prst="rect">
              <a:avLst/>
            </a:prstGeom>
            <a:noFill/>
          </p:spPr>
          <p:txBody>
            <a:bodyPr wrap="none" rtlCol="0">
              <a:spAutoFit/>
            </a:bodyPr>
            <a:lstStyle/>
            <a:p>
              <a:r>
                <a:rPr lang="ja-JP" altLang="en-US" sz="1400" dirty="0"/>
                <a:t>（月）</a:t>
              </a:r>
              <a:endParaRPr kumimoji="1" lang="ja-JP" altLang="en-US" sz="1400" dirty="0"/>
            </a:p>
          </p:txBody>
        </p:sp>
        <p:sp>
          <p:nvSpPr>
            <p:cNvPr id="178" name="テキスト ボックス 177"/>
            <p:cNvSpPr txBox="1"/>
            <p:nvPr/>
          </p:nvSpPr>
          <p:spPr>
            <a:xfrm>
              <a:off x="285428" y="826046"/>
              <a:ext cx="308098" cy="307777"/>
            </a:xfrm>
            <a:prstGeom prst="rect">
              <a:avLst/>
            </a:prstGeom>
            <a:noFill/>
          </p:spPr>
          <p:txBody>
            <a:bodyPr wrap="none" rtlCol="0">
              <a:spAutoFit/>
            </a:bodyPr>
            <a:lstStyle/>
            <a:p>
              <a:r>
                <a:rPr lang="ja-JP" altLang="en-US" sz="1400" dirty="0"/>
                <a:t>８</a:t>
              </a:r>
              <a:endParaRPr kumimoji="1" lang="en-US" altLang="ja-JP" sz="1400" dirty="0"/>
            </a:p>
          </p:txBody>
        </p:sp>
        <p:sp>
          <p:nvSpPr>
            <p:cNvPr id="177" name="テキスト ボックス 176"/>
            <p:cNvSpPr txBox="1"/>
            <p:nvPr/>
          </p:nvSpPr>
          <p:spPr>
            <a:xfrm>
              <a:off x="285428" y="1253207"/>
              <a:ext cx="308098" cy="307777"/>
            </a:xfrm>
            <a:prstGeom prst="rect">
              <a:avLst/>
            </a:prstGeom>
            <a:noFill/>
          </p:spPr>
          <p:txBody>
            <a:bodyPr wrap="none" rtlCol="0">
              <a:spAutoFit/>
            </a:bodyPr>
            <a:lstStyle/>
            <a:p>
              <a:r>
                <a:rPr lang="ja-JP" altLang="en-US" sz="1400" dirty="0"/>
                <a:t>６</a:t>
              </a:r>
              <a:endParaRPr kumimoji="1" lang="en-US" altLang="ja-JP" sz="1400" dirty="0"/>
            </a:p>
          </p:txBody>
        </p:sp>
        <p:sp>
          <p:nvSpPr>
            <p:cNvPr id="176" name="テキスト ボックス 175"/>
            <p:cNvSpPr txBox="1"/>
            <p:nvPr/>
          </p:nvSpPr>
          <p:spPr>
            <a:xfrm>
              <a:off x="285428" y="1655515"/>
              <a:ext cx="308098" cy="307777"/>
            </a:xfrm>
            <a:prstGeom prst="rect">
              <a:avLst/>
            </a:prstGeom>
            <a:noFill/>
          </p:spPr>
          <p:txBody>
            <a:bodyPr wrap="none" rtlCol="0">
              <a:spAutoFit/>
            </a:bodyPr>
            <a:lstStyle/>
            <a:p>
              <a:r>
                <a:rPr lang="ja-JP" altLang="en-US" sz="1400" dirty="0"/>
                <a:t>４</a:t>
              </a:r>
              <a:endParaRPr kumimoji="1" lang="en-US" altLang="ja-JP" sz="1400" dirty="0"/>
            </a:p>
          </p:txBody>
        </p:sp>
        <p:sp>
          <p:nvSpPr>
            <p:cNvPr id="175" name="テキスト ボックス 174"/>
            <p:cNvSpPr txBox="1"/>
            <p:nvPr/>
          </p:nvSpPr>
          <p:spPr>
            <a:xfrm>
              <a:off x="282121" y="2075706"/>
              <a:ext cx="308098" cy="307777"/>
            </a:xfrm>
            <a:prstGeom prst="rect">
              <a:avLst/>
            </a:prstGeom>
            <a:noFill/>
          </p:spPr>
          <p:txBody>
            <a:bodyPr wrap="none" rtlCol="0">
              <a:spAutoFit/>
            </a:bodyPr>
            <a:lstStyle/>
            <a:p>
              <a:r>
                <a:rPr lang="ja-JP" altLang="en-US" sz="1400" dirty="0"/>
                <a:t>２</a:t>
              </a:r>
              <a:endParaRPr kumimoji="1" lang="en-US" altLang="ja-JP" sz="1400" dirty="0"/>
            </a:p>
          </p:txBody>
        </p:sp>
      </p:grpSp>
      <p:sp>
        <p:nvSpPr>
          <p:cNvPr id="145" name="正方形/長方形 144"/>
          <p:cNvSpPr/>
          <p:nvPr/>
        </p:nvSpPr>
        <p:spPr>
          <a:xfrm>
            <a:off x="606507" y="1340768"/>
            <a:ext cx="3416013"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積み上げ改善　１３２件</a:t>
            </a:r>
            <a:r>
              <a:rPr lang="en-US" altLang="ja-JP" sz="2000" b="1" dirty="0">
                <a:ln w="12700">
                  <a:solidFill>
                    <a:schemeClr val="tx2">
                      <a:satMod val="155000"/>
                    </a:schemeClr>
                  </a:solidFill>
                  <a:prstDash val="solid"/>
                </a:ln>
                <a:effectLst>
                  <a:outerShdw blurRad="41275" dist="20320" dir="1800000" algn="tl" rotWithShape="0">
                    <a:srgbClr val="000000">
                      <a:alpha val="40000"/>
                    </a:srgbClr>
                  </a:outerShdw>
                </a:effectLst>
              </a:rPr>
              <a:t>/</a:t>
            </a: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Ｙ</a:t>
            </a:r>
            <a:endParaRPr lang="en-US" altLang="ja-JP" sz="2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63" name="テキスト ボックス 162"/>
          <p:cNvSpPr txBox="1"/>
          <p:nvPr/>
        </p:nvSpPr>
        <p:spPr>
          <a:xfrm>
            <a:off x="278284" y="665506"/>
            <a:ext cx="4621778" cy="369332"/>
          </a:xfrm>
          <a:prstGeom prst="rect">
            <a:avLst/>
          </a:prstGeom>
          <a:noFill/>
        </p:spPr>
        <p:txBody>
          <a:bodyPr wrap="none" rtlCol="0">
            <a:spAutoFit/>
          </a:bodyPr>
          <a:lstStyle/>
          <a:p>
            <a:r>
              <a:rPr lang="ja-JP" altLang="en-US" b="1" dirty="0"/>
              <a:t>誰でも安全で楽に作業できる職場づくりとは②</a:t>
            </a:r>
            <a:endParaRPr kumimoji="1" lang="ja-JP" altLang="en-US" b="1" dirty="0"/>
          </a:p>
        </p:txBody>
      </p:sp>
      <p:sp>
        <p:nvSpPr>
          <p:cNvPr id="195" name="Freeform 230"/>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a:p>
        </p:txBody>
      </p:sp>
      <p:sp>
        <p:nvSpPr>
          <p:cNvPr id="196" name="Freeform 231"/>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7" name="Freeform 232"/>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8" name="Freeform 233"/>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199" name="Freeform 234"/>
          <p:cNvSpPr>
            <a:spLocks/>
          </p:cNvSpPr>
          <p:nvPr/>
        </p:nvSpPr>
        <p:spPr bwMode="auto">
          <a:xfrm flipH="1">
            <a:off x="7800099" y="2263467"/>
            <a:ext cx="951765" cy="782297"/>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0" name="Freeform 235"/>
          <p:cNvSpPr>
            <a:spLocks/>
          </p:cNvSpPr>
          <p:nvPr/>
        </p:nvSpPr>
        <p:spPr bwMode="auto">
          <a:xfrm flipH="1">
            <a:off x="7626711" y="2130981"/>
            <a:ext cx="364240" cy="184008"/>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Freeform 236"/>
          <p:cNvSpPr>
            <a:spLocks/>
          </p:cNvSpPr>
          <p:nvPr/>
        </p:nvSpPr>
        <p:spPr bwMode="auto">
          <a:xfrm flipH="1">
            <a:off x="8556023" y="2364408"/>
            <a:ext cx="264449" cy="291259"/>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202" name="Freeform 237"/>
          <p:cNvSpPr>
            <a:spLocks/>
          </p:cNvSpPr>
          <p:nvPr/>
        </p:nvSpPr>
        <p:spPr bwMode="auto">
          <a:xfrm flipH="1">
            <a:off x="8632832" y="2495843"/>
            <a:ext cx="54886" cy="69397"/>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Freeform 238"/>
          <p:cNvSpPr>
            <a:spLocks/>
          </p:cNvSpPr>
          <p:nvPr/>
        </p:nvSpPr>
        <p:spPr bwMode="auto">
          <a:xfrm flipH="1">
            <a:off x="8345930" y="2364408"/>
            <a:ext cx="113513" cy="110405"/>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4" name="Freeform 239"/>
          <p:cNvSpPr>
            <a:spLocks/>
          </p:cNvSpPr>
          <p:nvPr/>
        </p:nvSpPr>
        <p:spPr bwMode="auto">
          <a:xfrm flipH="1">
            <a:off x="8213706" y="2343379"/>
            <a:ext cx="82328" cy="83067"/>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5" name="Freeform 240"/>
          <p:cNvSpPr>
            <a:spLocks/>
          </p:cNvSpPr>
          <p:nvPr/>
        </p:nvSpPr>
        <p:spPr bwMode="auto">
          <a:xfrm flipH="1">
            <a:off x="8299777" y="2367563"/>
            <a:ext cx="114761" cy="79912"/>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206" name="Freeform 241"/>
          <p:cNvSpPr>
            <a:spLocks/>
          </p:cNvSpPr>
          <p:nvPr/>
        </p:nvSpPr>
        <p:spPr bwMode="auto">
          <a:xfrm flipH="1">
            <a:off x="7748956" y="2186709"/>
            <a:ext cx="54886" cy="17875"/>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7" name="Freeform 242"/>
          <p:cNvSpPr>
            <a:spLocks/>
          </p:cNvSpPr>
          <p:nvPr/>
        </p:nvSpPr>
        <p:spPr bwMode="auto">
          <a:xfrm flipH="1">
            <a:off x="7712781" y="2224562"/>
            <a:ext cx="59875" cy="14720"/>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Freeform 243"/>
          <p:cNvSpPr>
            <a:spLocks/>
          </p:cNvSpPr>
          <p:nvPr/>
        </p:nvSpPr>
        <p:spPr bwMode="auto">
          <a:xfrm flipH="1">
            <a:off x="7795110" y="2210893"/>
            <a:ext cx="68607" cy="45213"/>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9" name="Line 293"/>
          <p:cNvSpPr>
            <a:spLocks noChangeShapeType="1"/>
          </p:cNvSpPr>
          <p:nvPr/>
        </p:nvSpPr>
        <p:spPr bwMode="auto">
          <a:xfrm flipH="1">
            <a:off x="8076492" y="2530542"/>
            <a:ext cx="4989" cy="4521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 name="Text Box 880"/>
          <p:cNvSpPr txBox="1">
            <a:spLocks noChangeArrowheads="1"/>
          </p:cNvSpPr>
          <p:nvPr/>
        </p:nvSpPr>
        <p:spPr bwMode="auto">
          <a:xfrm>
            <a:off x="8118751" y="3002159"/>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132" name="テキスト ボックス 131"/>
          <p:cNvSpPr txBox="1"/>
          <p:nvPr/>
        </p:nvSpPr>
        <p:spPr>
          <a:xfrm>
            <a:off x="4108030" y="967085"/>
            <a:ext cx="633507" cy="276999"/>
          </a:xfrm>
          <a:prstGeom prst="rect">
            <a:avLst/>
          </a:prstGeom>
          <a:noFill/>
        </p:spPr>
        <p:txBody>
          <a:bodyPr wrap="none" rtlCol="0">
            <a:spAutoFit/>
          </a:bodyPr>
          <a:lstStyle/>
          <a:p>
            <a:r>
              <a:rPr lang="en-US" altLang="ja-JP" sz="1200" dirty="0">
                <a:latin typeface="+mj-ea"/>
                <a:ea typeface="+mj-ea"/>
              </a:rPr>
              <a:t>‘18.4.6</a:t>
            </a:r>
            <a:endParaRPr kumimoji="1" lang="ja-JP" altLang="en-US" sz="1200" dirty="0">
              <a:latin typeface="+mj-ea"/>
              <a:ea typeface="+mj-ea"/>
            </a:endParaRPr>
          </a:p>
        </p:txBody>
      </p:sp>
      <p:sp>
        <p:nvSpPr>
          <p:cNvPr id="133" name="テキスト ボックス 132"/>
          <p:cNvSpPr txBox="1"/>
          <p:nvPr/>
        </p:nvSpPr>
        <p:spPr>
          <a:xfrm>
            <a:off x="4223077" y="1169876"/>
            <a:ext cx="492443" cy="276999"/>
          </a:xfrm>
          <a:prstGeom prst="rect">
            <a:avLst/>
          </a:prstGeom>
          <a:noFill/>
        </p:spPr>
        <p:txBody>
          <a:bodyPr wrap="none" rtlCol="0">
            <a:spAutoFit/>
          </a:bodyPr>
          <a:lstStyle/>
          <a:p>
            <a:r>
              <a:rPr kumimoji="1" lang="ja-JP" altLang="en-US" sz="1200" dirty="0"/>
              <a:t>中村</a:t>
            </a:r>
          </a:p>
        </p:txBody>
      </p:sp>
      <p:sp>
        <p:nvSpPr>
          <p:cNvPr id="129" name="フローチャート : 直接アクセス記憶 128"/>
          <p:cNvSpPr/>
          <p:nvPr/>
        </p:nvSpPr>
        <p:spPr>
          <a:xfrm rot="16200000">
            <a:off x="6157533" y="232448"/>
            <a:ext cx="334794" cy="1776680"/>
          </a:xfrm>
          <a:prstGeom prst="flowChartMagneticDrum">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1" name="円形吹き出し 160"/>
          <p:cNvSpPr/>
          <p:nvPr/>
        </p:nvSpPr>
        <p:spPr>
          <a:xfrm flipH="1">
            <a:off x="6372200" y="686584"/>
            <a:ext cx="1897380" cy="1265688"/>
          </a:xfrm>
          <a:prstGeom prst="wedgeEllipseCallout">
            <a:avLst>
              <a:gd name="adj1" fmla="val -33224"/>
              <a:gd name="adj2" fmla="val 604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a:t>
            </a:r>
          </a:p>
        </p:txBody>
      </p:sp>
      <p:sp>
        <p:nvSpPr>
          <p:cNvPr id="162" name="テキスト ボックス 161"/>
          <p:cNvSpPr txBox="1"/>
          <p:nvPr/>
        </p:nvSpPr>
        <p:spPr>
          <a:xfrm>
            <a:off x="6589047" y="853367"/>
            <a:ext cx="1717886" cy="923330"/>
          </a:xfrm>
          <a:prstGeom prst="rect">
            <a:avLst/>
          </a:prstGeom>
          <a:noFill/>
        </p:spPr>
        <p:txBody>
          <a:bodyPr wrap="square" rtlCol="0">
            <a:spAutoFit/>
          </a:bodyPr>
          <a:lstStyle/>
          <a:p>
            <a:r>
              <a:rPr lang="ja-JP" altLang="en-US" dirty="0"/>
              <a:t>小さな効果を</a:t>
            </a:r>
            <a:endParaRPr lang="en-US" altLang="ja-JP" dirty="0"/>
          </a:p>
          <a:p>
            <a:r>
              <a:rPr lang="ja-JP" altLang="en-US" dirty="0"/>
              <a:t>コツコツと</a:t>
            </a:r>
            <a:endParaRPr lang="en-US" altLang="ja-JP" dirty="0"/>
          </a:p>
          <a:p>
            <a:r>
              <a:rPr lang="ja-JP" altLang="en-US" dirty="0"/>
              <a:t>積み上げ</a:t>
            </a:r>
            <a:endParaRPr kumimoji="1" lang="ja-JP" altLang="en-US" dirty="0"/>
          </a:p>
        </p:txBody>
      </p:sp>
      <p:grpSp>
        <p:nvGrpSpPr>
          <p:cNvPr id="221" name="グループ化 220"/>
          <p:cNvGrpSpPr/>
          <p:nvPr/>
        </p:nvGrpSpPr>
        <p:grpSpPr>
          <a:xfrm flipH="1">
            <a:off x="8028384" y="1603645"/>
            <a:ext cx="732205" cy="770197"/>
            <a:chOff x="5515773" y="3708647"/>
            <a:chExt cx="853725" cy="778283"/>
          </a:xfrm>
        </p:grpSpPr>
        <p:sp>
          <p:nvSpPr>
            <p:cNvPr id="223" name="Freeform 696"/>
            <p:cNvSpPr>
              <a:spLocks/>
            </p:cNvSpPr>
            <p:nvPr/>
          </p:nvSpPr>
          <p:spPr bwMode="auto">
            <a:xfrm>
              <a:off x="5620191" y="3827899"/>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24" name="Freeform 697"/>
            <p:cNvSpPr>
              <a:spLocks/>
            </p:cNvSpPr>
            <p:nvPr/>
          </p:nvSpPr>
          <p:spPr bwMode="auto">
            <a:xfrm flipH="1">
              <a:off x="5745222" y="3940074"/>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25" name="Freeform 701"/>
            <p:cNvSpPr>
              <a:spLocks/>
            </p:cNvSpPr>
            <p:nvPr/>
          </p:nvSpPr>
          <p:spPr bwMode="auto">
            <a:xfrm flipH="1">
              <a:off x="5905977" y="4005510"/>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6" name="Freeform 702"/>
            <p:cNvSpPr>
              <a:spLocks/>
            </p:cNvSpPr>
            <p:nvPr/>
          </p:nvSpPr>
          <p:spPr bwMode="auto">
            <a:xfrm flipH="1">
              <a:off x="6070491" y="4023038"/>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227" name="グループ化 226"/>
            <p:cNvGrpSpPr/>
            <p:nvPr/>
          </p:nvGrpSpPr>
          <p:grpSpPr>
            <a:xfrm rot="21354649" flipH="1">
              <a:off x="5515773" y="3708647"/>
              <a:ext cx="853725" cy="436205"/>
              <a:chOff x="6718234" y="594578"/>
              <a:chExt cx="942014" cy="487920"/>
            </a:xfrm>
          </p:grpSpPr>
          <p:sp>
            <p:nvSpPr>
              <p:cNvPr id="23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34" name="テキスト ボックス 233"/>
              <p:cNvSpPr txBox="1"/>
              <p:nvPr/>
            </p:nvSpPr>
            <p:spPr>
              <a:xfrm>
                <a:off x="6771574" y="632401"/>
                <a:ext cx="888674" cy="260909"/>
              </a:xfrm>
              <a:prstGeom prst="rect">
                <a:avLst/>
              </a:prstGeom>
              <a:noFill/>
            </p:spPr>
            <p:txBody>
              <a:bodyPr wrap="square" rtlCol="0">
                <a:spAutoFit/>
              </a:bodyPr>
              <a:lstStyle/>
              <a:p>
                <a:r>
                  <a:rPr kumimoji="1" lang="en-US" altLang="ja-JP" sz="9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900" i="1" dirty="0">
                  <a:solidFill>
                    <a:srgbClr val="FF0000"/>
                  </a:solidFill>
                  <a:latin typeface="Nyala" panose="02000504070300020003" pitchFamily="2" charset="0"/>
                  <a:cs typeface="Verdana" panose="020B0604030504040204" pitchFamily="34" charset="0"/>
                </a:endParaRPr>
              </a:p>
            </p:txBody>
          </p:sp>
        </p:grpSp>
        <p:sp>
          <p:nvSpPr>
            <p:cNvPr id="228" name="Oval 1371"/>
            <p:cNvSpPr>
              <a:spLocks noChangeArrowheads="1"/>
            </p:cNvSpPr>
            <p:nvPr/>
          </p:nvSpPr>
          <p:spPr bwMode="auto">
            <a:xfrm flipH="1">
              <a:off x="5961924" y="4335010"/>
              <a:ext cx="83392" cy="80330"/>
            </a:xfrm>
            <a:prstGeom prst="ellipse">
              <a:avLst/>
            </a:prstGeom>
            <a:solidFill>
              <a:srgbClr val="CC0000"/>
            </a:solidFill>
            <a:ln w="17463">
              <a:solidFill>
                <a:srgbClr val="000000"/>
              </a:solidFill>
              <a:miter lim="800000"/>
              <a:headEnd/>
              <a:tailEnd/>
            </a:ln>
          </p:spPr>
          <p:txBody>
            <a:bodyPr/>
            <a:lstStyle/>
            <a:p>
              <a:endParaRPr lang="ja-JP" altLang="en-US" dirty="0"/>
            </a:p>
          </p:txBody>
        </p:sp>
        <p:sp>
          <p:nvSpPr>
            <p:cNvPr id="229" name="Oval 1366"/>
            <p:cNvSpPr>
              <a:spLocks noChangeArrowheads="1"/>
            </p:cNvSpPr>
            <p:nvPr/>
          </p:nvSpPr>
          <p:spPr bwMode="auto">
            <a:xfrm flipH="1">
              <a:off x="5983696" y="416297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30" name="Oval 1366"/>
            <p:cNvSpPr>
              <a:spLocks noChangeArrowheads="1"/>
            </p:cNvSpPr>
            <p:nvPr/>
          </p:nvSpPr>
          <p:spPr bwMode="auto">
            <a:xfrm flipH="1">
              <a:off x="6101746" y="4170569"/>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grpSp>
      <p:sp>
        <p:nvSpPr>
          <p:cNvPr id="126" name="テキスト ボックス 125"/>
          <p:cNvSpPr txBox="1"/>
          <p:nvPr/>
        </p:nvSpPr>
        <p:spPr>
          <a:xfrm>
            <a:off x="8336318" y="35332"/>
            <a:ext cx="700178" cy="369332"/>
          </a:xfrm>
          <a:prstGeom prst="rect">
            <a:avLst/>
          </a:prstGeom>
          <a:noFill/>
        </p:spPr>
        <p:txBody>
          <a:bodyPr wrap="square" rtlCol="0">
            <a:spAutoFit/>
          </a:bodyPr>
          <a:lstStyle/>
          <a:p>
            <a:r>
              <a:rPr lang="en-US" altLang="ja-JP" dirty="0"/>
              <a:t>8</a:t>
            </a:r>
            <a:r>
              <a:rPr kumimoji="1" lang="en-US" altLang="ja-JP" dirty="0"/>
              <a:t>/21</a:t>
            </a:r>
            <a:endParaRPr kumimoji="1" lang="ja-JP" altLang="en-US" dirty="0"/>
          </a:p>
        </p:txBody>
      </p:sp>
      <p:sp>
        <p:nvSpPr>
          <p:cNvPr id="131"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８</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テーマの選定理由２</a:t>
            </a:r>
          </a:p>
        </p:txBody>
      </p:sp>
    </p:spTree>
    <p:extLst>
      <p:ext uri="{BB962C8B-B14F-4D97-AF65-F5344CB8AC3E}">
        <p14:creationId xmlns:p14="http://schemas.microsoft.com/office/powerpoint/2010/main" val="124738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down)">
                                      <p:cBhvr>
                                        <p:cTn id="7" dur="500"/>
                                        <p:tgtEl>
                                          <p:spTgt spid="19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wipe(down)">
                                      <p:cBhvr>
                                        <p:cTn id="10" dur="500"/>
                                        <p:tgtEl>
                                          <p:spTgt spid="19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7"/>
                                        </p:tgtEl>
                                        <p:attrNameLst>
                                          <p:attrName>style.visibility</p:attrName>
                                        </p:attrNameLst>
                                      </p:cBhvr>
                                      <p:to>
                                        <p:strVal val="visible"/>
                                      </p:to>
                                    </p:set>
                                    <p:animEffect transition="in" filter="wipe(down)">
                                      <p:cBhvr>
                                        <p:cTn id="13" dur="500"/>
                                        <p:tgtEl>
                                          <p:spTgt spid="19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down)">
                                      <p:cBhvr>
                                        <p:cTn id="16" dur="500"/>
                                        <p:tgtEl>
                                          <p:spTgt spid="19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wipe(down)">
                                      <p:cBhvr>
                                        <p:cTn id="19" dur="500"/>
                                        <p:tgtEl>
                                          <p:spTgt spid="19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wipe(down)">
                                      <p:cBhvr>
                                        <p:cTn id="22" dur="500"/>
                                        <p:tgtEl>
                                          <p:spTgt spid="20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wipe(down)">
                                      <p:cBhvr>
                                        <p:cTn id="25" dur="500"/>
                                        <p:tgtEl>
                                          <p:spTgt spid="20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2"/>
                                        </p:tgtEl>
                                        <p:attrNameLst>
                                          <p:attrName>style.visibility</p:attrName>
                                        </p:attrNameLst>
                                      </p:cBhvr>
                                      <p:to>
                                        <p:strVal val="visible"/>
                                      </p:to>
                                    </p:set>
                                    <p:animEffect transition="in" filter="wipe(down)">
                                      <p:cBhvr>
                                        <p:cTn id="28" dur="500"/>
                                        <p:tgtEl>
                                          <p:spTgt spid="2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3"/>
                                        </p:tgtEl>
                                        <p:attrNameLst>
                                          <p:attrName>style.visibility</p:attrName>
                                        </p:attrNameLst>
                                      </p:cBhvr>
                                      <p:to>
                                        <p:strVal val="visible"/>
                                      </p:to>
                                    </p:set>
                                    <p:animEffect transition="in" filter="wipe(down)">
                                      <p:cBhvr>
                                        <p:cTn id="31" dur="500"/>
                                        <p:tgtEl>
                                          <p:spTgt spid="20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4"/>
                                        </p:tgtEl>
                                        <p:attrNameLst>
                                          <p:attrName>style.visibility</p:attrName>
                                        </p:attrNameLst>
                                      </p:cBhvr>
                                      <p:to>
                                        <p:strVal val="visible"/>
                                      </p:to>
                                    </p:set>
                                    <p:animEffect transition="in" filter="wipe(down)">
                                      <p:cBhvr>
                                        <p:cTn id="34" dur="500"/>
                                        <p:tgtEl>
                                          <p:spTgt spid="20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wipe(down)">
                                      <p:cBhvr>
                                        <p:cTn id="37" dur="500"/>
                                        <p:tgtEl>
                                          <p:spTgt spid="20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6"/>
                                        </p:tgtEl>
                                        <p:attrNameLst>
                                          <p:attrName>style.visibility</p:attrName>
                                        </p:attrNameLst>
                                      </p:cBhvr>
                                      <p:to>
                                        <p:strVal val="visible"/>
                                      </p:to>
                                    </p:set>
                                    <p:animEffect transition="in" filter="wipe(down)">
                                      <p:cBhvr>
                                        <p:cTn id="40" dur="500"/>
                                        <p:tgtEl>
                                          <p:spTgt spid="20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7"/>
                                        </p:tgtEl>
                                        <p:attrNameLst>
                                          <p:attrName>style.visibility</p:attrName>
                                        </p:attrNameLst>
                                      </p:cBhvr>
                                      <p:to>
                                        <p:strVal val="visible"/>
                                      </p:to>
                                    </p:set>
                                    <p:animEffect transition="in" filter="wipe(down)">
                                      <p:cBhvr>
                                        <p:cTn id="43" dur="500"/>
                                        <p:tgtEl>
                                          <p:spTgt spid="20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8"/>
                                        </p:tgtEl>
                                        <p:attrNameLst>
                                          <p:attrName>style.visibility</p:attrName>
                                        </p:attrNameLst>
                                      </p:cBhvr>
                                      <p:to>
                                        <p:strVal val="visible"/>
                                      </p:to>
                                    </p:set>
                                    <p:animEffect transition="in" filter="wipe(down)">
                                      <p:cBhvr>
                                        <p:cTn id="46" dur="500"/>
                                        <p:tgtEl>
                                          <p:spTgt spid="20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9"/>
                                        </p:tgtEl>
                                        <p:attrNameLst>
                                          <p:attrName>style.visibility</p:attrName>
                                        </p:attrNameLst>
                                      </p:cBhvr>
                                      <p:to>
                                        <p:strVal val="visible"/>
                                      </p:to>
                                    </p:set>
                                    <p:animEffect transition="in" filter="wipe(down)">
                                      <p:cBhvr>
                                        <p:cTn id="49" dur="500"/>
                                        <p:tgtEl>
                                          <p:spTgt spid="209"/>
                                        </p:tgtEl>
                                      </p:cBhvr>
                                    </p:animEffect>
                                  </p:childTnLst>
                                </p:cTn>
                              </p:par>
                              <p:par>
                                <p:cTn id="50" presetID="22" presetClass="entr" presetSubtype="4"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animEffect transition="in" filter="wipe(down)">
                                      <p:cBhvr>
                                        <p:cTn id="52" dur="500"/>
                                        <p:tgtEl>
                                          <p:spTgt spid="2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0"/>
                                        </p:tgtEl>
                                        <p:attrNameLst>
                                          <p:attrName>style.visibility</p:attrName>
                                        </p:attrNameLst>
                                      </p:cBhvr>
                                      <p:to>
                                        <p:strVal val="visible"/>
                                      </p:to>
                                    </p:set>
                                    <p:animEffect transition="in" filter="wipe(down)">
                                      <p:cBhvr>
                                        <p:cTn id="55" dur="500"/>
                                        <p:tgtEl>
                                          <p:spTgt spid="2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wipe(down)">
                                      <p:cBhvr>
                                        <p:cTn id="58" dur="500"/>
                                        <p:tgtEl>
                                          <p:spTgt spid="16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1"/>
                                        </p:tgtEl>
                                        <p:attrNameLst>
                                          <p:attrName>style.visibility</p:attrName>
                                        </p:attrNameLst>
                                      </p:cBhvr>
                                      <p:to>
                                        <p:strVal val="visible"/>
                                      </p:to>
                                    </p:set>
                                    <p:animEffect transition="in" filter="wipe(down)">
                                      <p:cBhvr>
                                        <p:cTn id="61" dur="500"/>
                                        <p:tgtEl>
                                          <p:spTgt spid="161"/>
                                        </p:tgtEl>
                                      </p:cBhvr>
                                    </p:animEffect>
                                  </p:childTnLst>
                                </p:cTn>
                              </p:par>
                            </p:childTnLst>
                          </p:cTn>
                        </p:par>
                        <p:par>
                          <p:cTn id="62" fill="hold">
                            <p:stCondLst>
                              <p:cond delay="500"/>
                            </p:stCondLst>
                            <p:childTnLst>
                              <p:par>
                                <p:cTn id="63" presetID="47" presetClass="entr" presetSubtype="0"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1000"/>
                                        <p:tgtEl>
                                          <p:spTgt spid="92"/>
                                        </p:tgtEl>
                                      </p:cBhvr>
                                    </p:animEffect>
                                    <p:anim calcmode="lin" valueType="num">
                                      <p:cBhvr>
                                        <p:cTn id="66" dur="1000" fill="hold"/>
                                        <p:tgtEl>
                                          <p:spTgt spid="92"/>
                                        </p:tgtEl>
                                        <p:attrNameLst>
                                          <p:attrName>ppt_x</p:attrName>
                                        </p:attrNameLst>
                                      </p:cBhvr>
                                      <p:tavLst>
                                        <p:tav tm="0">
                                          <p:val>
                                            <p:strVal val="#ppt_x"/>
                                          </p:val>
                                        </p:tav>
                                        <p:tav tm="100000">
                                          <p:val>
                                            <p:strVal val="#ppt_x"/>
                                          </p:val>
                                        </p:tav>
                                      </p:tavLst>
                                    </p:anim>
                                    <p:anim calcmode="lin" valueType="num">
                                      <p:cBhvr>
                                        <p:cTn id="67" dur="1000" fill="hold"/>
                                        <p:tgtEl>
                                          <p:spTgt spid="92"/>
                                        </p:tgtEl>
                                        <p:attrNameLst>
                                          <p:attrName>ppt_y</p:attrName>
                                        </p:attrNameLst>
                                      </p:cBhvr>
                                      <p:tavLst>
                                        <p:tav tm="0">
                                          <p:val>
                                            <p:strVal val="#ppt_y-.1"/>
                                          </p:val>
                                        </p:tav>
                                        <p:tav tm="100000">
                                          <p:val>
                                            <p:strVal val="#ppt_y"/>
                                          </p:val>
                                        </p:tav>
                                      </p:tavLst>
                                    </p:anim>
                                  </p:childTnLst>
                                </p:cTn>
                              </p:par>
                            </p:childTnLst>
                          </p:cTn>
                        </p:par>
                        <p:par>
                          <p:cTn id="68" fill="hold">
                            <p:stCondLst>
                              <p:cond delay="1500"/>
                            </p:stCondLst>
                            <p:childTnLst>
                              <p:par>
                                <p:cTn id="69" presetID="47" presetClass="entr" presetSubtype="0" fill="hold" grpId="0"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1000"/>
                                        <p:tgtEl>
                                          <p:spTgt spid="97"/>
                                        </p:tgtEl>
                                      </p:cBhvr>
                                    </p:animEffect>
                                    <p:anim calcmode="lin" valueType="num">
                                      <p:cBhvr>
                                        <p:cTn id="72" dur="1000" fill="hold"/>
                                        <p:tgtEl>
                                          <p:spTgt spid="97"/>
                                        </p:tgtEl>
                                        <p:attrNameLst>
                                          <p:attrName>ppt_x</p:attrName>
                                        </p:attrNameLst>
                                      </p:cBhvr>
                                      <p:tavLst>
                                        <p:tav tm="0">
                                          <p:val>
                                            <p:strVal val="#ppt_x"/>
                                          </p:val>
                                        </p:tav>
                                        <p:tav tm="100000">
                                          <p:val>
                                            <p:strVal val="#ppt_x"/>
                                          </p:val>
                                        </p:tav>
                                      </p:tavLst>
                                    </p:anim>
                                    <p:anim calcmode="lin" valueType="num">
                                      <p:cBhvr>
                                        <p:cTn id="73" dur="1000" fill="hold"/>
                                        <p:tgtEl>
                                          <p:spTgt spid="97"/>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47" presetClass="entr"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1000"/>
                                        <p:tgtEl>
                                          <p:spTgt spid="105"/>
                                        </p:tgtEl>
                                      </p:cBhvr>
                                    </p:animEffect>
                                    <p:anim calcmode="lin" valueType="num">
                                      <p:cBhvr>
                                        <p:cTn id="78" dur="1000" fill="hold"/>
                                        <p:tgtEl>
                                          <p:spTgt spid="105"/>
                                        </p:tgtEl>
                                        <p:attrNameLst>
                                          <p:attrName>ppt_x</p:attrName>
                                        </p:attrNameLst>
                                      </p:cBhvr>
                                      <p:tavLst>
                                        <p:tav tm="0">
                                          <p:val>
                                            <p:strVal val="#ppt_x"/>
                                          </p:val>
                                        </p:tav>
                                        <p:tav tm="100000">
                                          <p:val>
                                            <p:strVal val="#ppt_x"/>
                                          </p:val>
                                        </p:tav>
                                      </p:tavLst>
                                    </p:anim>
                                    <p:anim calcmode="lin" valueType="num">
                                      <p:cBhvr>
                                        <p:cTn id="79" dur="1000" fill="hold"/>
                                        <p:tgtEl>
                                          <p:spTgt spid="105"/>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7" presetClass="entr" presetSubtype="0" fill="hold" grpId="0" nodeType="after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fade">
                                      <p:cBhvr>
                                        <p:cTn id="83" dur="1000"/>
                                        <p:tgtEl>
                                          <p:spTgt spid="119"/>
                                        </p:tgtEl>
                                      </p:cBhvr>
                                    </p:animEffect>
                                    <p:anim calcmode="lin" valueType="num">
                                      <p:cBhvr>
                                        <p:cTn id="84" dur="1000" fill="hold"/>
                                        <p:tgtEl>
                                          <p:spTgt spid="119"/>
                                        </p:tgtEl>
                                        <p:attrNameLst>
                                          <p:attrName>ppt_x</p:attrName>
                                        </p:attrNameLst>
                                      </p:cBhvr>
                                      <p:tavLst>
                                        <p:tav tm="0">
                                          <p:val>
                                            <p:strVal val="#ppt_x"/>
                                          </p:val>
                                        </p:tav>
                                        <p:tav tm="100000">
                                          <p:val>
                                            <p:strVal val="#ppt_x"/>
                                          </p:val>
                                        </p:tav>
                                      </p:tavLst>
                                    </p:anim>
                                    <p:anim calcmode="lin" valueType="num">
                                      <p:cBhvr>
                                        <p:cTn id="85" dur="1000" fill="hold"/>
                                        <p:tgtEl>
                                          <p:spTgt spid="119"/>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47" presetClass="entr" presetSubtype="0" fill="hold" grpId="0" nodeType="after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fade">
                                      <p:cBhvr>
                                        <p:cTn id="89" dur="1000"/>
                                        <p:tgtEl>
                                          <p:spTgt spid="120"/>
                                        </p:tgtEl>
                                      </p:cBhvr>
                                    </p:animEffect>
                                    <p:anim calcmode="lin" valueType="num">
                                      <p:cBhvr>
                                        <p:cTn id="90" dur="1000" fill="hold"/>
                                        <p:tgtEl>
                                          <p:spTgt spid="120"/>
                                        </p:tgtEl>
                                        <p:attrNameLst>
                                          <p:attrName>ppt_x</p:attrName>
                                        </p:attrNameLst>
                                      </p:cBhvr>
                                      <p:tavLst>
                                        <p:tav tm="0">
                                          <p:val>
                                            <p:strVal val="#ppt_x"/>
                                          </p:val>
                                        </p:tav>
                                        <p:tav tm="100000">
                                          <p:val>
                                            <p:strVal val="#ppt_x"/>
                                          </p:val>
                                        </p:tav>
                                      </p:tavLst>
                                    </p:anim>
                                    <p:anim calcmode="lin" valueType="num">
                                      <p:cBhvr>
                                        <p:cTn id="91" dur="1000" fill="hold"/>
                                        <p:tgtEl>
                                          <p:spTgt spid="120"/>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47" presetClass="entr" presetSubtype="0" fill="hold" grpId="0"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1000"/>
                                        <p:tgtEl>
                                          <p:spTgt spid="127"/>
                                        </p:tgtEl>
                                      </p:cBhvr>
                                    </p:animEffect>
                                    <p:anim calcmode="lin" valueType="num">
                                      <p:cBhvr>
                                        <p:cTn id="96" dur="1000" fill="hold"/>
                                        <p:tgtEl>
                                          <p:spTgt spid="127"/>
                                        </p:tgtEl>
                                        <p:attrNameLst>
                                          <p:attrName>ppt_x</p:attrName>
                                        </p:attrNameLst>
                                      </p:cBhvr>
                                      <p:tavLst>
                                        <p:tav tm="0">
                                          <p:val>
                                            <p:strVal val="#ppt_x"/>
                                          </p:val>
                                        </p:tav>
                                        <p:tav tm="100000">
                                          <p:val>
                                            <p:strVal val="#ppt_x"/>
                                          </p:val>
                                        </p:tav>
                                      </p:tavLst>
                                    </p:anim>
                                    <p:anim calcmode="lin" valueType="num">
                                      <p:cBhvr>
                                        <p:cTn id="97" dur="1000" fill="hold"/>
                                        <p:tgtEl>
                                          <p:spTgt spid="127"/>
                                        </p:tgtEl>
                                        <p:attrNameLst>
                                          <p:attrName>ppt_y</p:attrName>
                                        </p:attrNameLst>
                                      </p:cBhvr>
                                      <p:tavLst>
                                        <p:tav tm="0">
                                          <p:val>
                                            <p:strVal val="#ppt_y-.1"/>
                                          </p:val>
                                        </p:tav>
                                        <p:tav tm="100000">
                                          <p:val>
                                            <p:strVal val="#ppt_y"/>
                                          </p:val>
                                        </p:tav>
                                      </p:tavLst>
                                    </p:anim>
                                  </p:childTnLst>
                                </p:cTn>
                              </p:par>
                            </p:childTnLst>
                          </p:cTn>
                        </p:par>
                        <p:par>
                          <p:cTn id="98" fill="hold">
                            <p:stCondLst>
                              <p:cond delay="6500"/>
                            </p:stCondLst>
                            <p:childTnLst>
                              <p:par>
                                <p:cTn id="99" presetID="47" presetClass="entr" presetSubtype="0" fill="hold" grpId="0" nodeType="afterEffect">
                                  <p:stCondLst>
                                    <p:cond delay="0"/>
                                  </p:stCondLst>
                                  <p:childTnLst>
                                    <p:set>
                                      <p:cBhvr>
                                        <p:cTn id="100" dur="1" fill="hold">
                                          <p:stCondLst>
                                            <p:cond delay="0"/>
                                          </p:stCondLst>
                                        </p:cTn>
                                        <p:tgtEl>
                                          <p:spTgt spid="129"/>
                                        </p:tgtEl>
                                        <p:attrNameLst>
                                          <p:attrName>style.visibility</p:attrName>
                                        </p:attrNameLst>
                                      </p:cBhvr>
                                      <p:to>
                                        <p:strVal val="visible"/>
                                      </p:to>
                                    </p:set>
                                    <p:animEffect transition="in" filter="fade">
                                      <p:cBhvr>
                                        <p:cTn id="101" dur="1000"/>
                                        <p:tgtEl>
                                          <p:spTgt spid="129"/>
                                        </p:tgtEl>
                                      </p:cBhvr>
                                    </p:animEffect>
                                    <p:anim calcmode="lin" valueType="num">
                                      <p:cBhvr>
                                        <p:cTn id="102" dur="1000" fill="hold"/>
                                        <p:tgtEl>
                                          <p:spTgt spid="129"/>
                                        </p:tgtEl>
                                        <p:attrNameLst>
                                          <p:attrName>ppt_x</p:attrName>
                                        </p:attrNameLst>
                                      </p:cBhvr>
                                      <p:tavLst>
                                        <p:tav tm="0">
                                          <p:val>
                                            <p:strVal val="#ppt_x"/>
                                          </p:val>
                                        </p:tav>
                                        <p:tav tm="100000">
                                          <p:val>
                                            <p:strVal val="#ppt_x"/>
                                          </p:val>
                                        </p:tav>
                                      </p:tavLst>
                                    </p:anim>
                                    <p:anim calcmode="lin" valueType="num">
                                      <p:cBhvr>
                                        <p:cTn id="103"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500"/>
                                        <p:tgtEl>
                                          <p:spTgt spid="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500"/>
                                        <p:tgtEl>
                                          <p:spTgt spid="12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fade">
                                      <p:cBhvr>
                                        <p:cTn id="114" dur="500"/>
                                        <p:tgtEl>
                                          <p:spTgt spid="123"/>
                                        </p:tgtEl>
                                      </p:cBhvr>
                                    </p:animEffect>
                                  </p:childTnLst>
                                </p:cTn>
                              </p:par>
                              <p:par>
                                <p:cTn id="115" presetID="10" presetClass="entr" presetSubtype="0" fill="hold" nodeType="with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0"/>
                                        </p:tgtEl>
                                        <p:attrNameLst>
                                          <p:attrName>style.visibility</p:attrName>
                                        </p:attrNameLst>
                                      </p:cBhvr>
                                      <p:to>
                                        <p:strVal val="visible"/>
                                      </p:to>
                                    </p:set>
                                    <p:animEffect transition="in" filter="fade">
                                      <p:cBhvr>
                                        <p:cTn id="120" dur="500"/>
                                        <p:tgtEl>
                                          <p:spTgt spid="13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wipe(left)">
                                      <p:cBhvr>
                                        <p:cTn id="125" dur="500"/>
                                        <p:tgtEl>
                                          <p:spTgt spid="6"/>
                                        </p:tgtEl>
                                      </p:cBhvr>
                                    </p:animEffec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500"/>
                                        <p:tgtEl>
                                          <p:spTgt spid="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500"/>
                                        <p:tgtEl>
                                          <p:spTgt spid="12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4"/>
                                        </p:tgtEl>
                                        <p:attrNameLst>
                                          <p:attrName>style.visibility</p:attrName>
                                        </p:attrNameLst>
                                      </p:cBhvr>
                                      <p:to>
                                        <p:strVal val="visible"/>
                                      </p:to>
                                    </p:set>
                                    <p:animEffect transition="in" filter="fade">
                                      <p:cBhvr>
                                        <p:cTn id="135" dur="500"/>
                                        <p:tgtEl>
                                          <p:spTgt spid="124"/>
                                        </p:tgtEl>
                                      </p:cBhvr>
                                    </p:animEffect>
                                  </p:childTnLst>
                                </p:cTn>
                              </p:par>
                              <p:par>
                                <p:cTn id="136" presetID="10" presetClass="entr" presetSubtype="0" fill="hold" nodeType="withEffect">
                                  <p:stCondLst>
                                    <p:cond delay="0"/>
                                  </p:stCondLst>
                                  <p:childTnLst>
                                    <p:set>
                                      <p:cBhvr>
                                        <p:cTn id="137" dur="1" fill="hold">
                                          <p:stCondLst>
                                            <p:cond delay="0"/>
                                          </p:stCondLst>
                                        </p:cTn>
                                        <p:tgtEl>
                                          <p:spTgt spid="128"/>
                                        </p:tgtEl>
                                        <p:attrNameLst>
                                          <p:attrName>style.visibility</p:attrName>
                                        </p:attrNameLst>
                                      </p:cBhvr>
                                      <p:to>
                                        <p:strVal val="visible"/>
                                      </p:to>
                                    </p:set>
                                    <p:animEffect transition="in" filter="fade">
                                      <p:cBhvr>
                                        <p:cTn id="138" dur="500"/>
                                        <p:tgtEl>
                                          <p:spTgt spid="128"/>
                                        </p:tgtEl>
                                      </p:cBhvr>
                                    </p:animEffect>
                                  </p:childTnLst>
                                </p:cTn>
                              </p:par>
                              <p:par>
                                <p:cTn id="139" presetID="10" presetClass="entr" presetSubtype="0" fill="hold" nodeType="withEffect">
                                  <p:stCondLst>
                                    <p:cond delay="0"/>
                                  </p:stCondLst>
                                  <p:childTnLst>
                                    <p:set>
                                      <p:cBhvr>
                                        <p:cTn id="140" dur="1" fill="hold">
                                          <p:stCondLst>
                                            <p:cond delay="0"/>
                                          </p:stCondLst>
                                        </p:cTn>
                                        <p:tgtEl>
                                          <p:spTgt spid="2049"/>
                                        </p:tgtEl>
                                        <p:attrNameLst>
                                          <p:attrName>style.visibility</p:attrName>
                                        </p:attrNameLst>
                                      </p:cBhvr>
                                      <p:to>
                                        <p:strVal val="visible"/>
                                      </p:to>
                                    </p:set>
                                    <p:animEffect transition="in" filter="fade">
                                      <p:cBhvr>
                                        <p:cTn id="141" dur="500"/>
                                        <p:tgtEl>
                                          <p:spTgt spid="2049"/>
                                        </p:tgtEl>
                                      </p:cBhvr>
                                    </p:animEffect>
                                  </p:childTnLst>
                                </p:cTn>
                              </p:par>
                              <p:par>
                                <p:cTn id="142" presetID="10" presetClass="entr" presetSubtype="0" fill="hold"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500"/>
                                        <p:tgtEl>
                                          <p:spTgt spid="134"/>
                                        </p:tgtEl>
                                      </p:cBhvr>
                                    </p:animEffect>
                                  </p:childTnLst>
                                </p:cTn>
                              </p:par>
                              <p:par>
                                <p:cTn id="145" presetID="10" presetClass="entr" presetSubtype="0" fill="hold" nodeType="withEffect">
                                  <p:stCondLst>
                                    <p:cond delay="0"/>
                                  </p:stCondLst>
                                  <p:childTnLst>
                                    <p:set>
                                      <p:cBhvr>
                                        <p:cTn id="146" dur="1" fill="hold">
                                          <p:stCondLst>
                                            <p:cond delay="0"/>
                                          </p:stCondLst>
                                        </p:cTn>
                                        <p:tgtEl>
                                          <p:spTgt spid="136"/>
                                        </p:tgtEl>
                                        <p:attrNameLst>
                                          <p:attrName>style.visibility</p:attrName>
                                        </p:attrNameLst>
                                      </p:cBhvr>
                                      <p:to>
                                        <p:strVal val="visible"/>
                                      </p:to>
                                    </p:set>
                                    <p:animEffect transition="in" filter="fade">
                                      <p:cBhvr>
                                        <p:cTn id="147" dur="500"/>
                                        <p:tgtEl>
                                          <p:spTgt spid="136"/>
                                        </p:tgtEl>
                                      </p:cBhvr>
                                    </p:animEffect>
                                  </p:childTnLst>
                                </p:cTn>
                              </p:par>
                            </p:childTnLst>
                          </p:cTn>
                        </p:par>
                        <p:par>
                          <p:cTn id="148" fill="hold">
                            <p:stCondLst>
                              <p:cond delay="1000"/>
                            </p:stCondLst>
                            <p:childTnLst>
                              <p:par>
                                <p:cTn id="149" presetID="22" presetClass="entr" presetSubtype="4" fill="hold" grpId="0" nodeType="after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wipe(down)">
                                      <p:cBhvr>
                                        <p:cTn id="151" dur="500"/>
                                        <p:tgtEl>
                                          <p:spTgt spid="139"/>
                                        </p:tgtEl>
                                      </p:cBhvr>
                                    </p:animEffect>
                                  </p:childTnLst>
                                </p:cTn>
                              </p:par>
                            </p:childTnLst>
                          </p:cTn>
                        </p:par>
                        <p:par>
                          <p:cTn id="152" fill="hold">
                            <p:stCondLst>
                              <p:cond delay="1500"/>
                            </p:stCondLst>
                            <p:childTnLst>
                              <p:par>
                                <p:cTn id="153" presetID="16" presetClass="entr" presetSubtype="42" fill="hold" grpId="0" nodeType="after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barn(outHorizontal)">
                                      <p:cBhvr>
                                        <p:cTn id="1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21" grpId="0"/>
      <p:bldP spid="122" grpId="0"/>
      <p:bldP spid="123" grpId="0"/>
      <p:bldP spid="124" grpId="0"/>
      <p:bldP spid="130" grpId="0"/>
      <p:bldP spid="139" grpId="0"/>
      <p:bldP spid="92" grpId="0" animBg="1"/>
      <p:bldP spid="97" grpId="0" animBg="1"/>
      <p:bldP spid="105" grpId="0" animBg="1"/>
      <p:bldP spid="119" grpId="0" animBg="1"/>
      <p:bldP spid="120" grpId="0" animBg="1"/>
      <p:bldP spid="127"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20" grpId="0"/>
      <p:bldP spid="129" grpId="0" animBg="1"/>
      <p:bldP spid="161" grpId="0" animBg="1"/>
      <p:bldP spid="1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グループ化 105"/>
          <p:cNvGrpSpPr/>
          <p:nvPr/>
        </p:nvGrpSpPr>
        <p:grpSpPr>
          <a:xfrm flipH="1">
            <a:off x="7894865" y="841724"/>
            <a:ext cx="898521" cy="1145525"/>
            <a:chOff x="9468544" y="638935"/>
            <a:chExt cx="898521" cy="1145525"/>
          </a:xfrm>
        </p:grpSpPr>
        <p:grpSp>
          <p:nvGrpSpPr>
            <p:cNvPr id="208" name="グループ化 207"/>
            <p:cNvGrpSpPr/>
            <p:nvPr/>
          </p:nvGrpSpPr>
          <p:grpSpPr>
            <a:xfrm>
              <a:off x="9522947" y="1234575"/>
              <a:ext cx="844118" cy="549885"/>
              <a:chOff x="3603193" y="3820739"/>
              <a:chExt cx="881567" cy="569957"/>
            </a:xfrm>
          </p:grpSpPr>
          <p:sp>
            <p:nvSpPr>
              <p:cNvPr id="223"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24"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25"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26"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7"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8"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9"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0"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1"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10" name="Line 748"/>
            <p:cNvSpPr>
              <a:spLocks noChangeShapeType="1"/>
            </p:cNvSpPr>
            <p:nvPr/>
          </p:nvSpPr>
          <p:spPr bwMode="auto">
            <a:xfrm flipH="1">
              <a:off x="10266141" y="920834"/>
              <a:ext cx="0" cy="1001"/>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 name="Freeform 696"/>
            <p:cNvSpPr>
              <a:spLocks/>
            </p:cNvSpPr>
            <p:nvPr/>
          </p:nvSpPr>
          <p:spPr bwMode="auto">
            <a:xfrm>
              <a:off x="9495294" y="756621"/>
              <a:ext cx="676011" cy="59523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212" name="Freeform 697"/>
            <p:cNvSpPr>
              <a:spLocks/>
            </p:cNvSpPr>
            <p:nvPr/>
          </p:nvSpPr>
          <p:spPr bwMode="auto">
            <a:xfrm flipH="1">
              <a:off x="9615014" y="864846"/>
              <a:ext cx="467177" cy="52759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13" name="Freeform 701"/>
            <p:cNvSpPr>
              <a:spLocks/>
            </p:cNvSpPr>
            <p:nvPr/>
          </p:nvSpPr>
          <p:spPr bwMode="auto">
            <a:xfrm flipH="1">
              <a:off x="9768940" y="927977"/>
              <a:ext cx="80113" cy="5862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4" name="Freeform 702"/>
            <p:cNvSpPr>
              <a:spLocks/>
            </p:cNvSpPr>
            <p:nvPr/>
          </p:nvSpPr>
          <p:spPr bwMode="auto">
            <a:xfrm flipH="1">
              <a:off x="9926465" y="944888"/>
              <a:ext cx="77413" cy="42839"/>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15" name="グループ化 214"/>
            <p:cNvGrpSpPr/>
            <p:nvPr/>
          </p:nvGrpSpPr>
          <p:grpSpPr>
            <a:xfrm rot="21354649" flipH="1">
              <a:off x="9468544" y="638935"/>
              <a:ext cx="744122" cy="420843"/>
              <a:chOff x="6718234" y="594578"/>
              <a:chExt cx="857503" cy="487920"/>
            </a:xfrm>
          </p:grpSpPr>
          <p:sp>
            <p:nvSpPr>
              <p:cNvPr id="21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2" name="テキスト ボックス 221"/>
              <p:cNvSpPr txBox="1"/>
              <p:nvPr/>
            </p:nvSpPr>
            <p:spPr>
              <a:xfrm>
                <a:off x="6808959" y="605991"/>
                <a:ext cx="635606" cy="285465"/>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sp>
          <p:nvSpPr>
            <p:cNvPr id="217" name="Oval 1366"/>
            <p:cNvSpPr>
              <a:spLocks noChangeArrowheads="1"/>
            </p:cNvSpPr>
            <p:nvPr/>
          </p:nvSpPr>
          <p:spPr bwMode="auto">
            <a:xfrm flipH="1">
              <a:off x="9843357" y="1079899"/>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8" name="Oval 1366"/>
            <p:cNvSpPr>
              <a:spLocks noChangeArrowheads="1"/>
            </p:cNvSpPr>
            <p:nvPr/>
          </p:nvSpPr>
          <p:spPr bwMode="auto">
            <a:xfrm flipH="1">
              <a:off x="9956392" y="1087223"/>
              <a:ext cx="21185" cy="3505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82" name="グループ化 181"/>
          <p:cNvGrpSpPr/>
          <p:nvPr/>
        </p:nvGrpSpPr>
        <p:grpSpPr>
          <a:xfrm flipH="1">
            <a:off x="4818287" y="687225"/>
            <a:ext cx="977849" cy="1170299"/>
            <a:chOff x="3397940" y="3406870"/>
            <a:chExt cx="1029714" cy="1210161"/>
          </a:xfrm>
        </p:grpSpPr>
        <p:sp>
          <p:nvSpPr>
            <p:cNvPr id="183" name="Freeform 1376"/>
            <p:cNvSpPr>
              <a:spLocks/>
            </p:cNvSpPr>
            <p:nvPr/>
          </p:nvSpPr>
          <p:spPr bwMode="auto">
            <a:xfrm>
              <a:off x="3397940" y="4047074"/>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4" name="Freeform 1362"/>
            <p:cNvSpPr>
              <a:spLocks/>
            </p:cNvSpPr>
            <p:nvPr/>
          </p:nvSpPr>
          <p:spPr bwMode="auto">
            <a:xfrm>
              <a:off x="3586848" y="4136967"/>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85" name="Freeform 1372"/>
            <p:cNvSpPr>
              <a:spLocks/>
            </p:cNvSpPr>
            <p:nvPr/>
          </p:nvSpPr>
          <p:spPr bwMode="auto">
            <a:xfrm>
              <a:off x="3865953" y="4192432"/>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6" name="Freeform 1373"/>
            <p:cNvSpPr>
              <a:spLocks/>
            </p:cNvSpPr>
            <p:nvPr/>
          </p:nvSpPr>
          <p:spPr bwMode="auto">
            <a:xfrm>
              <a:off x="3906797" y="4190520"/>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Freeform 1374"/>
            <p:cNvSpPr>
              <a:spLocks/>
            </p:cNvSpPr>
            <p:nvPr/>
          </p:nvSpPr>
          <p:spPr bwMode="auto">
            <a:xfrm>
              <a:off x="3779157" y="4180957"/>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Freeform 1375"/>
            <p:cNvSpPr>
              <a:spLocks/>
            </p:cNvSpPr>
            <p:nvPr/>
          </p:nvSpPr>
          <p:spPr bwMode="auto">
            <a:xfrm>
              <a:off x="3797878" y="4314839"/>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9" name="Freeform 1377"/>
            <p:cNvSpPr>
              <a:spLocks/>
            </p:cNvSpPr>
            <p:nvPr/>
          </p:nvSpPr>
          <p:spPr bwMode="auto">
            <a:xfrm>
              <a:off x="3452400" y="4159918"/>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0" name="Freeform 1378"/>
            <p:cNvSpPr>
              <a:spLocks/>
            </p:cNvSpPr>
            <p:nvPr/>
          </p:nvSpPr>
          <p:spPr bwMode="auto">
            <a:xfrm>
              <a:off x="3530686" y="4136967"/>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1" name="Line 1379"/>
            <p:cNvSpPr>
              <a:spLocks noChangeShapeType="1"/>
            </p:cNvSpPr>
            <p:nvPr/>
          </p:nvSpPr>
          <p:spPr bwMode="auto">
            <a:xfrm flipH="1">
              <a:off x="3498351" y="4182870"/>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92" name="グループ化 191"/>
            <p:cNvGrpSpPr/>
            <p:nvPr/>
          </p:nvGrpSpPr>
          <p:grpSpPr>
            <a:xfrm rot="245351">
              <a:off x="3578377" y="3406870"/>
              <a:ext cx="849277" cy="841918"/>
              <a:chOff x="7348099" y="1291180"/>
              <a:chExt cx="937105" cy="941732"/>
            </a:xfrm>
          </p:grpSpPr>
          <p:sp>
            <p:nvSpPr>
              <p:cNvPr id="193" name="月 192"/>
              <p:cNvSpPr/>
              <p:nvPr/>
            </p:nvSpPr>
            <p:spPr>
              <a:xfrm rot="20284515" flipH="1">
                <a:off x="7962439" y="1476297"/>
                <a:ext cx="322765" cy="71845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4" name="グループ化 193"/>
              <p:cNvGrpSpPr/>
              <p:nvPr/>
            </p:nvGrpSpPr>
            <p:grpSpPr>
              <a:xfrm>
                <a:off x="7438921" y="1422185"/>
                <a:ext cx="748379" cy="810727"/>
                <a:chOff x="10721363" y="466040"/>
                <a:chExt cx="659498" cy="669672"/>
              </a:xfrm>
            </p:grpSpPr>
            <p:sp>
              <p:nvSpPr>
                <p:cNvPr id="203"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204"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205"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6"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95" name="Oval 1365"/>
              <p:cNvSpPr>
                <a:spLocks noChangeArrowheads="1"/>
              </p:cNvSpPr>
              <p:nvPr/>
            </p:nvSpPr>
            <p:spPr bwMode="auto">
              <a:xfrm>
                <a:off x="7660127" y="1827246"/>
                <a:ext cx="22124" cy="363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6" name="Oval 1366"/>
              <p:cNvSpPr>
                <a:spLocks noChangeArrowheads="1"/>
              </p:cNvSpPr>
              <p:nvPr/>
            </p:nvSpPr>
            <p:spPr bwMode="auto">
              <a:xfrm>
                <a:off x="7776851" y="181503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98" name="グループ化 197"/>
              <p:cNvGrpSpPr/>
              <p:nvPr/>
            </p:nvGrpSpPr>
            <p:grpSpPr>
              <a:xfrm>
                <a:off x="7348099" y="1291180"/>
                <a:ext cx="857503" cy="487920"/>
                <a:chOff x="6718234" y="594578"/>
                <a:chExt cx="857503" cy="487920"/>
              </a:xfrm>
            </p:grpSpPr>
            <p:sp>
              <p:nvSpPr>
                <p:cNvPr id="199"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1"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2" name="テキスト ボックス 201"/>
                <p:cNvSpPr txBox="1"/>
                <p:nvPr/>
              </p:nvSpPr>
              <p:spPr>
                <a:xfrm>
                  <a:off x="6794541" y="613680"/>
                  <a:ext cx="635606" cy="284793"/>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grpSp>
      <p:sp>
        <p:nvSpPr>
          <p:cNvPr id="117" name="円弧 116"/>
          <p:cNvSpPr/>
          <p:nvPr/>
        </p:nvSpPr>
        <p:spPr>
          <a:xfrm rot="18630459">
            <a:off x="8300257" y="1468871"/>
            <a:ext cx="178823" cy="125428"/>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106" y="3810157"/>
            <a:ext cx="2594184" cy="182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965" y="3385456"/>
            <a:ext cx="4208421" cy="10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月 2"/>
          <p:cNvSpPr/>
          <p:nvPr/>
        </p:nvSpPr>
        <p:spPr>
          <a:xfrm rot="17081726" flipH="1" flipV="1">
            <a:off x="926288" y="1702191"/>
            <a:ext cx="179182" cy="42913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1074028" y="1998311"/>
            <a:ext cx="142121" cy="203959"/>
          </a:xfrm>
          <a:custGeom>
            <a:avLst/>
            <a:gdLst>
              <a:gd name="connsiteX0" fmla="*/ 3185 w 218392"/>
              <a:gd name="connsiteY0" fmla="*/ 251025 h 295849"/>
              <a:gd name="connsiteX1" fmla="*/ 21115 w 218392"/>
              <a:gd name="connsiteY1" fmla="*/ 206202 h 295849"/>
              <a:gd name="connsiteX2" fmla="*/ 30079 w 218392"/>
              <a:gd name="connsiteY2" fmla="*/ 179308 h 295849"/>
              <a:gd name="connsiteX3" fmla="*/ 39044 w 218392"/>
              <a:gd name="connsiteY3" fmla="*/ 71731 h 295849"/>
              <a:gd name="connsiteX4" fmla="*/ 56974 w 218392"/>
              <a:gd name="connsiteY4" fmla="*/ 53802 h 295849"/>
              <a:gd name="connsiteX5" fmla="*/ 110762 w 218392"/>
              <a:gd name="connsiteY5" fmla="*/ 26908 h 295849"/>
              <a:gd name="connsiteX6" fmla="*/ 128691 w 218392"/>
              <a:gd name="connsiteY6" fmla="*/ 8978 h 295849"/>
              <a:gd name="connsiteX7" fmla="*/ 191444 w 218392"/>
              <a:gd name="connsiteY7" fmla="*/ 8978 h 295849"/>
              <a:gd name="connsiteX8" fmla="*/ 209374 w 218392"/>
              <a:gd name="connsiteY8" fmla="*/ 26908 h 295849"/>
              <a:gd name="connsiteX9" fmla="*/ 200409 w 218392"/>
              <a:gd name="connsiteY9" fmla="*/ 80696 h 295849"/>
              <a:gd name="connsiteX10" fmla="*/ 173515 w 218392"/>
              <a:gd name="connsiteY10" fmla="*/ 89661 h 295849"/>
              <a:gd name="connsiteX11" fmla="*/ 164550 w 218392"/>
              <a:gd name="connsiteY11" fmla="*/ 152414 h 295849"/>
              <a:gd name="connsiteX12" fmla="*/ 218338 w 218392"/>
              <a:gd name="connsiteY12" fmla="*/ 161378 h 295849"/>
              <a:gd name="connsiteX13" fmla="*/ 155585 w 218392"/>
              <a:gd name="connsiteY13" fmla="*/ 197237 h 295849"/>
              <a:gd name="connsiteX14" fmla="*/ 119726 w 218392"/>
              <a:gd name="connsiteY14" fmla="*/ 233096 h 295849"/>
              <a:gd name="connsiteX15" fmla="*/ 110762 w 218392"/>
              <a:gd name="connsiteY15" fmla="*/ 259990 h 295849"/>
              <a:gd name="connsiteX16" fmla="*/ 83868 w 218392"/>
              <a:gd name="connsiteY16" fmla="*/ 277920 h 295849"/>
              <a:gd name="connsiteX17" fmla="*/ 65938 w 218392"/>
              <a:gd name="connsiteY17" fmla="*/ 295849 h 295849"/>
              <a:gd name="connsiteX18" fmla="*/ 39044 w 218392"/>
              <a:gd name="connsiteY18" fmla="*/ 286884 h 295849"/>
              <a:gd name="connsiteX19" fmla="*/ 3185 w 218392"/>
              <a:gd name="connsiteY19" fmla="*/ 242061 h 295849"/>
              <a:gd name="connsiteX20" fmla="*/ 3185 w 218392"/>
              <a:gd name="connsiteY20" fmla="*/ 251025 h 29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92" h="295849">
                <a:moveTo>
                  <a:pt x="3185" y="251025"/>
                </a:moveTo>
                <a:cubicBezTo>
                  <a:pt x="6173" y="245048"/>
                  <a:pt x="15465" y="221269"/>
                  <a:pt x="21115" y="206202"/>
                </a:cubicBezTo>
                <a:cubicBezTo>
                  <a:pt x="24433" y="197354"/>
                  <a:pt x="28830" y="188675"/>
                  <a:pt x="30079" y="179308"/>
                </a:cubicBezTo>
                <a:cubicBezTo>
                  <a:pt x="34835" y="143640"/>
                  <a:pt x="31504" y="106916"/>
                  <a:pt x="39044" y="71731"/>
                </a:cubicBezTo>
                <a:cubicBezTo>
                  <a:pt x="40815" y="63467"/>
                  <a:pt x="50374" y="59082"/>
                  <a:pt x="56974" y="53802"/>
                </a:cubicBezTo>
                <a:cubicBezTo>
                  <a:pt x="81800" y="33942"/>
                  <a:pt x="82356" y="36377"/>
                  <a:pt x="110762" y="26908"/>
                </a:cubicBezTo>
                <a:cubicBezTo>
                  <a:pt x="116738" y="20931"/>
                  <a:pt x="121443" y="13327"/>
                  <a:pt x="128691" y="8978"/>
                </a:cubicBezTo>
                <a:cubicBezTo>
                  <a:pt x="155168" y="-6908"/>
                  <a:pt x="162202" y="1668"/>
                  <a:pt x="191444" y="8978"/>
                </a:cubicBezTo>
                <a:cubicBezTo>
                  <a:pt x="197421" y="14955"/>
                  <a:pt x="205025" y="19660"/>
                  <a:pt x="209374" y="26908"/>
                </a:cubicBezTo>
                <a:cubicBezTo>
                  <a:pt x="222666" y="49061"/>
                  <a:pt x="222530" y="62999"/>
                  <a:pt x="200409" y="80696"/>
                </a:cubicBezTo>
                <a:cubicBezTo>
                  <a:pt x="193030" y="86599"/>
                  <a:pt x="182480" y="86673"/>
                  <a:pt x="173515" y="89661"/>
                </a:cubicBezTo>
                <a:cubicBezTo>
                  <a:pt x="157955" y="105220"/>
                  <a:pt x="130231" y="122998"/>
                  <a:pt x="164550" y="152414"/>
                </a:cubicBezTo>
                <a:cubicBezTo>
                  <a:pt x="178351" y="164243"/>
                  <a:pt x="200409" y="158390"/>
                  <a:pt x="218338" y="161378"/>
                </a:cubicBezTo>
                <a:cubicBezTo>
                  <a:pt x="199252" y="218641"/>
                  <a:pt x="227109" y="161476"/>
                  <a:pt x="155585" y="197237"/>
                </a:cubicBezTo>
                <a:cubicBezTo>
                  <a:pt x="140465" y="204797"/>
                  <a:pt x="119726" y="233096"/>
                  <a:pt x="119726" y="233096"/>
                </a:cubicBezTo>
                <a:cubicBezTo>
                  <a:pt x="116738" y="242061"/>
                  <a:pt x="116665" y="252611"/>
                  <a:pt x="110762" y="259990"/>
                </a:cubicBezTo>
                <a:cubicBezTo>
                  <a:pt x="104031" y="268403"/>
                  <a:pt x="92281" y="271189"/>
                  <a:pt x="83868" y="277920"/>
                </a:cubicBezTo>
                <a:cubicBezTo>
                  <a:pt x="77268" y="283200"/>
                  <a:pt x="71915" y="289873"/>
                  <a:pt x="65938" y="295849"/>
                </a:cubicBezTo>
                <a:cubicBezTo>
                  <a:pt x="56973" y="292861"/>
                  <a:pt x="46423" y="292787"/>
                  <a:pt x="39044" y="286884"/>
                </a:cubicBezTo>
                <a:cubicBezTo>
                  <a:pt x="17927" y="269990"/>
                  <a:pt x="27557" y="254247"/>
                  <a:pt x="3185" y="242061"/>
                </a:cubicBezTo>
                <a:cubicBezTo>
                  <a:pt x="-2160" y="239388"/>
                  <a:pt x="197" y="257002"/>
                  <a:pt x="3185" y="251025"/>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413964" y="2004497"/>
            <a:ext cx="146072" cy="179229"/>
          </a:xfrm>
          <a:custGeom>
            <a:avLst/>
            <a:gdLst>
              <a:gd name="connsiteX0" fmla="*/ 224454 w 224464"/>
              <a:gd name="connsiteY0" fmla="*/ 197223 h 259976"/>
              <a:gd name="connsiteX1" fmla="*/ 188596 w 224464"/>
              <a:gd name="connsiteY1" fmla="*/ 152400 h 259976"/>
              <a:gd name="connsiteX2" fmla="*/ 206525 w 224464"/>
              <a:gd name="connsiteY2" fmla="*/ 134470 h 259976"/>
              <a:gd name="connsiteX3" fmla="*/ 179631 w 224464"/>
              <a:gd name="connsiteY3" fmla="*/ 80682 h 259976"/>
              <a:gd name="connsiteX4" fmla="*/ 152737 w 224464"/>
              <a:gd name="connsiteY4" fmla="*/ 71717 h 259976"/>
              <a:gd name="connsiteX5" fmla="*/ 107913 w 224464"/>
              <a:gd name="connsiteY5" fmla="*/ 0 h 259976"/>
              <a:gd name="connsiteX6" fmla="*/ 81019 w 224464"/>
              <a:gd name="connsiteY6" fmla="*/ 17929 h 259976"/>
              <a:gd name="connsiteX7" fmla="*/ 72054 w 224464"/>
              <a:gd name="connsiteY7" fmla="*/ 44823 h 259976"/>
              <a:gd name="connsiteX8" fmla="*/ 27231 w 224464"/>
              <a:gd name="connsiteY8" fmla="*/ 71717 h 259976"/>
              <a:gd name="connsiteX9" fmla="*/ 18266 w 224464"/>
              <a:gd name="connsiteY9" fmla="*/ 98611 h 259976"/>
              <a:gd name="connsiteX10" fmla="*/ 337 w 224464"/>
              <a:gd name="connsiteY10" fmla="*/ 116541 h 259976"/>
              <a:gd name="connsiteX11" fmla="*/ 9302 w 224464"/>
              <a:gd name="connsiteY11" fmla="*/ 152400 h 259976"/>
              <a:gd name="connsiteX12" fmla="*/ 18266 w 224464"/>
              <a:gd name="connsiteY12" fmla="*/ 179294 h 259976"/>
              <a:gd name="connsiteX13" fmla="*/ 72054 w 224464"/>
              <a:gd name="connsiteY13" fmla="*/ 197223 h 259976"/>
              <a:gd name="connsiteX14" fmla="*/ 116878 w 224464"/>
              <a:gd name="connsiteY14" fmla="*/ 224117 h 259976"/>
              <a:gd name="connsiteX15" fmla="*/ 152737 w 224464"/>
              <a:gd name="connsiteY15" fmla="*/ 259976 h 259976"/>
              <a:gd name="connsiteX16" fmla="*/ 188596 w 224464"/>
              <a:gd name="connsiteY16" fmla="*/ 251011 h 259976"/>
              <a:gd name="connsiteX17" fmla="*/ 224454 w 224464"/>
              <a:gd name="connsiteY17" fmla="*/ 197223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64" h="259976">
                <a:moveTo>
                  <a:pt x="224454" y="197223"/>
                </a:moveTo>
                <a:cubicBezTo>
                  <a:pt x="224454" y="180788"/>
                  <a:pt x="193852" y="170798"/>
                  <a:pt x="188596" y="152400"/>
                </a:cubicBezTo>
                <a:cubicBezTo>
                  <a:pt x="186274" y="144273"/>
                  <a:pt x="204868" y="142758"/>
                  <a:pt x="206525" y="134470"/>
                </a:cubicBezTo>
                <a:cubicBezTo>
                  <a:pt x="208765" y="123270"/>
                  <a:pt x="186142" y="85891"/>
                  <a:pt x="179631" y="80682"/>
                </a:cubicBezTo>
                <a:cubicBezTo>
                  <a:pt x="172252" y="74779"/>
                  <a:pt x="161702" y="74705"/>
                  <a:pt x="152737" y="71717"/>
                </a:cubicBezTo>
                <a:cubicBezTo>
                  <a:pt x="131400" y="7708"/>
                  <a:pt x="150532" y="28412"/>
                  <a:pt x="107913" y="0"/>
                </a:cubicBezTo>
                <a:cubicBezTo>
                  <a:pt x="98948" y="5976"/>
                  <a:pt x="87750" y="9516"/>
                  <a:pt x="81019" y="17929"/>
                </a:cubicBezTo>
                <a:cubicBezTo>
                  <a:pt x="75116" y="25308"/>
                  <a:pt x="76916" y="36720"/>
                  <a:pt x="72054" y="44823"/>
                </a:cubicBezTo>
                <a:cubicBezTo>
                  <a:pt x="59748" y="65334"/>
                  <a:pt x="48387" y="64666"/>
                  <a:pt x="27231" y="71717"/>
                </a:cubicBezTo>
                <a:cubicBezTo>
                  <a:pt x="24243" y="80682"/>
                  <a:pt x="23128" y="90508"/>
                  <a:pt x="18266" y="98611"/>
                </a:cubicBezTo>
                <a:cubicBezTo>
                  <a:pt x="13918" y="105859"/>
                  <a:pt x="1726" y="108204"/>
                  <a:pt x="337" y="116541"/>
                </a:cubicBezTo>
                <a:cubicBezTo>
                  <a:pt x="-1688" y="128694"/>
                  <a:pt x="5917" y="140553"/>
                  <a:pt x="9302" y="152400"/>
                </a:cubicBezTo>
                <a:cubicBezTo>
                  <a:pt x="11898" y="161486"/>
                  <a:pt x="10577" y="173802"/>
                  <a:pt x="18266" y="179294"/>
                </a:cubicBezTo>
                <a:cubicBezTo>
                  <a:pt x="33645" y="190279"/>
                  <a:pt x="72054" y="197223"/>
                  <a:pt x="72054" y="197223"/>
                </a:cubicBezTo>
                <a:cubicBezTo>
                  <a:pt x="138304" y="263473"/>
                  <a:pt x="35415" y="165930"/>
                  <a:pt x="116878" y="224117"/>
                </a:cubicBezTo>
                <a:cubicBezTo>
                  <a:pt x="130633" y="233942"/>
                  <a:pt x="152737" y="259976"/>
                  <a:pt x="152737" y="259976"/>
                </a:cubicBezTo>
                <a:cubicBezTo>
                  <a:pt x="164690" y="256988"/>
                  <a:pt x="179324" y="259124"/>
                  <a:pt x="188596" y="251011"/>
                </a:cubicBezTo>
                <a:cubicBezTo>
                  <a:pt x="226111" y="218185"/>
                  <a:pt x="224454" y="213658"/>
                  <a:pt x="224454" y="197223"/>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507237" y="2128070"/>
            <a:ext cx="304685" cy="154573"/>
          </a:xfrm>
          <a:custGeom>
            <a:avLst/>
            <a:gdLst>
              <a:gd name="connsiteX0" fmla="*/ 64635 w 468200"/>
              <a:gd name="connsiteY0" fmla="*/ 96 h 224214"/>
              <a:gd name="connsiteX1" fmla="*/ 46706 w 468200"/>
              <a:gd name="connsiteY1" fmla="*/ 44920 h 224214"/>
              <a:gd name="connsiteX2" fmla="*/ 1882 w 468200"/>
              <a:gd name="connsiteY2" fmla="*/ 53884 h 224214"/>
              <a:gd name="connsiteX3" fmla="*/ 10847 w 468200"/>
              <a:gd name="connsiteY3" fmla="*/ 80779 h 224214"/>
              <a:gd name="connsiteX4" fmla="*/ 37741 w 468200"/>
              <a:gd name="connsiteY4" fmla="*/ 134567 h 224214"/>
              <a:gd name="connsiteX5" fmla="*/ 73600 w 468200"/>
              <a:gd name="connsiteY5" fmla="*/ 179390 h 224214"/>
              <a:gd name="connsiteX6" fmla="*/ 82564 w 468200"/>
              <a:gd name="connsiteY6" fmla="*/ 206284 h 224214"/>
              <a:gd name="connsiteX7" fmla="*/ 145317 w 468200"/>
              <a:gd name="connsiteY7" fmla="*/ 224214 h 224214"/>
              <a:gd name="connsiteX8" fmla="*/ 279788 w 468200"/>
              <a:gd name="connsiteY8" fmla="*/ 206284 h 224214"/>
              <a:gd name="connsiteX9" fmla="*/ 306682 w 468200"/>
              <a:gd name="connsiteY9" fmla="*/ 188355 h 224214"/>
              <a:gd name="connsiteX10" fmla="*/ 324612 w 468200"/>
              <a:gd name="connsiteY10" fmla="*/ 170426 h 224214"/>
              <a:gd name="connsiteX11" fmla="*/ 378400 w 468200"/>
              <a:gd name="connsiteY11" fmla="*/ 152496 h 224214"/>
              <a:gd name="connsiteX12" fmla="*/ 423223 w 468200"/>
              <a:gd name="connsiteY12" fmla="*/ 116637 h 224214"/>
              <a:gd name="connsiteX13" fmla="*/ 450117 w 468200"/>
              <a:gd name="connsiteY13" fmla="*/ 107673 h 224214"/>
              <a:gd name="connsiteX14" fmla="*/ 459082 w 468200"/>
              <a:gd name="connsiteY14" fmla="*/ 18026 h 224214"/>
              <a:gd name="connsiteX15" fmla="*/ 441153 w 468200"/>
              <a:gd name="connsiteY15" fmla="*/ 96 h 224214"/>
              <a:gd name="connsiteX16" fmla="*/ 396329 w 468200"/>
              <a:gd name="connsiteY16" fmla="*/ 9061 h 224214"/>
              <a:gd name="connsiteX17" fmla="*/ 342541 w 468200"/>
              <a:gd name="connsiteY17" fmla="*/ 26990 h 224214"/>
              <a:gd name="connsiteX18" fmla="*/ 261859 w 468200"/>
              <a:gd name="connsiteY18" fmla="*/ 53884 h 224214"/>
              <a:gd name="connsiteX19" fmla="*/ 208070 w 468200"/>
              <a:gd name="connsiteY19" fmla="*/ 71814 h 224214"/>
              <a:gd name="connsiteX20" fmla="*/ 181176 w 468200"/>
              <a:gd name="connsiteY20" fmla="*/ 80779 h 224214"/>
              <a:gd name="connsiteX21" fmla="*/ 118423 w 468200"/>
              <a:gd name="connsiteY21" fmla="*/ 35955 h 224214"/>
              <a:gd name="connsiteX22" fmla="*/ 64635 w 468200"/>
              <a:gd name="connsiteY22" fmla="*/ 96 h 22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200" h="224214">
                <a:moveTo>
                  <a:pt x="64635" y="96"/>
                </a:moveTo>
                <a:cubicBezTo>
                  <a:pt x="52682" y="1590"/>
                  <a:pt x="58924" y="34447"/>
                  <a:pt x="46706" y="44920"/>
                </a:cubicBezTo>
                <a:cubicBezTo>
                  <a:pt x="35137" y="54836"/>
                  <a:pt x="12656" y="43110"/>
                  <a:pt x="1882" y="53884"/>
                </a:cubicBezTo>
                <a:cubicBezTo>
                  <a:pt x="-4800" y="60566"/>
                  <a:pt x="8251" y="71693"/>
                  <a:pt x="10847" y="80779"/>
                </a:cubicBezTo>
                <a:cubicBezTo>
                  <a:pt x="24065" y="127039"/>
                  <a:pt x="9589" y="106414"/>
                  <a:pt x="37741" y="134567"/>
                </a:cubicBezTo>
                <a:cubicBezTo>
                  <a:pt x="60276" y="202168"/>
                  <a:pt x="27257" y="121460"/>
                  <a:pt x="73600" y="179390"/>
                </a:cubicBezTo>
                <a:cubicBezTo>
                  <a:pt x="79503" y="186769"/>
                  <a:pt x="75882" y="199602"/>
                  <a:pt x="82564" y="206284"/>
                </a:cubicBezTo>
                <a:cubicBezTo>
                  <a:pt x="86850" y="210570"/>
                  <a:pt x="145007" y="224136"/>
                  <a:pt x="145317" y="224214"/>
                </a:cubicBezTo>
                <a:cubicBezTo>
                  <a:pt x="169358" y="222211"/>
                  <a:pt x="243168" y="224594"/>
                  <a:pt x="279788" y="206284"/>
                </a:cubicBezTo>
                <a:cubicBezTo>
                  <a:pt x="289425" y="201466"/>
                  <a:pt x="298269" y="195085"/>
                  <a:pt x="306682" y="188355"/>
                </a:cubicBezTo>
                <a:cubicBezTo>
                  <a:pt x="313282" y="183075"/>
                  <a:pt x="317052" y="174206"/>
                  <a:pt x="324612" y="170426"/>
                </a:cubicBezTo>
                <a:cubicBezTo>
                  <a:pt x="341516" y="161974"/>
                  <a:pt x="360471" y="158473"/>
                  <a:pt x="378400" y="152496"/>
                </a:cubicBezTo>
                <a:cubicBezTo>
                  <a:pt x="418777" y="139037"/>
                  <a:pt x="392616" y="135002"/>
                  <a:pt x="423223" y="116637"/>
                </a:cubicBezTo>
                <a:cubicBezTo>
                  <a:pt x="431326" y="111775"/>
                  <a:pt x="441152" y="110661"/>
                  <a:pt x="450117" y="107673"/>
                </a:cubicBezTo>
                <a:cubicBezTo>
                  <a:pt x="463630" y="67134"/>
                  <a:pt x="478050" y="55962"/>
                  <a:pt x="459082" y="18026"/>
                </a:cubicBezTo>
                <a:cubicBezTo>
                  <a:pt x="455302" y="10466"/>
                  <a:pt x="447129" y="6073"/>
                  <a:pt x="441153" y="96"/>
                </a:cubicBezTo>
                <a:cubicBezTo>
                  <a:pt x="426212" y="3084"/>
                  <a:pt x="411029" y="5052"/>
                  <a:pt x="396329" y="9061"/>
                </a:cubicBezTo>
                <a:cubicBezTo>
                  <a:pt x="378096" y="14034"/>
                  <a:pt x="360470" y="21014"/>
                  <a:pt x="342541" y="26990"/>
                </a:cubicBezTo>
                <a:lnTo>
                  <a:pt x="261859" y="53884"/>
                </a:lnTo>
                <a:lnTo>
                  <a:pt x="208070" y="71814"/>
                </a:lnTo>
                <a:lnTo>
                  <a:pt x="181176" y="80779"/>
                </a:lnTo>
                <a:cubicBezTo>
                  <a:pt x="113038" y="12641"/>
                  <a:pt x="175663" y="64575"/>
                  <a:pt x="118423" y="35955"/>
                </a:cubicBezTo>
                <a:cubicBezTo>
                  <a:pt x="75935" y="14711"/>
                  <a:pt x="76588" y="-1398"/>
                  <a:pt x="64635" y="96"/>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681584" y="2106472"/>
            <a:ext cx="451836" cy="268750"/>
          </a:xfrm>
          <a:custGeom>
            <a:avLst/>
            <a:gdLst>
              <a:gd name="connsiteX0" fmla="*/ 146512 w 694323"/>
              <a:gd name="connsiteY0" fmla="*/ 26895 h 389831"/>
              <a:gd name="connsiteX1" fmla="*/ 101689 w 694323"/>
              <a:gd name="connsiteY1" fmla="*/ 53789 h 389831"/>
              <a:gd name="connsiteX2" fmla="*/ 56865 w 694323"/>
              <a:gd name="connsiteY2" fmla="*/ 80683 h 389831"/>
              <a:gd name="connsiteX3" fmla="*/ 29971 w 694323"/>
              <a:gd name="connsiteY3" fmla="*/ 188259 h 389831"/>
              <a:gd name="connsiteX4" fmla="*/ 12042 w 694323"/>
              <a:gd name="connsiteY4" fmla="*/ 251012 h 389831"/>
              <a:gd name="connsiteX5" fmla="*/ 3077 w 694323"/>
              <a:gd name="connsiteY5" fmla="*/ 295836 h 389831"/>
              <a:gd name="connsiteX6" fmla="*/ 12042 w 694323"/>
              <a:gd name="connsiteY6" fmla="*/ 376518 h 389831"/>
              <a:gd name="connsiteX7" fmla="*/ 137548 w 694323"/>
              <a:gd name="connsiteY7" fmla="*/ 385483 h 389831"/>
              <a:gd name="connsiteX8" fmla="*/ 442348 w 694323"/>
              <a:gd name="connsiteY8" fmla="*/ 376518 h 389831"/>
              <a:gd name="connsiteX9" fmla="*/ 415453 w 694323"/>
              <a:gd name="connsiteY9" fmla="*/ 277906 h 389831"/>
              <a:gd name="connsiteX10" fmla="*/ 424418 w 694323"/>
              <a:gd name="connsiteY10" fmla="*/ 170330 h 389831"/>
              <a:gd name="connsiteX11" fmla="*/ 442348 w 694323"/>
              <a:gd name="connsiteY11" fmla="*/ 197224 h 389831"/>
              <a:gd name="connsiteX12" fmla="*/ 451312 w 694323"/>
              <a:gd name="connsiteY12" fmla="*/ 233083 h 389831"/>
              <a:gd name="connsiteX13" fmla="*/ 514065 w 694323"/>
              <a:gd name="connsiteY13" fmla="*/ 277906 h 389831"/>
              <a:gd name="connsiteX14" fmla="*/ 531995 w 694323"/>
              <a:gd name="connsiteY14" fmla="*/ 295836 h 389831"/>
              <a:gd name="connsiteX15" fmla="*/ 621642 w 694323"/>
              <a:gd name="connsiteY15" fmla="*/ 277906 h 389831"/>
              <a:gd name="connsiteX16" fmla="*/ 639571 w 694323"/>
              <a:gd name="connsiteY16" fmla="*/ 251012 h 389831"/>
              <a:gd name="connsiteX17" fmla="*/ 648536 w 694323"/>
              <a:gd name="connsiteY17" fmla="*/ 224118 h 389831"/>
              <a:gd name="connsiteX18" fmla="*/ 675430 w 694323"/>
              <a:gd name="connsiteY18" fmla="*/ 206189 h 389831"/>
              <a:gd name="connsiteX19" fmla="*/ 684395 w 694323"/>
              <a:gd name="connsiteY19" fmla="*/ 161365 h 389831"/>
              <a:gd name="connsiteX20" fmla="*/ 693359 w 694323"/>
              <a:gd name="connsiteY20" fmla="*/ 134471 h 389831"/>
              <a:gd name="connsiteX21" fmla="*/ 666465 w 694323"/>
              <a:gd name="connsiteY21" fmla="*/ 125506 h 389831"/>
              <a:gd name="connsiteX22" fmla="*/ 639571 w 694323"/>
              <a:gd name="connsiteY22" fmla="*/ 107577 h 389831"/>
              <a:gd name="connsiteX23" fmla="*/ 621642 w 694323"/>
              <a:gd name="connsiteY23" fmla="*/ 89647 h 389831"/>
              <a:gd name="connsiteX24" fmla="*/ 594748 w 694323"/>
              <a:gd name="connsiteY24" fmla="*/ 80683 h 389831"/>
              <a:gd name="connsiteX25" fmla="*/ 567853 w 694323"/>
              <a:gd name="connsiteY25" fmla="*/ 125506 h 389831"/>
              <a:gd name="connsiteX26" fmla="*/ 558889 w 694323"/>
              <a:gd name="connsiteY26" fmla="*/ 152400 h 389831"/>
              <a:gd name="connsiteX27" fmla="*/ 540959 w 694323"/>
              <a:gd name="connsiteY27" fmla="*/ 134471 h 389831"/>
              <a:gd name="connsiteX28" fmla="*/ 505101 w 694323"/>
              <a:gd name="connsiteY28" fmla="*/ 89647 h 389831"/>
              <a:gd name="connsiteX29" fmla="*/ 451312 w 694323"/>
              <a:gd name="connsiteY29" fmla="*/ 17930 h 389831"/>
              <a:gd name="connsiteX30" fmla="*/ 433383 w 694323"/>
              <a:gd name="connsiteY30" fmla="*/ 0 h 389831"/>
              <a:gd name="connsiteX31" fmla="*/ 200301 w 694323"/>
              <a:gd name="connsiteY31" fmla="*/ 8965 h 389831"/>
              <a:gd name="connsiteX32" fmla="*/ 173406 w 694323"/>
              <a:gd name="connsiteY32" fmla="*/ 17930 h 389831"/>
              <a:gd name="connsiteX33" fmla="*/ 146512 w 694323"/>
              <a:gd name="connsiteY33" fmla="*/ 26895 h 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323" h="389831">
                <a:moveTo>
                  <a:pt x="146512" y="26895"/>
                </a:moveTo>
                <a:cubicBezTo>
                  <a:pt x="134559" y="32871"/>
                  <a:pt x="115868" y="43662"/>
                  <a:pt x="101689" y="53789"/>
                </a:cubicBezTo>
                <a:cubicBezTo>
                  <a:pt x="58620" y="84552"/>
                  <a:pt x="112413" y="62166"/>
                  <a:pt x="56865" y="80683"/>
                </a:cubicBezTo>
                <a:cubicBezTo>
                  <a:pt x="26912" y="170544"/>
                  <a:pt x="48080" y="97720"/>
                  <a:pt x="29971" y="188259"/>
                </a:cubicBezTo>
                <a:cubicBezTo>
                  <a:pt x="13203" y="272096"/>
                  <a:pt x="29129" y="182664"/>
                  <a:pt x="12042" y="251012"/>
                </a:cubicBezTo>
                <a:cubicBezTo>
                  <a:pt x="8347" y="265794"/>
                  <a:pt x="6065" y="280895"/>
                  <a:pt x="3077" y="295836"/>
                </a:cubicBezTo>
                <a:cubicBezTo>
                  <a:pt x="6065" y="322730"/>
                  <a:pt x="-10473" y="361508"/>
                  <a:pt x="12042" y="376518"/>
                </a:cubicBezTo>
                <a:cubicBezTo>
                  <a:pt x="46940" y="399783"/>
                  <a:pt x="95606" y="385483"/>
                  <a:pt x="137548" y="385483"/>
                </a:cubicBezTo>
                <a:cubicBezTo>
                  <a:pt x="239192" y="385483"/>
                  <a:pt x="340748" y="379506"/>
                  <a:pt x="442348" y="376518"/>
                </a:cubicBezTo>
                <a:cubicBezTo>
                  <a:pt x="419599" y="308275"/>
                  <a:pt x="428125" y="341262"/>
                  <a:pt x="415453" y="277906"/>
                </a:cubicBezTo>
                <a:cubicBezTo>
                  <a:pt x="418441" y="242047"/>
                  <a:pt x="413039" y="204466"/>
                  <a:pt x="424418" y="170330"/>
                </a:cubicBezTo>
                <a:cubicBezTo>
                  <a:pt x="427825" y="160109"/>
                  <a:pt x="438104" y="187321"/>
                  <a:pt x="442348" y="197224"/>
                </a:cubicBezTo>
                <a:cubicBezTo>
                  <a:pt x="447201" y="208549"/>
                  <a:pt x="444782" y="222635"/>
                  <a:pt x="451312" y="233083"/>
                </a:cubicBezTo>
                <a:cubicBezTo>
                  <a:pt x="473702" y="268907"/>
                  <a:pt x="482399" y="267351"/>
                  <a:pt x="514065" y="277906"/>
                </a:cubicBezTo>
                <a:cubicBezTo>
                  <a:pt x="520042" y="283883"/>
                  <a:pt x="523594" y="294903"/>
                  <a:pt x="531995" y="295836"/>
                </a:cubicBezTo>
                <a:cubicBezTo>
                  <a:pt x="562898" y="299270"/>
                  <a:pt x="593129" y="287411"/>
                  <a:pt x="621642" y="277906"/>
                </a:cubicBezTo>
                <a:cubicBezTo>
                  <a:pt x="627618" y="268941"/>
                  <a:pt x="634753" y="260649"/>
                  <a:pt x="639571" y="251012"/>
                </a:cubicBezTo>
                <a:cubicBezTo>
                  <a:pt x="643797" y="242560"/>
                  <a:pt x="642633" y="231497"/>
                  <a:pt x="648536" y="224118"/>
                </a:cubicBezTo>
                <a:cubicBezTo>
                  <a:pt x="655267" y="215705"/>
                  <a:pt x="666465" y="212165"/>
                  <a:pt x="675430" y="206189"/>
                </a:cubicBezTo>
                <a:cubicBezTo>
                  <a:pt x="678418" y="191248"/>
                  <a:pt x="680700" y="176147"/>
                  <a:pt x="684395" y="161365"/>
                </a:cubicBezTo>
                <a:cubicBezTo>
                  <a:pt x="686687" y="152198"/>
                  <a:pt x="697585" y="142923"/>
                  <a:pt x="693359" y="134471"/>
                </a:cubicBezTo>
                <a:cubicBezTo>
                  <a:pt x="689133" y="126019"/>
                  <a:pt x="674917" y="129732"/>
                  <a:pt x="666465" y="125506"/>
                </a:cubicBezTo>
                <a:cubicBezTo>
                  <a:pt x="656828" y="120688"/>
                  <a:pt x="647984" y="114308"/>
                  <a:pt x="639571" y="107577"/>
                </a:cubicBezTo>
                <a:cubicBezTo>
                  <a:pt x="632971" y="102297"/>
                  <a:pt x="628890" y="93996"/>
                  <a:pt x="621642" y="89647"/>
                </a:cubicBezTo>
                <a:cubicBezTo>
                  <a:pt x="613539" y="84785"/>
                  <a:pt x="603713" y="83671"/>
                  <a:pt x="594748" y="80683"/>
                </a:cubicBezTo>
                <a:cubicBezTo>
                  <a:pt x="569350" y="156875"/>
                  <a:pt x="604773" y="63973"/>
                  <a:pt x="567853" y="125506"/>
                </a:cubicBezTo>
                <a:cubicBezTo>
                  <a:pt x="562991" y="133609"/>
                  <a:pt x="561877" y="143435"/>
                  <a:pt x="558889" y="152400"/>
                </a:cubicBezTo>
                <a:cubicBezTo>
                  <a:pt x="552912" y="146424"/>
                  <a:pt x="546239" y="141071"/>
                  <a:pt x="540959" y="134471"/>
                </a:cubicBezTo>
                <a:cubicBezTo>
                  <a:pt x="495713" y="77915"/>
                  <a:pt x="548400" y="132948"/>
                  <a:pt x="505101" y="89647"/>
                </a:cubicBezTo>
                <a:cubicBezTo>
                  <a:pt x="489454" y="42707"/>
                  <a:pt x="502819" y="69437"/>
                  <a:pt x="451312" y="17930"/>
                </a:cubicBezTo>
                <a:lnTo>
                  <a:pt x="433383" y="0"/>
                </a:lnTo>
                <a:cubicBezTo>
                  <a:pt x="355689" y="2988"/>
                  <a:pt x="277868" y="3615"/>
                  <a:pt x="200301" y="8965"/>
                </a:cubicBezTo>
                <a:cubicBezTo>
                  <a:pt x="190873" y="9615"/>
                  <a:pt x="181858" y="13704"/>
                  <a:pt x="173406" y="17930"/>
                </a:cubicBezTo>
                <a:cubicBezTo>
                  <a:pt x="163769" y="22748"/>
                  <a:pt x="158465" y="20919"/>
                  <a:pt x="146512" y="26895"/>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757814" y="2094111"/>
            <a:ext cx="149686" cy="111244"/>
          </a:xfrm>
          <a:custGeom>
            <a:avLst/>
            <a:gdLst>
              <a:gd name="connsiteX0" fmla="*/ 4316 w 230020"/>
              <a:gd name="connsiteY0" fmla="*/ 53788 h 161364"/>
              <a:gd name="connsiteX1" fmla="*/ 13280 w 230020"/>
              <a:gd name="connsiteY1" fmla="*/ 125506 h 161364"/>
              <a:gd name="connsiteX2" fmla="*/ 40175 w 230020"/>
              <a:gd name="connsiteY2" fmla="*/ 116541 h 161364"/>
              <a:gd name="connsiteX3" fmla="*/ 84998 w 230020"/>
              <a:gd name="connsiteY3" fmla="*/ 89647 h 161364"/>
              <a:gd name="connsiteX4" fmla="*/ 120857 w 230020"/>
              <a:gd name="connsiteY4" fmla="*/ 161364 h 161364"/>
              <a:gd name="connsiteX5" fmla="*/ 138786 w 230020"/>
              <a:gd name="connsiteY5" fmla="*/ 134470 h 161364"/>
              <a:gd name="connsiteX6" fmla="*/ 156716 w 230020"/>
              <a:gd name="connsiteY6" fmla="*/ 116541 h 161364"/>
              <a:gd name="connsiteX7" fmla="*/ 192575 w 230020"/>
              <a:gd name="connsiteY7" fmla="*/ 71717 h 161364"/>
              <a:gd name="connsiteX8" fmla="*/ 201539 w 230020"/>
              <a:gd name="connsiteY8" fmla="*/ 0 h 161364"/>
              <a:gd name="connsiteX9" fmla="*/ 93963 w 230020"/>
              <a:gd name="connsiteY9" fmla="*/ 8964 h 161364"/>
              <a:gd name="connsiteX10" fmla="*/ 67069 w 230020"/>
              <a:gd name="connsiteY10" fmla="*/ 17929 h 161364"/>
              <a:gd name="connsiteX11" fmla="*/ 4316 w 230020"/>
              <a:gd name="connsiteY11" fmla="*/ 53788 h 1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0" h="161364">
                <a:moveTo>
                  <a:pt x="4316" y="53788"/>
                </a:moveTo>
                <a:cubicBezTo>
                  <a:pt x="-4649" y="71717"/>
                  <a:pt x="1327" y="104588"/>
                  <a:pt x="13280" y="125506"/>
                </a:cubicBezTo>
                <a:cubicBezTo>
                  <a:pt x="17968" y="133711"/>
                  <a:pt x="32072" y="121403"/>
                  <a:pt x="40175" y="116541"/>
                </a:cubicBezTo>
                <a:cubicBezTo>
                  <a:pt x="101700" y="79625"/>
                  <a:pt x="8815" y="115040"/>
                  <a:pt x="84998" y="89647"/>
                </a:cubicBezTo>
                <a:cubicBezTo>
                  <a:pt x="105600" y="151453"/>
                  <a:pt x="89563" y="130072"/>
                  <a:pt x="120857" y="161364"/>
                </a:cubicBezTo>
                <a:cubicBezTo>
                  <a:pt x="126833" y="152399"/>
                  <a:pt x="132055" y="142883"/>
                  <a:pt x="138786" y="134470"/>
                </a:cubicBezTo>
                <a:cubicBezTo>
                  <a:pt x="144066" y="127870"/>
                  <a:pt x="152367" y="123789"/>
                  <a:pt x="156716" y="116541"/>
                </a:cubicBezTo>
                <a:cubicBezTo>
                  <a:pt x="185585" y="68427"/>
                  <a:pt x="139006" y="107429"/>
                  <a:pt x="192575" y="71717"/>
                </a:cubicBezTo>
                <a:cubicBezTo>
                  <a:pt x="234409" y="8964"/>
                  <a:pt x="246362" y="29882"/>
                  <a:pt x="201539" y="0"/>
                </a:cubicBezTo>
                <a:cubicBezTo>
                  <a:pt x="165680" y="2988"/>
                  <a:pt x="129630" y="4208"/>
                  <a:pt x="93963" y="8964"/>
                </a:cubicBezTo>
                <a:cubicBezTo>
                  <a:pt x="84596" y="10213"/>
                  <a:pt x="76236" y="15637"/>
                  <a:pt x="67069" y="17929"/>
                </a:cubicBezTo>
                <a:cubicBezTo>
                  <a:pt x="52287" y="21625"/>
                  <a:pt x="13281" y="35859"/>
                  <a:pt x="4316" y="53788"/>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483194" y="2056341"/>
            <a:ext cx="31135" cy="57910"/>
          </a:xfrm>
          <a:custGeom>
            <a:avLst/>
            <a:gdLst>
              <a:gd name="connsiteX0" fmla="*/ 38879 w 47843"/>
              <a:gd name="connsiteY0" fmla="*/ 0 h 84000"/>
              <a:gd name="connsiteX1" fmla="*/ 11985 w 47843"/>
              <a:gd name="connsiteY1" fmla="*/ 80682 h 84000"/>
              <a:gd name="connsiteX2" fmla="*/ 47843 w 47843"/>
              <a:gd name="connsiteY2" fmla="*/ 80682 h 84000"/>
            </a:gdLst>
            <a:ahLst/>
            <a:cxnLst>
              <a:cxn ang="0">
                <a:pos x="connsiteX0" y="connsiteY0"/>
              </a:cxn>
              <a:cxn ang="0">
                <a:pos x="connsiteX1" y="connsiteY1"/>
              </a:cxn>
              <a:cxn ang="0">
                <a:pos x="connsiteX2" y="connsiteY2"/>
              </a:cxn>
            </a:cxnLst>
            <a:rect l="l" t="t" r="r" b="b"/>
            <a:pathLst>
              <a:path w="47843" h="84000">
                <a:moveTo>
                  <a:pt x="38879" y="0"/>
                </a:moveTo>
                <a:cubicBezTo>
                  <a:pt x="28304" y="13218"/>
                  <a:pt x="-22858" y="52807"/>
                  <a:pt x="11985" y="80682"/>
                </a:cubicBezTo>
                <a:cubicBezTo>
                  <a:pt x="21318" y="88149"/>
                  <a:pt x="35890" y="80682"/>
                  <a:pt x="47843" y="806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080212" y="2134718"/>
            <a:ext cx="77266" cy="63770"/>
          </a:xfrm>
          <a:custGeom>
            <a:avLst/>
            <a:gdLst>
              <a:gd name="connsiteX0" fmla="*/ 53788 w 118732"/>
              <a:gd name="connsiteY0" fmla="*/ 11818 h 92500"/>
              <a:gd name="connsiteX1" fmla="*/ 89647 w 118732"/>
              <a:gd name="connsiteY1" fmla="*/ 56641 h 92500"/>
              <a:gd name="connsiteX2" fmla="*/ 89647 w 118732"/>
              <a:gd name="connsiteY2" fmla="*/ 92500 h 92500"/>
              <a:gd name="connsiteX3" fmla="*/ 44823 w 118732"/>
              <a:gd name="connsiteY3" fmla="*/ 65606 h 92500"/>
              <a:gd name="connsiteX4" fmla="*/ 0 w 118732"/>
              <a:gd name="connsiteY4" fmla="*/ 38712 h 92500"/>
              <a:gd name="connsiteX5" fmla="*/ 35859 w 118732"/>
              <a:gd name="connsiteY5" fmla="*/ 2853 h 92500"/>
              <a:gd name="connsiteX6" fmla="*/ 44823 w 118732"/>
              <a:gd name="connsiteY6" fmla="*/ 29747 h 92500"/>
              <a:gd name="connsiteX7" fmla="*/ 53788 w 118732"/>
              <a:gd name="connsiteY7" fmla="*/ 11818 h 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32" h="92500">
                <a:moveTo>
                  <a:pt x="53788" y="11818"/>
                </a:moveTo>
                <a:cubicBezTo>
                  <a:pt x="61259" y="16300"/>
                  <a:pt x="75119" y="44189"/>
                  <a:pt x="89647" y="56641"/>
                </a:cubicBezTo>
                <a:cubicBezTo>
                  <a:pt x="117591" y="80593"/>
                  <a:pt x="137951" y="44196"/>
                  <a:pt x="89647" y="92500"/>
                </a:cubicBezTo>
                <a:cubicBezTo>
                  <a:pt x="44219" y="47070"/>
                  <a:pt x="103011" y="100518"/>
                  <a:pt x="44823" y="65606"/>
                </a:cubicBezTo>
                <a:cubicBezTo>
                  <a:pt x="-16707" y="28688"/>
                  <a:pt x="76189" y="64107"/>
                  <a:pt x="0" y="38712"/>
                </a:cubicBezTo>
                <a:cubicBezTo>
                  <a:pt x="3415" y="28467"/>
                  <a:pt x="8539" y="-10807"/>
                  <a:pt x="35859" y="2853"/>
                </a:cubicBezTo>
                <a:cubicBezTo>
                  <a:pt x="44311" y="7079"/>
                  <a:pt x="39153" y="22187"/>
                  <a:pt x="44823" y="29747"/>
                </a:cubicBezTo>
                <a:cubicBezTo>
                  <a:pt x="48832" y="35093"/>
                  <a:pt x="46317" y="7336"/>
                  <a:pt x="53788" y="11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1055005" y="2094110"/>
            <a:ext cx="52799" cy="113980"/>
            <a:chOff x="2348717" y="2284579"/>
            <a:chExt cx="183084" cy="235399"/>
          </a:xfrm>
        </p:grpSpPr>
        <p:sp>
          <p:nvSpPr>
            <p:cNvPr id="47" name="フリーフォーム 46"/>
            <p:cNvSpPr/>
            <p:nvPr/>
          </p:nvSpPr>
          <p:spPr>
            <a:xfrm>
              <a:off x="2393577" y="247425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388742" y="244487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2348717" y="2447177"/>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rot="1819921">
              <a:off x="2380248" y="2284579"/>
              <a:ext cx="151553" cy="2116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rot="1819921">
              <a:off x="2405842" y="2321433"/>
              <a:ext cx="98146" cy="144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月 11"/>
          <p:cNvSpPr/>
          <p:nvPr/>
        </p:nvSpPr>
        <p:spPr>
          <a:xfrm rot="4791789" flipH="1">
            <a:off x="946018" y="1591200"/>
            <a:ext cx="179182" cy="42913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596896" y="1706713"/>
            <a:ext cx="447014" cy="450073"/>
            <a:chOff x="10721363" y="466040"/>
            <a:chExt cx="659498" cy="669672"/>
          </a:xfrm>
        </p:grpSpPr>
        <p:sp>
          <p:nvSpPr>
            <p:cNvPr id="41"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42"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43"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 name="Freeform 701"/>
            <p:cNvSpPr>
              <a:spLocks/>
            </p:cNvSpPr>
            <p:nvPr/>
          </p:nvSpPr>
          <p:spPr bwMode="auto">
            <a:xfrm flipV="1">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702"/>
            <p:cNvSpPr>
              <a:spLocks/>
            </p:cNvSpPr>
            <p:nvPr/>
          </p:nvSpPr>
          <p:spPr bwMode="auto">
            <a:xfrm flipV="1">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14" name="Freeform 573"/>
          <p:cNvSpPr>
            <a:spLocks/>
          </p:cNvSpPr>
          <p:nvPr/>
        </p:nvSpPr>
        <p:spPr bwMode="auto">
          <a:xfrm>
            <a:off x="1055084" y="2038128"/>
            <a:ext cx="217382" cy="7271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フリーフォーム 14"/>
          <p:cNvSpPr/>
          <p:nvPr/>
        </p:nvSpPr>
        <p:spPr>
          <a:xfrm>
            <a:off x="673667" y="1888577"/>
            <a:ext cx="56910" cy="77116"/>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2121" y="1927135"/>
            <a:ext cx="28455" cy="25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flipH="1">
            <a:off x="782107" y="1879568"/>
            <a:ext cx="56910" cy="77116"/>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flipH="1">
            <a:off x="782107" y="1918126"/>
            <a:ext cx="28455" cy="25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flipH="1" flipV="1">
            <a:off x="678474" y="1998551"/>
            <a:ext cx="208437" cy="96467"/>
          </a:xfrm>
          <a:custGeom>
            <a:avLst/>
            <a:gdLst>
              <a:gd name="connsiteX0" fmla="*/ 227230 w 442383"/>
              <a:gd name="connsiteY0" fmla="*/ 17929 h 208604"/>
              <a:gd name="connsiteX1" fmla="*/ 164477 w 442383"/>
              <a:gd name="connsiteY1" fmla="*/ 8964 h 208604"/>
              <a:gd name="connsiteX2" fmla="*/ 128619 w 442383"/>
              <a:gd name="connsiteY2" fmla="*/ 0 h 208604"/>
              <a:gd name="connsiteX3" fmla="*/ 83795 w 442383"/>
              <a:gd name="connsiteY3" fmla="*/ 8964 h 208604"/>
              <a:gd name="connsiteX4" fmla="*/ 30007 w 442383"/>
              <a:gd name="connsiteY4" fmla="*/ 35858 h 208604"/>
              <a:gd name="connsiteX5" fmla="*/ 12077 w 442383"/>
              <a:gd name="connsiteY5" fmla="*/ 53788 h 208604"/>
              <a:gd name="connsiteX6" fmla="*/ 12077 w 442383"/>
              <a:gd name="connsiteY6" fmla="*/ 170329 h 208604"/>
              <a:gd name="connsiteX7" fmla="*/ 38972 w 442383"/>
              <a:gd name="connsiteY7" fmla="*/ 179294 h 208604"/>
              <a:gd name="connsiteX8" fmla="*/ 56901 w 442383"/>
              <a:gd name="connsiteY8" fmla="*/ 206188 h 208604"/>
              <a:gd name="connsiteX9" fmla="*/ 173442 w 442383"/>
              <a:gd name="connsiteY9" fmla="*/ 197223 h 208604"/>
              <a:gd name="connsiteX10" fmla="*/ 227230 w 442383"/>
              <a:gd name="connsiteY10" fmla="*/ 134470 h 208604"/>
              <a:gd name="connsiteX11" fmla="*/ 254124 w 442383"/>
              <a:gd name="connsiteY11" fmla="*/ 125505 h 208604"/>
              <a:gd name="connsiteX12" fmla="*/ 281019 w 442383"/>
              <a:gd name="connsiteY12" fmla="*/ 107576 h 208604"/>
              <a:gd name="connsiteX13" fmla="*/ 325842 w 442383"/>
              <a:gd name="connsiteY13" fmla="*/ 116541 h 208604"/>
              <a:gd name="connsiteX14" fmla="*/ 379630 w 442383"/>
              <a:gd name="connsiteY14" fmla="*/ 134470 h 208604"/>
              <a:gd name="connsiteX15" fmla="*/ 415489 w 442383"/>
              <a:gd name="connsiteY15" fmla="*/ 125505 h 208604"/>
              <a:gd name="connsiteX16" fmla="*/ 424454 w 442383"/>
              <a:gd name="connsiteY16" fmla="*/ 98611 h 208604"/>
              <a:gd name="connsiteX17" fmla="*/ 442383 w 442383"/>
              <a:gd name="connsiteY17" fmla="*/ 62753 h 208604"/>
              <a:gd name="connsiteX18" fmla="*/ 281019 w 442383"/>
              <a:gd name="connsiteY18" fmla="*/ 26894 h 208604"/>
              <a:gd name="connsiteX19" fmla="*/ 227230 w 442383"/>
              <a:gd name="connsiteY19" fmla="*/ 17929 h 2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83" h="208604">
                <a:moveTo>
                  <a:pt x="227230" y="17929"/>
                </a:moveTo>
                <a:cubicBezTo>
                  <a:pt x="207806" y="14941"/>
                  <a:pt x="185266" y="12744"/>
                  <a:pt x="164477" y="8964"/>
                </a:cubicBezTo>
                <a:cubicBezTo>
                  <a:pt x="152355" y="6760"/>
                  <a:pt x="140939" y="0"/>
                  <a:pt x="128619" y="0"/>
                </a:cubicBezTo>
                <a:cubicBezTo>
                  <a:pt x="113382" y="0"/>
                  <a:pt x="98577" y="5269"/>
                  <a:pt x="83795" y="8964"/>
                </a:cubicBezTo>
                <a:cubicBezTo>
                  <a:pt x="59695" y="14989"/>
                  <a:pt x="49924" y="19924"/>
                  <a:pt x="30007" y="35858"/>
                </a:cubicBezTo>
                <a:cubicBezTo>
                  <a:pt x="23407" y="41138"/>
                  <a:pt x="18054" y="47811"/>
                  <a:pt x="12077" y="53788"/>
                </a:cubicBezTo>
                <a:cubicBezTo>
                  <a:pt x="1252" y="97092"/>
                  <a:pt x="-8573" y="118705"/>
                  <a:pt x="12077" y="170329"/>
                </a:cubicBezTo>
                <a:cubicBezTo>
                  <a:pt x="15587" y="179103"/>
                  <a:pt x="30007" y="176306"/>
                  <a:pt x="38972" y="179294"/>
                </a:cubicBezTo>
                <a:cubicBezTo>
                  <a:pt x="44948" y="188259"/>
                  <a:pt x="46221" y="204764"/>
                  <a:pt x="56901" y="206188"/>
                </a:cubicBezTo>
                <a:cubicBezTo>
                  <a:pt x="95521" y="211337"/>
                  <a:pt x="136063" y="208217"/>
                  <a:pt x="173442" y="197223"/>
                </a:cubicBezTo>
                <a:cubicBezTo>
                  <a:pt x="215535" y="184843"/>
                  <a:pt x="200807" y="155609"/>
                  <a:pt x="227230" y="134470"/>
                </a:cubicBezTo>
                <a:cubicBezTo>
                  <a:pt x="234609" y="128567"/>
                  <a:pt x="245672" y="129731"/>
                  <a:pt x="254124" y="125505"/>
                </a:cubicBezTo>
                <a:cubicBezTo>
                  <a:pt x="263761" y="120687"/>
                  <a:pt x="272054" y="113552"/>
                  <a:pt x="281019" y="107576"/>
                </a:cubicBezTo>
                <a:cubicBezTo>
                  <a:pt x="295960" y="110564"/>
                  <a:pt x="311142" y="112532"/>
                  <a:pt x="325842" y="116541"/>
                </a:cubicBezTo>
                <a:cubicBezTo>
                  <a:pt x="344075" y="121514"/>
                  <a:pt x="379630" y="134470"/>
                  <a:pt x="379630" y="134470"/>
                </a:cubicBezTo>
                <a:cubicBezTo>
                  <a:pt x="391583" y="131482"/>
                  <a:pt x="405868" y="133202"/>
                  <a:pt x="415489" y="125505"/>
                </a:cubicBezTo>
                <a:cubicBezTo>
                  <a:pt x="422868" y="119602"/>
                  <a:pt x="420732" y="107297"/>
                  <a:pt x="424454" y="98611"/>
                </a:cubicBezTo>
                <a:cubicBezTo>
                  <a:pt x="429718" y="86328"/>
                  <a:pt x="436407" y="74706"/>
                  <a:pt x="442383" y="62753"/>
                </a:cubicBezTo>
                <a:cubicBezTo>
                  <a:pt x="424140" y="-28468"/>
                  <a:pt x="446291" y="5337"/>
                  <a:pt x="281019" y="26894"/>
                </a:cubicBezTo>
                <a:cubicBezTo>
                  <a:pt x="262278" y="29338"/>
                  <a:pt x="246654" y="20917"/>
                  <a:pt x="227230" y="1792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flipH="1" flipV="1">
            <a:off x="762640" y="2041318"/>
            <a:ext cx="0" cy="33166"/>
          </a:xfrm>
          <a:custGeom>
            <a:avLst/>
            <a:gdLst>
              <a:gd name="connsiteX0" fmla="*/ 0 w 0"/>
              <a:gd name="connsiteY0" fmla="*/ 0 h 71718"/>
              <a:gd name="connsiteX1" fmla="*/ 0 w 0"/>
              <a:gd name="connsiteY1" fmla="*/ 71718 h 71718"/>
            </a:gdLst>
            <a:ahLst/>
            <a:cxnLst>
              <a:cxn ang="0">
                <a:pos x="connsiteX0" y="connsiteY0"/>
              </a:cxn>
              <a:cxn ang="0">
                <a:pos x="connsiteX1" y="connsiteY1"/>
              </a:cxn>
            </a:cxnLst>
            <a:rect l="l" t="t" r="r" b="b"/>
            <a:pathLst>
              <a:path h="71718">
                <a:moveTo>
                  <a:pt x="0" y="0"/>
                </a:moveTo>
                <a:lnTo>
                  <a:pt x="0" y="7171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flipH="1" flipV="1">
            <a:off x="724626" y="2045463"/>
            <a:ext cx="0" cy="37311"/>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flipH="1" flipV="1">
            <a:off x="800656" y="2012298"/>
            <a:ext cx="0" cy="70477"/>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flipH="1" flipV="1">
            <a:off x="838650" y="1995716"/>
            <a:ext cx="4244" cy="87059"/>
          </a:xfrm>
          <a:custGeom>
            <a:avLst/>
            <a:gdLst>
              <a:gd name="connsiteX0" fmla="*/ 0 w 9007"/>
              <a:gd name="connsiteY0" fmla="*/ 0 h 188259"/>
              <a:gd name="connsiteX1" fmla="*/ 8964 w 9007"/>
              <a:gd name="connsiteY1" fmla="*/ 188259 h 188259"/>
            </a:gdLst>
            <a:ahLst/>
            <a:cxnLst>
              <a:cxn ang="0">
                <a:pos x="connsiteX0" y="connsiteY0"/>
              </a:cxn>
              <a:cxn ang="0">
                <a:pos x="connsiteX1" y="connsiteY1"/>
              </a:cxn>
            </a:cxnLst>
            <a:rect l="l" t="t" r="r" b="b"/>
            <a:pathLst>
              <a:path w="9007" h="188259">
                <a:moveTo>
                  <a:pt x="0" y="0"/>
                </a:moveTo>
                <a:cubicBezTo>
                  <a:pt x="10157" y="152360"/>
                  <a:pt x="8964" y="89547"/>
                  <a:pt x="8964" y="1882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Freeform 573"/>
          <p:cNvSpPr>
            <a:spLocks/>
          </p:cNvSpPr>
          <p:nvPr/>
        </p:nvSpPr>
        <p:spPr bwMode="auto">
          <a:xfrm flipV="1">
            <a:off x="1092293" y="1625330"/>
            <a:ext cx="217381" cy="7271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5" name="Group 1526"/>
          <p:cNvGrpSpPr>
            <a:grpSpLocks/>
          </p:cNvGrpSpPr>
          <p:nvPr/>
        </p:nvGrpSpPr>
        <p:grpSpPr bwMode="auto">
          <a:xfrm>
            <a:off x="539035" y="1632260"/>
            <a:ext cx="512196" cy="270867"/>
            <a:chOff x="7259" y="1752"/>
            <a:chExt cx="405" cy="211"/>
          </a:xfrm>
        </p:grpSpPr>
        <p:sp>
          <p:nvSpPr>
            <p:cNvPr id="38"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6" name="雲 25"/>
          <p:cNvSpPr/>
          <p:nvPr/>
        </p:nvSpPr>
        <p:spPr>
          <a:xfrm>
            <a:off x="1489912" y="2448339"/>
            <a:ext cx="322245" cy="263013"/>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426718" y="2529757"/>
            <a:ext cx="181059" cy="12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1352248" y="2560490"/>
            <a:ext cx="244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356792" y="2616295"/>
            <a:ext cx="2448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39552" y="1632543"/>
            <a:ext cx="448677" cy="184666"/>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grpSp>
        <p:nvGrpSpPr>
          <p:cNvPr id="31" name="グループ化 30"/>
          <p:cNvGrpSpPr/>
          <p:nvPr/>
        </p:nvGrpSpPr>
        <p:grpSpPr>
          <a:xfrm>
            <a:off x="434263" y="2342777"/>
            <a:ext cx="893202" cy="414672"/>
            <a:chOff x="-2076762" y="2067903"/>
            <a:chExt cx="1131957" cy="465858"/>
          </a:xfrm>
        </p:grpSpPr>
        <p:sp>
          <p:nvSpPr>
            <p:cNvPr id="32" name="円/楕円 31"/>
            <p:cNvSpPr/>
            <p:nvPr/>
          </p:nvSpPr>
          <p:spPr>
            <a:xfrm rot="1026829">
              <a:off x="-2076762" y="2067903"/>
              <a:ext cx="1131957" cy="465858"/>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rot="1026829">
              <a:off x="-1967206" y="2127476"/>
              <a:ext cx="1018427" cy="39614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rot="1026829">
              <a:off x="-1852744" y="2146042"/>
              <a:ext cx="878769" cy="377293"/>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rot="1026829">
              <a:off x="-1702523" y="2191005"/>
              <a:ext cx="730971" cy="315144"/>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rot="1026829">
              <a:off x="-1570745" y="2249715"/>
              <a:ext cx="600911" cy="242456"/>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rot="1026829">
              <a:off x="-1446009" y="2319676"/>
              <a:ext cx="465273" cy="136081"/>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p:nvGrpSpPr>
        <p:grpSpPr>
          <a:xfrm flipH="1">
            <a:off x="2986711" y="1595697"/>
            <a:ext cx="1513280" cy="1169991"/>
            <a:chOff x="2068534" y="1260628"/>
            <a:chExt cx="2094075" cy="1448293"/>
          </a:xfrm>
        </p:grpSpPr>
        <p:sp>
          <p:nvSpPr>
            <p:cNvPr id="53" name="月 52"/>
            <p:cNvSpPr/>
            <p:nvPr/>
          </p:nvSpPr>
          <p:spPr>
            <a:xfrm rot="17081726" flipH="1" flipV="1">
              <a:off x="2856453" y="1308701"/>
              <a:ext cx="227142" cy="64272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3057112" y="1733441"/>
              <a:ext cx="212854" cy="258550"/>
            </a:xfrm>
            <a:custGeom>
              <a:avLst/>
              <a:gdLst>
                <a:gd name="connsiteX0" fmla="*/ 3185 w 218392"/>
                <a:gd name="connsiteY0" fmla="*/ 251025 h 295849"/>
                <a:gd name="connsiteX1" fmla="*/ 21115 w 218392"/>
                <a:gd name="connsiteY1" fmla="*/ 206202 h 295849"/>
                <a:gd name="connsiteX2" fmla="*/ 30079 w 218392"/>
                <a:gd name="connsiteY2" fmla="*/ 179308 h 295849"/>
                <a:gd name="connsiteX3" fmla="*/ 39044 w 218392"/>
                <a:gd name="connsiteY3" fmla="*/ 71731 h 295849"/>
                <a:gd name="connsiteX4" fmla="*/ 56974 w 218392"/>
                <a:gd name="connsiteY4" fmla="*/ 53802 h 295849"/>
                <a:gd name="connsiteX5" fmla="*/ 110762 w 218392"/>
                <a:gd name="connsiteY5" fmla="*/ 26908 h 295849"/>
                <a:gd name="connsiteX6" fmla="*/ 128691 w 218392"/>
                <a:gd name="connsiteY6" fmla="*/ 8978 h 295849"/>
                <a:gd name="connsiteX7" fmla="*/ 191444 w 218392"/>
                <a:gd name="connsiteY7" fmla="*/ 8978 h 295849"/>
                <a:gd name="connsiteX8" fmla="*/ 209374 w 218392"/>
                <a:gd name="connsiteY8" fmla="*/ 26908 h 295849"/>
                <a:gd name="connsiteX9" fmla="*/ 200409 w 218392"/>
                <a:gd name="connsiteY9" fmla="*/ 80696 h 295849"/>
                <a:gd name="connsiteX10" fmla="*/ 173515 w 218392"/>
                <a:gd name="connsiteY10" fmla="*/ 89661 h 295849"/>
                <a:gd name="connsiteX11" fmla="*/ 164550 w 218392"/>
                <a:gd name="connsiteY11" fmla="*/ 152414 h 295849"/>
                <a:gd name="connsiteX12" fmla="*/ 218338 w 218392"/>
                <a:gd name="connsiteY12" fmla="*/ 161378 h 295849"/>
                <a:gd name="connsiteX13" fmla="*/ 155585 w 218392"/>
                <a:gd name="connsiteY13" fmla="*/ 197237 h 295849"/>
                <a:gd name="connsiteX14" fmla="*/ 119726 w 218392"/>
                <a:gd name="connsiteY14" fmla="*/ 233096 h 295849"/>
                <a:gd name="connsiteX15" fmla="*/ 110762 w 218392"/>
                <a:gd name="connsiteY15" fmla="*/ 259990 h 295849"/>
                <a:gd name="connsiteX16" fmla="*/ 83868 w 218392"/>
                <a:gd name="connsiteY16" fmla="*/ 277920 h 295849"/>
                <a:gd name="connsiteX17" fmla="*/ 65938 w 218392"/>
                <a:gd name="connsiteY17" fmla="*/ 295849 h 295849"/>
                <a:gd name="connsiteX18" fmla="*/ 39044 w 218392"/>
                <a:gd name="connsiteY18" fmla="*/ 286884 h 295849"/>
                <a:gd name="connsiteX19" fmla="*/ 3185 w 218392"/>
                <a:gd name="connsiteY19" fmla="*/ 242061 h 295849"/>
                <a:gd name="connsiteX20" fmla="*/ 3185 w 218392"/>
                <a:gd name="connsiteY20" fmla="*/ 251025 h 29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92" h="295849">
                  <a:moveTo>
                    <a:pt x="3185" y="251025"/>
                  </a:moveTo>
                  <a:cubicBezTo>
                    <a:pt x="6173" y="245048"/>
                    <a:pt x="15465" y="221269"/>
                    <a:pt x="21115" y="206202"/>
                  </a:cubicBezTo>
                  <a:cubicBezTo>
                    <a:pt x="24433" y="197354"/>
                    <a:pt x="28830" y="188675"/>
                    <a:pt x="30079" y="179308"/>
                  </a:cubicBezTo>
                  <a:cubicBezTo>
                    <a:pt x="34835" y="143640"/>
                    <a:pt x="31504" y="106916"/>
                    <a:pt x="39044" y="71731"/>
                  </a:cubicBezTo>
                  <a:cubicBezTo>
                    <a:pt x="40815" y="63467"/>
                    <a:pt x="50374" y="59082"/>
                    <a:pt x="56974" y="53802"/>
                  </a:cubicBezTo>
                  <a:cubicBezTo>
                    <a:pt x="81800" y="33942"/>
                    <a:pt x="82356" y="36377"/>
                    <a:pt x="110762" y="26908"/>
                  </a:cubicBezTo>
                  <a:cubicBezTo>
                    <a:pt x="116738" y="20931"/>
                    <a:pt x="121443" y="13327"/>
                    <a:pt x="128691" y="8978"/>
                  </a:cubicBezTo>
                  <a:cubicBezTo>
                    <a:pt x="155168" y="-6908"/>
                    <a:pt x="162202" y="1668"/>
                    <a:pt x="191444" y="8978"/>
                  </a:cubicBezTo>
                  <a:cubicBezTo>
                    <a:pt x="197421" y="14955"/>
                    <a:pt x="205025" y="19660"/>
                    <a:pt x="209374" y="26908"/>
                  </a:cubicBezTo>
                  <a:cubicBezTo>
                    <a:pt x="222666" y="49061"/>
                    <a:pt x="222530" y="62999"/>
                    <a:pt x="200409" y="80696"/>
                  </a:cubicBezTo>
                  <a:cubicBezTo>
                    <a:pt x="193030" y="86599"/>
                    <a:pt x="182480" y="86673"/>
                    <a:pt x="173515" y="89661"/>
                  </a:cubicBezTo>
                  <a:cubicBezTo>
                    <a:pt x="157955" y="105220"/>
                    <a:pt x="130231" y="122998"/>
                    <a:pt x="164550" y="152414"/>
                  </a:cubicBezTo>
                  <a:cubicBezTo>
                    <a:pt x="178351" y="164243"/>
                    <a:pt x="200409" y="158390"/>
                    <a:pt x="218338" y="161378"/>
                  </a:cubicBezTo>
                  <a:cubicBezTo>
                    <a:pt x="199252" y="218641"/>
                    <a:pt x="227109" y="161476"/>
                    <a:pt x="155585" y="197237"/>
                  </a:cubicBezTo>
                  <a:cubicBezTo>
                    <a:pt x="140465" y="204797"/>
                    <a:pt x="119726" y="233096"/>
                    <a:pt x="119726" y="233096"/>
                  </a:cubicBezTo>
                  <a:cubicBezTo>
                    <a:pt x="116738" y="242061"/>
                    <a:pt x="116665" y="252611"/>
                    <a:pt x="110762" y="259990"/>
                  </a:cubicBezTo>
                  <a:cubicBezTo>
                    <a:pt x="104031" y="268403"/>
                    <a:pt x="92281" y="271189"/>
                    <a:pt x="83868" y="277920"/>
                  </a:cubicBezTo>
                  <a:cubicBezTo>
                    <a:pt x="77268" y="283200"/>
                    <a:pt x="71915" y="289873"/>
                    <a:pt x="65938" y="295849"/>
                  </a:cubicBezTo>
                  <a:cubicBezTo>
                    <a:pt x="56973" y="292861"/>
                    <a:pt x="46423" y="292787"/>
                    <a:pt x="39044" y="286884"/>
                  </a:cubicBezTo>
                  <a:cubicBezTo>
                    <a:pt x="17927" y="269990"/>
                    <a:pt x="27557" y="254247"/>
                    <a:pt x="3185" y="242061"/>
                  </a:cubicBezTo>
                  <a:cubicBezTo>
                    <a:pt x="-2160" y="239388"/>
                    <a:pt x="197" y="257002"/>
                    <a:pt x="3185" y="251025"/>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2068534" y="1741282"/>
              <a:ext cx="218772" cy="227200"/>
            </a:xfrm>
            <a:custGeom>
              <a:avLst/>
              <a:gdLst>
                <a:gd name="connsiteX0" fmla="*/ 224454 w 224464"/>
                <a:gd name="connsiteY0" fmla="*/ 197223 h 259976"/>
                <a:gd name="connsiteX1" fmla="*/ 188596 w 224464"/>
                <a:gd name="connsiteY1" fmla="*/ 152400 h 259976"/>
                <a:gd name="connsiteX2" fmla="*/ 206525 w 224464"/>
                <a:gd name="connsiteY2" fmla="*/ 134470 h 259976"/>
                <a:gd name="connsiteX3" fmla="*/ 179631 w 224464"/>
                <a:gd name="connsiteY3" fmla="*/ 80682 h 259976"/>
                <a:gd name="connsiteX4" fmla="*/ 152737 w 224464"/>
                <a:gd name="connsiteY4" fmla="*/ 71717 h 259976"/>
                <a:gd name="connsiteX5" fmla="*/ 107913 w 224464"/>
                <a:gd name="connsiteY5" fmla="*/ 0 h 259976"/>
                <a:gd name="connsiteX6" fmla="*/ 81019 w 224464"/>
                <a:gd name="connsiteY6" fmla="*/ 17929 h 259976"/>
                <a:gd name="connsiteX7" fmla="*/ 72054 w 224464"/>
                <a:gd name="connsiteY7" fmla="*/ 44823 h 259976"/>
                <a:gd name="connsiteX8" fmla="*/ 27231 w 224464"/>
                <a:gd name="connsiteY8" fmla="*/ 71717 h 259976"/>
                <a:gd name="connsiteX9" fmla="*/ 18266 w 224464"/>
                <a:gd name="connsiteY9" fmla="*/ 98611 h 259976"/>
                <a:gd name="connsiteX10" fmla="*/ 337 w 224464"/>
                <a:gd name="connsiteY10" fmla="*/ 116541 h 259976"/>
                <a:gd name="connsiteX11" fmla="*/ 9302 w 224464"/>
                <a:gd name="connsiteY11" fmla="*/ 152400 h 259976"/>
                <a:gd name="connsiteX12" fmla="*/ 18266 w 224464"/>
                <a:gd name="connsiteY12" fmla="*/ 179294 h 259976"/>
                <a:gd name="connsiteX13" fmla="*/ 72054 w 224464"/>
                <a:gd name="connsiteY13" fmla="*/ 197223 h 259976"/>
                <a:gd name="connsiteX14" fmla="*/ 116878 w 224464"/>
                <a:gd name="connsiteY14" fmla="*/ 224117 h 259976"/>
                <a:gd name="connsiteX15" fmla="*/ 152737 w 224464"/>
                <a:gd name="connsiteY15" fmla="*/ 259976 h 259976"/>
                <a:gd name="connsiteX16" fmla="*/ 188596 w 224464"/>
                <a:gd name="connsiteY16" fmla="*/ 251011 h 259976"/>
                <a:gd name="connsiteX17" fmla="*/ 224454 w 224464"/>
                <a:gd name="connsiteY17" fmla="*/ 197223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64" h="259976">
                  <a:moveTo>
                    <a:pt x="224454" y="197223"/>
                  </a:moveTo>
                  <a:cubicBezTo>
                    <a:pt x="224454" y="180788"/>
                    <a:pt x="193852" y="170798"/>
                    <a:pt x="188596" y="152400"/>
                  </a:cubicBezTo>
                  <a:cubicBezTo>
                    <a:pt x="186274" y="144273"/>
                    <a:pt x="204868" y="142758"/>
                    <a:pt x="206525" y="134470"/>
                  </a:cubicBezTo>
                  <a:cubicBezTo>
                    <a:pt x="208765" y="123270"/>
                    <a:pt x="186142" y="85891"/>
                    <a:pt x="179631" y="80682"/>
                  </a:cubicBezTo>
                  <a:cubicBezTo>
                    <a:pt x="172252" y="74779"/>
                    <a:pt x="161702" y="74705"/>
                    <a:pt x="152737" y="71717"/>
                  </a:cubicBezTo>
                  <a:cubicBezTo>
                    <a:pt x="131400" y="7708"/>
                    <a:pt x="150532" y="28412"/>
                    <a:pt x="107913" y="0"/>
                  </a:cubicBezTo>
                  <a:cubicBezTo>
                    <a:pt x="98948" y="5976"/>
                    <a:pt x="87750" y="9516"/>
                    <a:pt x="81019" y="17929"/>
                  </a:cubicBezTo>
                  <a:cubicBezTo>
                    <a:pt x="75116" y="25308"/>
                    <a:pt x="76916" y="36720"/>
                    <a:pt x="72054" y="44823"/>
                  </a:cubicBezTo>
                  <a:cubicBezTo>
                    <a:pt x="59748" y="65334"/>
                    <a:pt x="48387" y="64666"/>
                    <a:pt x="27231" y="71717"/>
                  </a:cubicBezTo>
                  <a:cubicBezTo>
                    <a:pt x="24243" y="80682"/>
                    <a:pt x="23128" y="90508"/>
                    <a:pt x="18266" y="98611"/>
                  </a:cubicBezTo>
                  <a:cubicBezTo>
                    <a:pt x="13918" y="105859"/>
                    <a:pt x="1726" y="108204"/>
                    <a:pt x="337" y="116541"/>
                  </a:cubicBezTo>
                  <a:cubicBezTo>
                    <a:pt x="-1688" y="128694"/>
                    <a:pt x="5917" y="140553"/>
                    <a:pt x="9302" y="152400"/>
                  </a:cubicBezTo>
                  <a:cubicBezTo>
                    <a:pt x="11898" y="161486"/>
                    <a:pt x="10577" y="173802"/>
                    <a:pt x="18266" y="179294"/>
                  </a:cubicBezTo>
                  <a:cubicBezTo>
                    <a:pt x="33645" y="190279"/>
                    <a:pt x="72054" y="197223"/>
                    <a:pt x="72054" y="197223"/>
                  </a:cubicBezTo>
                  <a:cubicBezTo>
                    <a:pt x="138304" y="263473"/>
                    <a:pt x="35415" y="165930"/>
                    <a:pt x="116878" y="224117"/>
                  </a:cubicBezTo>
                  <a:cubicBezTo>
                    <a:pt x="130633" y="233942"/>
                    <a:pt x="152737" y="259976"/>
                    <a:pt x="152737" y="259976"/>
                  </a:cubicBezTo>
                  <a:cubicBezTo>
                    <a:pt x="164690" y="256988"/>
                    <a:pt x="179324" y="259124"/>
                    <a:pt x="188596" y="251011"/>
                  </a:cubicBezTo>
                  <a:cubicBezTo>
                    <a:pt x="226111" y="218185"/>
                    <a:pt x="224454" y="213658"/>
                    <a:pt x="224454" y="197223"/>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2208229" y="1897929"/>
              <a:ext cx="456327" cy="195945"/>
            </a:xfrm>
            <a:custGeom>
              <a:avLst/>
              <a:gdLst>
                <a:gd name="connsiteX0" fmla="*/ 64635 w 468200"/>
                <a:gd name="connsiteY0" fmla="*/ 96 h 224214"/>
                <a:gd name="connsiteX1" fmla="*/ 46706 w 468200"/>
                <a:gd name="connsiteY1" fmla="*/ 44920 h 224214"/>
                <a:gd name="connsiteX2" fmla="*/ 1882 w 468200"/>
                <a:gd name="connsiteY2" fmla="*/ 53884 h 224214"/>
                <a:gd name="connsiteX3" fmla="*/ 10847 w 468200"/>
                <a:gd name="connsiteY3" fmla="*/ 80779 h 224214"/>
                <a:gd name="connsiteX4" fmla="*/ 37741 w 468200"/>
                <a:gd name="connsiteY4" fmla="*/ 134567 h 224214"/>
                <a:gd name="connsiteX5" fmla="*/ 73600 w 468200"/>
                <a:gd name="connsiteY5" fmla="*/ 179390 h 224214"/>
                <a:gd name="connsiteX6" fmla="*/ 82564 w 468200"/>
                <a:gd name="connsiteY6" fmla="*/ 206284 h 224214"/>
                <a:gd name="connsiteX7" fmla="*/ 145317 w 468200"/>
                <a:gd name="connsiteY7" fmla="*/ 224214 h 224214"/>
                <a:gd name="connsiteX8" fmla="*/ 279788 w 468200"/>
                <a:gd name="connsiteY8" fmla="*/ 206284 h 224214"/>
                <a:gd name="connsiteX9" fmla="*/ 306682 w 468200"/>
                <a:gd name="connsiteY9" fmla="*/ 188355 h 224214"/>
                <a:gd name="connsiteX10" fmla="*/ 324612 w 468200"/>
                <a:gd name="connsiteY10" fmla="*/ 170426 h 224214"/>
                <a:gd name="connsiteX11" fmla="*/ 378400 w 468200"/>
                <a:gd name="connsiteY11" fmla="*/ 152496 h 224214"/>
                <a:gd name="connsiteX12" fmla="*/ 423223 w 468200"/>
                <a:gd name="connsiteY12" fmla="*/ 116637 h 224214"/>
                <a:gd name="connsiteX13" fmla="*/ 450117 w 468200"/>
                <a:gd name="connsiteY13" fmla="*/ 107673 h 224214"/>
                <a:gd name="connsiteX14" fmla="*/ 459082 w 468200"/>
                <a:gd name="connsiteY14" fmla="*/ 18026 h 224214"/>
                <a:gd name="connsiteX15" fmla="*/ 441153 w 468200"/>
                <a:gd name="connsiteY15" fmla="*/ 96 h 224214"/>
                <a:gd name="connsiteX16" fmla="*/ 396329 w 468200"/>
                <a:gd name="connsiteY16" fmla="*/ 9061 h 224214"/>
                <a:gd name="connsiteX17" fmla="*/ 342541 w 468200"/>
                <a:gd name="connsiteY17" fmla="*/ 26990 h 224214"/>
                <a:gd name="connsiteX18" fmla="*/ 261859 w 468200"/>
                <a:gd name="connsiteY18" fmla="*/ 53884 h 224214"/>
                <a:gd name="connsiteX19" fmla="*/ 208070 w 468200"/>
                <a:gd name="connsiteY19" fmla="*/ 71814 h 224214"/>
                <a:gd name="connsiteX20" fmla="*/ 181176 w 468200"/>
                <a:gd name="connsiteY20" fmla="*/ 80779 h 224214"/>
                <a:gd name="connsiteX21" fmla="*/ 118423 w 468200"/>
                <a:gd name="connsiteY21" fmla="*/ 35955 h 224214"/>
                <a:gd name="connsiteX22" fmla="*/ 64635 w 468200"/>
                <a:gd name="connsiteY22" fmla="*/ 96 h 22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200" h="224214">
                  <a:moveTo>
                    <a:pt x="64635" y="96"/>
                  </a:moveTo>
                  <a:cubicBezTo>
                    <a:pt x="52682" y="1590"/>
                    <a:pt x="58924" y="34447"/>
                    <a:pt x="46706" y="44920"/>
                  </a:cubicBezTo>
                  <a:cubicBezTo>
                    <a:pt x="35137" y="54836"/>
                    <a:pt x="12656" y="43110"/>
                    <a:pt x="1882" y="53884"/>
                  </a:cubicBezTo>
                  <a:cubicBezTo>
                    <a:pt x="-4800" y="60566"/>
                    <a:pt x="8251" y="71693"/>
                    <a:pt x="10847" y="80779"/>
                  </a:cubicBezTo>
                  <a:cubicBezTo>
                    <a:pt x="24065" y="127039"/>
                    <a:pt x="9589" y="106414"/>
                    <a:pt x="37741" y="134567"/>
                  </a:cubicBezTo>
                  <a:cubicBezTo>
                    <a:pt x="60276" y="202168"/>
                    <a:pt x="27257" y="121460"/>
                    <a:pt x="73600" y="179390"/>
                  </a:cubicBezTo>
                  <a:cubicBezTo>
                    <a:pt x="79503" y="186769"/>
                    <a:pt x="75882" y="199602"/>
                    <a:pt x="82564" y="206284"/>
                  </a:cubicBezTo>
                  <a:cubicBezTo>
                    <a:pt x="86850" y="210570"/>
                    <a:pt x="145007" y="224136"/>
                    <a:pt x="145317" y="224214"/>
                  </a:cubicBezTo>
                  <a:cubicBezTo>
                    <a:pt x="169358" y="222211"/>
                    <a:pt x="243168" y="224594"/>
                    <a:pt x="279788" y="206284"/>
                  </a:cubicBezTo>
                  <a:cubicBezTo>
                    <a:pt x="289425" y="201466"/>
                    <a:pt x="298269" y="195085"/>
                    <a:pt x="306682" y="188355"/>
                  </a:cubicBezTo>
                  <a:cubicBezTo>
                    <a:pt x="313282" y="183075"/>
                    <a:pt x="317052" y="174206"/>
                    <a:pt x="324612" y="170426"/>
                  </a:cubicBezTo>
                  <a:cubicBezTo>
                    <a:pt x="341516" y="161974"/>
                    <a:pt x="360471" y="158473"/>
                    <a:pt x="378400" y="152496"/>
                  </a:cubicBezTo>
                  <a:cubicBezTo>
                    <a:pt x="418777" y="139037"/>
                    <a:pt x="392616" y="135002"/>
                    <a:pt x="423223" y="116637"/>
                  </a:cubicBezTo>
                  <a:cubicBezTo>
                    <a:pt x="431326" y="111775"/>
                    <a:pt x="441152" y="110661"/>
                    <a:pt x="450117" y="107673"/>
                  </a:cubicBezTo>
                  <a:cubicBezTo>
                    <a:pt x="463630" y="67134"/>
                    <a:pt x="478050" y="55962"/>
                    <a:pt x="459082" y="18026"/>
                  </a:cubicBezTo>
                  <a:cubicBezTo>
                    <a:pt x="455302" y="10466"/>
                    <a:pt x="447129" y="6073"/>
                    <a:pt x="441153" y="96"/>
                  </a:cubicBezTo>
                  <a:cubicBezTo>
                    <a:pt x="426212" y="3084"/>
                    <a:pt x="411029" y="5052"/>
                    <a:pt x="396329" y="9061"/>
                  </a:cubicBezTo>
                  <a:cubicBezTo>
                    <a:pt x="378096" y="14034"/>
                    <a:pt x="360470" y="21014"/>
                    <a:pt x="342541" y="26990"/>
                  </a:cubicBezTo>
                  <a:lnTo>
                    <a:pt x="261859" y="53884"/>
                  </a:lnTo>
                  <a:lnTo>
                    <a:pt x="208070" y="71814"/>
                  </a:lnTo>
                  <a:lnTo>
                    <a:pt x="181176" y="80779"/>
                  </a:lnTo>
                  <a:cubicBezTo>
                    <a:pt x="113038" y="12641"/>
                    <a:pt x="175663" y="64575"/>
                    <a:pt x="118423" y="35955"/>
                  </a:cubicBezTo>
                  <a:cubicBezTo>
                    <a:pt x="75935" y="14711"/>
                    <a:pt x="76588" y="-1398"/>
                    <a:pt x="64635" y="96"/>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2469348" y="1870551"/>
              <a:ext cx="676715" cy="340683"/>
            </a:xfrm>
            <a:custGeom>
              <a:avLst/>
              <a:gdLst>
                <a:gd name="connsiteX0" fmla="*/ 146512 w 694323"/>
                <a:gd name="connsiteY0" fmla="*/ 26895 h 389831"/>
                <a:gd name="connsiteX1" fmla="*/ 101689 w 694323"/>
                <a:gd name="connsiteY1" fmla="*/ 53789 h 389831"/>
                <a:gd name="connsiteX2" fmla="*/ 56865 w 694323"/>
                <a:gd name="connsiteY2" fmla="*/ 80683 h 389831"/>
                <a:gd name="connsiteX3" fmla="*/ 29971 w 694323"/>
                <a:gd name="connsiteY3" fmla="*/ 188259 h 389831"/>
                <a:gd name="connsiteX4" fmla="*/ 12042 w 694323"/>
                <a:gd name="connsiteY4" fmla="*/ 251012 h 389831"/>
                <a:gd name="connsiteX5" fmla="*/ 3077 w 694323"/>
                <a:gd name="connsiteY5" fmla="*/ 295836 h 389831"/>
                <a:gd name="connsiteX6" fmla="*/ 12042 w 694323"/>
                <a:gd name="connsiteY6" fmla="*/ 376518 h 389831"/>
                <a:gd name="connsiteX7" fmla="*/ 137548 w 694323"/>
                <a:gd name="connsiteY7" fmla="*/ 385483 h 389831"/>
                <a:gd name="connsiteX8" fmla="*/ 442348 w 694323"/>
                <a:gd name="connsiteY8" fmla="*/ 376518 h 389831"/>
                <a:gd name="connsiteX9" fmla="*/ 415453 w 694323"/>
                <a:gd name="connsiteY9" fmla="*/ 277906 h 389831"/>
                <a:gd name="connsiteX10" fmla="*/ 424418 w 694323"/>
                <a:gd name="connsiteY10" fmla="*/ 170330 h 389831"/>
                <a:gd name="connsiteX11" fmla="*/ 442348 w 694323"/>
                <a:gd name="connsiteY11" fmla="*/ 197224 h 389831"/>
                <a:gd name="connsiteX12" fmla="*/ 451312 w 694323"/>
                <a:gd name="connsiteY12" fmla="*/ 233083 h 389831"/>
                <a:gd name="connsiteX13" fmla="*/ 514065 w 694323"/>
                <a:gd name="connsiteY13" fmla="*/ 277906 h 389831"/>
                <a:gd name="connsiteX14" fmla="*/ 531995 w 694323"/>
                <a:gd name="connsiteY14" fmla="*/ 295836 h 389831"/>
                <a:gd name="connsiteX15" fmla="*/ 621642 w 694323"/>
                <a:gd name="connsiteY15" fmla="*/ 277906 h 389831"/>
                <a:gd name="connsiteX16" fmla="*/ 639571 w 694323"/>
                <a:gd name="connsiteY16" fmla="*/ 251012 h 389831"/>
                <a:gd name="connsiteX17" fmla="*/ 648536 w 694323"/>
                <a:gd name="connsiteY17" fmla="*/ 224118 h 389831"/>
                <a:gd name="connsiteX18" fmla="*/ 675430 w 694323"/>
                <a:gd name="connsiteY18" fmla="*/ 206189 h 389831"/>
                <a:gd name="connsiteX19" fmla="*/ 684395 w 694323"/>
                <a:gd name="connsiteY19" fmla="*/ 161365 h 389831"/>
                <a:gd name="connsiteX20" fmla="*/ 693359 w 694323"/>
                <a:gd name="connsiteY20" fmla="*/ 134471 h 389831"/>
                <a:gd name="connsiteX21" fmla="*/ 666465 w 694323"/>
                <a:gd name="connsiteY21" fmla="*/ 125506 h 389831"/>
                <a:gd name="connsiteX22" fmla="*/ 639571 w 694323"/>
                <a:gd name="connsiteY22" fmla="*/ 107577 h 389831"/>
                <a:gd name="connsiteX23" fmla="*/ 621642 w 694323"/>
                <a:gd name="connsiteY23" fmla="*/ 89647 h 389831"/>
                <a:gd name="connsiteX24" fmla="*/ 594748 w 694323"/>
                <a:gd name="connsiteY24" fmla="*/ 80683 h 389831"/>
                <a:gd name="connsiteX25" fmla="*/ 567853 w 694323"/>
                <a:gd name="connsiteY25" fmla="*/ 125506 h 389831"/>
                <a:gd name="connsiteX26" fmla="*/ 558889 w 694323"/>
                <a:gd name="connsiteY26" fmla="*/ 152400 h 389831"/>
                <a:gd name="connsiteX27" fmla="*/ 540959 w 694323"/>
                <a:gd name="connsiteY27" fmla="*/ 134471 h 389831"/>
                <a:gd name="connsiteX28" fmla="*/ 505101 w 694323"/>
                <a:gd name="connsiteY28" fmla="*/ 89647 h 389831"/>
                <a:gd name="connsiteX29" fmla="*/ 451312 w 694323"/>
                <a:gd name="connsiteY29" fmla="*/ 17930 h 389831"/>
                <a:gd name="connsiteX30" fmla="*/ 433383 w 694323"/>
                <a:gd name="connsiteY30" fmla="*/ 0 h 389831"/>
                <a:gd name="connsiteX31" fmla="*/ 200301 w 694323"/>
                <a:gd name="connsiteY31" fmla="*/ 8965 h 389831"/>
                <a:gd name="connsiteX32" fmla="*/ 173406 w 694323"/>
                <a:gd name="connsiteY32" fmla="*/ 17930 h 389831"/>
                <a:gd name="connsiteX33" fmla="*/ 146512 w 694323"/>
                <a:gd name="connsiteY33" fmla="*/ 26895 h 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323" h="389831">
                  <a:moveTo>
                    <a:pt x="146512" y="26895"/>
                  </a:moveTo>
                  <a:cubicBezTo>
                    <a:pt x="134559" y="32871"/>
                    <a:pt x="115868" y="43662"/>
                    <a:pt x="101689" y="53789"/>
                  </a:cubicBezTo>
                  <a:cubicBezTo>
                    <a:pt x="58620" y="84552"/>
                    <a:pt x="112413" y="62166"/>
                    <a:pt x="56865" y="80683"/>
                  </a:cubicBezTo>
                  <a:cubicBezTo>
                    <a:pt x="26912" y="170544"/>
                    <a:pt x="48080" y="97720"/>
                    <a:pt x="29971" y="188259"/>
                  </a:cubicBezTo>
                  <a:cubicBezTo>
                    <a:pt x="13203" y="272096"/>
                    <a:pt x="29129" y="182664"/>
                    <a:pt x="12042" y="251012"/>
                  </a:cubicBezTo>
                  <a:cubicBezTo>
                    <a:pt x="8347" y="265794"/>
                    <a:pt x="6065" y="280895"/>
                    <a:pt x="3077" y="295836"/>
                  </a:cubicBezTo>
                  <a:cubicBezTo>
                    <a:pt x="6065" y="322730"/>
                    <a:pt x="-10473" y="361508"/>
                    <a:pt x="12042" y="376518"/>
                  </a:cubicBezTo>
                  <a:cubicBezTo>
                    <a:pt x="46940" y="399783"/>
                    <a:pt x="95606" y="385483"/>
                    <a:pt x="137548" y="385483"/>
                  </a:cubicBezTo>
                  <a:cubicBezTo>
                    <a:pt x="239192" y="385483"/>
                    <a:pt x="340748" y="379506"/>
                    <a:pt x="442348" y="376518"/>
                  </a:cubicBezTo>
                  <a:cubicBezTo>
                    <a:pt x="419599" y="308275"/>
                    <a:pt x="428125" y="341262"/>
                    <a:pt x="415453" y="277906"/>
                  </a:cubicBezTo>
                  <a:cubicBezTo>
                    <a:pt x="418441" y="242047"/>
                    <a:pt x="413039" y="204466"/>
                    <a:pt x="424418" y="170330"/>
                  </a:cubicBezTo>
                  <a:cubicBezTo>
                    <a:pt x="427825" y="160109"/>
                    <a:pt x="438104" y="187321"/>
                    <a:pt x="442348" y="197224"/>
                  </a:cubicBezTo>
                  <a:cubicBezTo>
                    <a:pt x="447201" y="208549"/>
                    <a:pt x="444782" y="222635"/>
                    <a:pt x="451312" y="233083"/>
                  </a:cubicBezTo>
                  <a:cubicBezTo>
                    <a:pt x="473702" y="268907"/>
                    <a:pt x="482399" y="267351"/>
                    <a:pt x="514065" y="277906"/>
                  </a:cubicBezTo>
                  <a:cubicBezTo>
                    <a:pt x="520042" y="283883"/>
                    <a:pt x="523594" y="294903"/>
                    <a:pt x="531995" y="295836"/>
                  </a:cubicBezTo>
                  <a:cubicBezTo>
                    <a:pt x="562898" y="299270"/>
                    <a:pt x="593129" y="287411"/>
                    <a:pt x="621642" y="277906"/>
                  </a:cubicBezTo>
                  <a:cubicBezTo>
                    <a:pt x="627618" y="268941"/>
                    <a:pt x="634753" y="260649"/>
                    <a:pt x="639571" y="251012"/>
                  </a:cubicBezTo>
                  <a:cubicBezTo>
                    <a:pt x="643797" y="242560"/>
                    <a:pt x="642633" y="231497"/>
                    <a:pt x="648536" y="224118"/>
                  </a:cubicBezTo>
                  <a:cubicBezTo>
                    <a:pt x="655267" y="215705"/>
                    <a:pt x="666465" y="212165"/>
                    <a:pt x="675430" y="206189"/>
                  </a:cubicBezTo>
                  <a:cubicBezTo>
                    <a:pt x="678418" y="191248"/>
                    <a:pt x="680700" y="176147"/>
                    <a:pt x="684395" y="161365"/>
                  </a:cubicBezTo>
                  <a:cubicBezTo>
                    <a:pt x="686687" y="152198"/>
                    <a:pt x="697585" y="142923"/>
                    <a:pt x="693359" y="134471"/>
                  </a:cubicBezTo>
                  <a:cubicBezTo>
                    <a:pt x="689133" y="126019"/>
                    <a:pt x="674917" y="129732"/>
                    <a:pt x="666465" y="125506"/>
                  </a:cubicBezTo>
                  <a:cubicBezTo>
                    <a:pt x="656828" y="120688"/>
                    <a:pt x="647984" y="114308"/>
                    <a:pt x="639571" y="107577"/>
                  </a:cubicBezTo>
                  <a:cubicBezTo>
                    <a:pt x="632971" y="102297"/>
                    <a:pt x="628890" y="93996"/>
                    <a:pt x="621642" y="89647"/>
                  </a:cubicBezTo>
                  <a:cubicBezTo>
                    <a:pt x="613539" y="84785"/>
                    <a:pt x="603713" y="83671"/>
                    <a:pt x="594748" y="80683"/>
                  </a:cubicBezTo>
                  <a:cubicBezTo>
                    <a:pt x="569350" y="156875"/>
                    <a:pt x="604773" y="63973"/>
                    <a:pt x="567853" y="125506"/>
                  </a:cubicBezTo>
                  <a:cubicBezTo>
                    <a:pt x="562991" y="133609"/>
                    <a:pt x="561877" y="143435"/>
                    <a:pt x="558889" y="152400"/>
                  </a:cubicBezTo>
                  <a:cubicBezTo>
                    <a:pt x="552912" y="146424"/>
                    <a:pt x="546239" y="141071"/>
                    <a:pt x="540959" y="134471"/>
                  </a:cubicBezTo>
                  <a:cubicBezTo>
                    <a:pt x="495713" y="77915"/>
                    <a:pt x="548400" y="132948"/>
                    <a:pt x="505101" y="89647"/>
                  </a:cubicBezTo>
                  <a:cubicBezTo>
                    <a:pt x="489454" y="42707"/>
                    <a:pt x="502819" y="69437"/>
                    <a:pt x="451312" y="17930"/>
                  </a:cubicBezTo>
                  <a:lnTo>
                    <a:pt x="433383" y="0"/>
                  </a:lnTo>
                  <a:cubicBezTo>
                    <a:pt x="355689" y="2988"/>
                    <a:pt x="277868" y="3615"/>
                    <a:pt x="200301" y="8965"/>
                  </a:cubicBezTo>
                  <a:cubicBezTo>
                    <a:pt x="190873" y="9615"/>
                    <a:pt x="181858" y="13704"/>
                    <a:pt x="173406" y="17930"/>
                  </a:cubicBezTo>
                  <a:cubicBezTo>
                    <a:pt x="163769" y="22748"/>
                    <a:pt x="158465" y="20919"/>
                    <a:pt x="146512" y="26895"/>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2583519" y="1854882"/>
              <a:ext cx="224186" cy="141020"/>
            </a:xfrm>
            <a:custGeom>
              <a:avLst/>
              <a:gdLst>
                <a:gd name="connsiteX0" fmla="*/ 4316 w 230020"/>
                <a:gd name="connsiteY0" fmla="*/ 53788 h 161364"/>
                <a:gd name="connsiteX1" fmla="*/ 13280 w 230020"/>
                <a:gd name="connsiteY1" fmla="*/ 125506 h 161364"/>
                <a:gd name="connsiteX2" fmla="*/ 40175 w 230020"/>
                <a:gd name="connsiteY2" fmla="*/ 116541 h 161364"/>
                <a:gd name="connsiteX3" fmla="*/ 84998 w 230020"/>
                <a:gd name="connsiteY3" fmla="*/ 89647 h 161364"/>
                <a:gd name="connsiteX4" fmla="*/ 120857 w 230020"/>
                <a:gd name="connsiteY4" fmla="*/ 161364 h 161364"/>
                <a:gd name="connsiteX5" fmla="*/ 138786 w 230020"/>
                <a:gd name="connsiteY5" fmla="*/ 134470 h 161364"/>
                <a:gd name="connsiteX6" fmla="*/ 156716 w 230020"/>
                <a:gd name="connsiteY6" fmla="*/ 116541 h 161364"/>
                <a:gd name="connsiteX7" fmla="*/ 192575 w 230020"/>
                <a:gd name="connsiteY7" fmla="*/ 71717 h 161364"/>
                <a:gd name="connsiteX8" fmla="*/ 201539 w 230020"/>
                <a:gd name="connsiteY8" fmla="*/ 0 h 161364"/>
                <a:gd name="connsiteX9" fmla="*/ 93963 w 230020"/>
                <a:gd name="connsiteY9" fmla="*/ 8964 h 161364"/>
                <a:gd name="connsiteX10" fmla="*/ 67069 w 230020"/>
                <a:gd name="connsiteY10" fmla="*/ 17929 h 161364"/>
                <a:gd name="connsiteX11" fmla="*/ 4316 w 230020"/>
                <a:gd name="connsiteY11" fmla="*/ 53788 h 1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0" h="161364">
                  <a:moveTo>
                    <a:pt x="4316" y="53788"/>
                  </a:moveTo>
                  <a:cubicBezTo>
                    <a:pt x="-4649" y="71717"/>
                    <a:pt x="1327" y="104588"/>
                    <a:pt x="13280" y="125506"/>
                  </a:cubicBezTo>
                  <a:cubicBezTo>
                    <a:pt x="17968" y="133711"/>
                    <a:pt x="32072" y="121403"/>
                    <a:pt x="40175" y="116541"/>
                  </a:cubicBezTo>
                  <a:cubicBezTo>
                    <a:pt x="101700" y="79625"/>
                    <a:pt x="8815" y="115040"/>
                    <a:pt x="84998" y="89647"/>
                  </a:cubicBezTo>
                  <a:cubicBezTo>
                    <a:pt x="105600" y="151453"/>
                    <a:pt x="89563" y="130072"/>
                    <a:pt x="120857" y="161364"/>
                  </a:cubicBezTo>
                  <a:cubicBezTo>
                    <a:pt x="126833" y="152399"/>
                    <a:pt x="132055" y="142883"/>
                    <a:pt x="138786" y="134470"/>
                  </a:cubicBezTo>
                  <a:cubicBezTo>
                    <a:pt x="144066" y="127870"/>
                    <a:pt x="152367" y="123789"/>
                    <a:pt x="156716" y="116541"/>
                  </a:cubicBezTo>
                  <a:cubicBezTo>
                    <a:pt x="185585" y="68427"/>
                    <a:pt x="139006" y="107429"/>
                    <a:pt x="192575" y="71717"/>
                  </a:cubicBezTo>
                  <a:cubicBezTo>
                    <a:pt x="234409" y="8964"/>
                    <a:pt x="246362" y="29882"/>
                    <a:pt x="201539" y="0"/>
                  </a:cubicBezTo>
                  <a:cubicBezTo>
                    <a:pt x="165680" y="2988"/>
                    <a:pt x="129630" y="4208"/>
                    <a:pt x="93963" y="8964"/>
                  </a:cubicBezTo>
                  <a:cubicBezTo>
                    <a:pt x="84596" y="10213"/>
                    <a:pt x="76236" y="15637"/>
                    <a:pt x="67069" y="17929"/>
                  </a:cubicBezTo>
                  <a:cubicBezTo>
                    <a:pt x="52287" y="21625"/>
                    <a:pt x="13281" y="35859"/>
                    <a:pt x="4316" y="53788"/>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2172220" y="1807003"/>
              <a:ext cx="46630" cy="73410"/>
            </a:xfrm>
            <a:custGeom>
              <a:avLst/>
              <a:gdLst>
                <a:gd name="connsiteX0" fmla="*/ 38879 w 47843"/>
                <a:gd name="connsiteY0" fmla="*/ 0 h 84000"/>
                <a:gd name="connsiteX1" fmla="*/ 11985 w 47843"/>
                <a:gd name="connsiteY1" fmla="*/ 80682 h 84000"/>
                <a:gd name="connsiteX2" fmla="*/ 47843 w 47843"/>
                <a:gd name="connsiteY2" fmla="*/ 80682 h 84000"/>
              </a:gdLst>
              <a:ahLst/>
              <a:cxnLst>
                <a:cxn ang="0">
                  <a:pos x="connsiteX0" y="connsiteY0"/>
                </a:cxn>
                <a:cxn ang="0">
                  <a:pos x="connsiteX1" y="connsiteY1"/>
                </a:cxn>
                <a:cxn ang="0">
                  <a:pos x="connsiteX2" y="connsiteY2"/>
                </a:cxn>
              </a:cxnLst>
              <a:rect l="l" t="t" r="r" b="b"/>
              <a:pathLst>
                <a:path w="47843" h="84000">
                  <a:moveTo>
                    <a:pt x="38879" y="0"/>
                  </a:moveTo>
                  <a:cubicBezTo>
                    <a:pt x="28304" y="13218"/>
                    <a:pt x="-22858" y="52807"/>
                    <a:pt x="11985" y="80682"/>
                  </a:cubicBezTo>
                  <a:cubicBezTo>
                    <a:pt x="21318" y="88149"/>
                    <a:pt x="35890" y="80682"/>
                    <a:pt x="47843" y="806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3066374" y="1906357"/>
              <a:ext cx="115721" cy="80838"/>
            </a:xfrm>
            <a:custGeom>
              <a:avLst/>
              <a:gdLst>
                <a:gd name="connsiteX0" fmla="*/ 53788 w 118732"/>
                <a:gd name="connsiteY0" fmla="*/ 11818 h 92500"/>
                <a:gd name="connsiteX1" fmla="*/ 89647 w 118732"/>
                <a:gd name="connsiteY1" fmla="*/ 56641 h 92500"/>
                <a:gd name="connsiteX2" fmla="*/ 89647 w 118732"/>
                <a:gd name="connsiteY2" fmla="*/ 92500 h 92500"/>
                <a:gd name="connsiteX3" fmla="*/ 44823 w 118732"/>
                <a:gd name="connsiteY3" fmla="*/ 65606 h 92500"/>
                <a:gd name="connsiteX4" fmla="*/ 0 w 118732"/>
                <a:gd name="connsiteY4" fmla="*/ 38712 h 92500"/>
                <a:gd name="connsiteX5" fmla="*/ 35859 w 118732"/>
                <a:gd name="connsiteY5" fmla="*/ 2853 h 92500"/>
                <a:gd name="connsiteX6" fmla="*/ 44823 w 118732"/>
                <a:gd name="connsiteY6" fmla="*/ 29747 h 92500"/>
                <a:gd name="connsiteX7" fmla="*/ 53788 w 118732"/>
                <a:gd name="connsiteY7" fmla="*/ 11818 h 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32" h="92500">
                  <a:moveTo>
                    <a:pt x="53788" y="11818"/>
                  </a:moveTo>
                  <a:cubicBezTo>
                    <a:pt x="61259" y="16300"/>
                    <a:pt x="75119" y="44189"/>
                    <a:pt x="89647" y="56641"/>
                  </a:cubicBezTo>
                  <a:cubicBezTo>
                    <a:pt x="117591" y="80593"/>
                    <a:pt x="137951" y="44196"/>
                    <a:pt x="89647" y="92500"/>
                  </a:cubicBezTo>
                  <a:cubicBezTo>
                    <a:pt x="44219" y="47070"/>
                    <a:pt x="103011" y="100518"/>
                    <a:pt x="44823" y="65606"/>
                  </a:cubicBezTo>
                  <a:cubicBezTo>
                    <a:pt x="-16707" y="28688"/>
                    <a:pt x="76189" y="64107"/>
                    <a:pt x="0" y="38712"/>
                  </a:cubicBezTo>
                  <a:cubicBezTo>
                    <a:pt x="3415" y="28467"/>
                    <a:pt x="8539" y="-10807"/>
                    <a:pt x="35859" y="2853"/>
                  </a:cubicBezTo>
                  <a:cubicBezTo>
                    <a:pt x="44311" y="7079"/>
                    <a:pt x="39153" y="22187"/>
                    <a:pt x="44823" y="29747"/>
                  </a:cubicBezTo>
                  <a:cubicBezTo>
                    <a:pt x="48832" y="35093"/>
                    <a:pt x="46317" y="7336"/>
                    <a:pt x="53788" y="11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3028622" y="1854881"/>
              <a:ext cx="79077" cy="144487"/>
              <a:chOff x="2348717" y="2284579"/>
              <a:chExt cx="183084" cy="235399"/>
            </a:xfrm>
          </p:grpSpPr>
          <p:sp>
            <p:nvSpPr>
              <p:cNvPr id="95" name="フリーフォーム 94"/>
              <p:cNvSpPr/>
              <p:nvPr/>
            </p:nvSpPr>
            <p:spPr>
              <a:xfrm>
                <a:off x="2393577" y="247425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2388742" y="244487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2348717" y="2447177"/>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角丸四角形 97"/>
              <p:cNvSpPr/>
              <p:nvPr/>
            </p:nvSpPr>
            <p:spPr>
              <a:xfrm rot="1819921">
                <a:off x="2380248" y="2284579"/>
                <a:ext cx="151553" cy="2116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rot="1819921">
                <a:off x="2405842" y="2321433"/>
                <a:ext cx="98146" cy="144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月 61"/>
            <p:cNvSpPr/>
            <p:nvPr/>
          </p:nvSpPr>
          <p:spPr>
            <a:xfrm rot="4791789" flipH="1">
              <a:off x="2886001" y="1168003"/>
              <a:ext cx="227142" cy="642721"/>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2342511" y="1363794"/>
              <a:ext cx="669494" cy="570539"/>
              <a:chOff x="10721363" y="466040"/>
              <a:chExt cx="659498" cy="669672"/>
            </a:xfrm>
          </p:grpSpPr>
          <p:sp>
            <p:nvSpPr>
              <p:cNvPr id="89"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90"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91"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701"/>
              <p:cNvSpPr>
                <a:spLocks/>
              </p:cNvSpPr>
              <p:nvPr/>
            </p:nvSpPr>
            <p:spPr bwMode="auto">
              <a:xfrm flipV="1">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702"/>
              <p:cNvSpPr>
                <a:spLocks/>
              </p:cNvSpPr>
              <p:nvPr/>
            </p:nvSpPr>
            <p:spPr bwMode="auto">
              <a:xfrm flipV="1">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64" name="Freeform 573"/>
            <p:cNvSpPr>
              <a:spLocks/>
            </p:cNvSpPr>
            <p:nvPr/>
          </p:nvSpPr>
          <p:spPr bwMode="auto">
            <a:xfrm>
              <a:off x="3028740" y="1783914"/>
              <a:ext cx="325574" cy="92176"/>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 name="フリーフォーム 64"/>
            <p:cNvSpPr/>
            <p:nvPr/>
          </p:nvSpPr>
          <p:spPr>
            <a:xfrm>
              <a:off x="2457491" y="1594334"/>
              <a:ext cx="85234" cy="9775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2500107" y="1643213"/>
              <a:ext cx="42617" cy="32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flipH="1">
              <a:off x="2619902" y="1582914"/>
              <a:ext cx="85234" cy="9775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flipH="1">
              <a:off x="2619902" y="1631793"/>
              <a:ext cx="42617" cy="32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flipH="1" flipV="1">
              <a:off x="2464691" y="1733744"/>
              <a:ext cx="312177" cy="122288"/>
            </a:xfrm>
            <a:custGeom>
              <a:avLst/>
              <a:gdLst>
                <a:gd name="connsiteX0" fmla="*/ 227230 w 442383"/>
                <a:gd name="connsiteY0" fmla="*/ 17929 h 208604"/>
                <a:gd name="connsiteX1" fmla="*/ 164477 w 442383"/>
                <a:gd name="connsiteY1" fmla="*/ 8964 h 208604"/>
                <a:gd name="connsiteX2" fmla="*/ 128619 w 442383"/>
                <a:gd name="connsiteY2" fmla="*/ 0 h 208604"/>
                <a:gd name="connsiteX3" fmla="*/ 83795 w 442383"/>
                <a:gd name="connsiteY3" fmla="*/ 8964 h 208604"/>
                <a:gd name="connsiteX4" fmla="*/ 30007 w 442383"/>
                <a:gd name="connsiteY4" fmla="*/ 35858 h 208604"/>
                <a:gd name="connsiteX5" fmla="*/ 12077 w 442383"/>
                <a:gd name="connsiteY5" fmla="*/ 53788 h 208604"/>
                <a:gd name="connsiteX6" fmla="*/ 12077 w 442383"/>
                <a:gd name="connsiteY6" fmla="*/ 170329 h 208604"/>
                <a:gd name="connsiteX7" fmla="*/ 38972 w 442383"/>
                <a:gd name="connsiteY7" fmla="*/ 179294 h 208604"/>
                <a:gd name="connsiteX8" fmla="*/ 56901 w 442383"/>
                <a:gd name="connsiteY8" fmla="*/ 206188 h 208604"/>
                <a:gd name="connsiteX9" fmla="*/ 173442 w 442383"/>
                <a:gd name="connsiteY9" fmla="*/ 197223 h 208604"/>
                <a:gd name="connsiteX10" fmla="*/ 227230 w 442383"/>
                <a:gd name="connsiteY10" fmla="*/ 134470 h 208604"/>
                <a:gd name="connsiteX11" fmla="*/ 254124 w 442383"/>
                <a:gd name="connsiteY11" fmla="*/ 125505 h 208604"/>
                <a:gd name="connsiteX12" fmla="*/ 281019 w 442383"/>
                <a:gd name="connsiteY12" fmla="*/ 107576 h 208604"/>
                <a:gd name="connsiteX13" fmla="*/ 325842 w 442383"/>
                <a:gd name="connsiteY13" fmla="*/ 116541 h 208604"/>
                <a:gd name="connsiteX14" fmla="*/ 379630 w 442383"/>
                <a:gd name="connsiteY14" fmla="*/ 134470 h 208604"/>
                <a:gd name="connsiteX15" fmla="*/ 415489 w 442383"/>
                <a:gd name="connsiteY15" fmla="*/ 125505 h 208604"/>
                <a:gd name="connsiteX16" fmla="*/ 424454 w 442383"/>
                <a:gd name="connsiteY16" fmla="*/ 98611 h 208604"/>
                <a:gd name="connsiteX17" fmla="*/ 442383 w 442383"/>
                <a:gd name="connsiteY17" fmla="*/ 62753 h 208604"/>
                <a:gd name="connsiteX18" fmla="*/ 281019 w 442383"/>
                <a:gd name="connsiteY18" fmla="*/ 26894 h 208604"/>
                <a:gd name="connsiteX19" fmla="*/ 227230 w 442383"/>
                <a:gd name="connsiteY19" fmla="*/ 17929 h 2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83" h="208604">
                  <a:moveTo>
                    <a:pt x="227230" y="17929"/>
                  </a:moveTo>
                  <a:cubicBezTo>
                    <a:pt x="207806" y="14941"/>
                    <a:pt x="185266" y="12744"/>
                    <a:pt x="164477" y="8964"/>
                  </a:cubicBezTo>
                  <a:cubicBezTo>
                    <a:pt x="152355" y="6760"/>
                    <a:pt x="140939" y="0"/>
                    <a:pt x="128619" y="0"/>
                  </a:cubicBezTo>
                  <a:cubicBezTo>
                    <a:pt x="113382" y="0"/>
                    <a:pt x="98577" y="5269"/>
                    <a:pt x="83795" y="8964"/>
                  </a:cubicBezTo>
                  <a:cubicBezTo>
                    <a:pt x="59695" y="14989"/>
                    <a:pt x="49924" y="19924"/>
                    <a:pt x="30007" y="35858"/>
                  </a:cubicBezTo>
                  <a:cubicBezTo>
                    <a:pt x="23407" y="41138"/>
                    <a:pt x="18054" y="47811"/>
                    <a:pt x="12077" y="53788"/>
                  </a:cubicBezTo>
                  <a:cubicBezTo>
                    <a:pt x="1252" y="97092"/>
                    <a:pt x="-8573" y="118705"/>
                    <a:pt x="12077" y="170329"/>
                  </a:cubicBezTo>
                  <a:cubicBezTo>
                    <a:pt x="15587" y="179103"/>
                    <a:pt x="30007" y="176306"/>
                    <a:pt x="38972" y="179294"/>
                  </a:cubicBezTo>
                  <a:cubicBezTo>
                    <a:pt x="44948" y="188259"/>
                    <a:pt x="46221" y="204764"/>
                    <a:pt x="56901" y="206188"/>
                  </a:cubicBezTo>
                  <a:cubicBezTo>
                    <a:pt x="95521" y="211337"/>
                    <a:pt x="136063" y="208217"/>
                    <a:pt x="173442" y="197223"/>
                  </a:cubicBezTo>
                  <a:cubicBezTo>
                    <a:pt x="215535" y="184843"/>
                    <a:pt x="200807" y="155609"/>
                    <a:pt x="227230" y="134470"/>
                  </a:cubicBezTo>
                  <a:cubicBezTo>
                    <a:pt x="234609" y="128567"/>
                    <a:pt x="245672" y="129731"/>
                    <a:pt x="254124" y="125505"/>
                  </a:cubicBezTo>
                  <a:cubicBezTo>
                    <a:pt x="263761" y="120687"/>
                    <a:pt x="272054" y="113552"/>
                    <a:pt x="281019" y="107576"/>
                  </a:cubicBezTo>
                  <a:cubicBezTo>
                    <a:pt x="295960" y="110564"/>
                    <a:pt x="311142" y="112532"/>
                    <a:pt x="325842" y="116541"/>
                  </a:cubicBezTo>
                  <a:cubicBezTo>
                    <a:pt x="344075" y="121514"/>
                    <a:pt x="379630" y="134470"/>
                    <a:pt x="379630" y="134470"/>
                  </a:cubicBezTo>
                  <a:cubicBezTo>
                    <a:pt x="391583" y="131482"/>
                    <a:pt x="405868" y="133202"/>
                    <a:pt x="415489" y="125505"/>
                  </a:cubicBezTo>
                  <a:cubicBezTo>
                    <a:pt x="422868" y="119602"/>
                    <a:pt x="420732" y="107297"/>
                    <a:pt x="424454" y="98611"/>
                  </a:cubicBezTo>
                  <a:cubicBezTo>
                    <a:pt x="429718" y="86328"/>
                    <a:pt x="436407" y="74706"/>
                    <a:pt x="442383" y="62753"/>
                  </a:cubicBezTo>
                  <a:cubicBezTo>
                    <a:pt x="424140" y="-28468"/>
                    <a:pt x="446291" y="5337"/>
                    <a:pt x="281019" y="26894"/>
                  </a:cubicBezTo>
                  <a:cubicBezTo>
                    <a:pt x="262278" y="29338"/>
                    <a:pt x="246654" y="20917"/>
                    <a:pt x="227230" y="1792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flipH="1" flipV="1">
              <a:off x="2590747" y="1787958"/>
              <a:ext cx="0" cy="42043"/>
            </a:xfrm>
            <a:custGeom>
              <a:avLst/>
              <a:gdLst>
                <a:gd name="connsiteX0" fmla="*/ 0 w 0"/>
                <a:gd name="connsiteY0" fmla="*/ 0 h 71718"/>
                <a:gd name="connsiteX1" fmla="*/ 0 w 0"/>
                <a:gd name="connsiteY1" fmla="*/ 71718 h 71718"/>
              </a:gdLst>
              <a:ahLst/>
              <a:cxnLst>
                <a:cxn ang="0">
                  <a:pos x="connsiteX0" y="connsiteY0"/>
                </a:cxn>
                <a:cxn ang="0">
                  <a:pos x="connsiteX1" y="connsiteY1"/>
                </a:cxn>
              </a:cxnLst>
              <a:rect l="l" t="t" r="r" b="b"/>
              <a:pathLst>
                <a:path h="71718">
                  <a:moveTo>
                    <a:pt x="0" y="0"/>
                  </a:moveTo>
                  <a:lnTo>
                    <a:pt x="0" y="7171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flipH="1" flipV="1">
              <a:off x="2533812" y="1793213"/>
              <a:ext cx="0" cy="47298"/>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flipH="1" flipV="1">
              <a:off x="2647682" y="1751171"/>
              <a:ext cx="0" cy="89340"/>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flipH="1" flipV="1">
              <a:off x="2704587" y="1730150"/>
              <a:ext cx="6356" cy="110361"/>
            </a:xfrm>
            <a:custGeom>
              <a:avLst/>
              <a:gdLst>
                <a:gd name="connsiteX0" fmla="*/ 0 w 9007"/>
                <a:gd name="connsiteY0" fmla="*/ 0 h 188259"/>
                <a:gd name="connsiteX1" fmla="*/ 8964 w 9007"/>
                <a:gd name="connsiteY1" fmla="*/ 188259 h 188259"/>
              </a:gdLst>
              <a:ahLst/>
              <a:cxnLst>
                <a:cxn ang="0">
                  <a:pos x="connsiteX0" y="connsiteY0"/>
                </a:cxn>
                <a:cxn ang="0">
                  <a:pos x="connsiteX1" y="connsiteY1"/>
                </a:cxn>
              </a:cxnLst>
              <a:rect l="l" t="t" r="r" b="b"/>
              <a:pathLst>
                <a:path w="9007" h="188259">
                  <a:moveTo>
                    <a:pt x="0" y="0"/>
                  </a:moveTo>
                  <a:cubicBezTo>
                    <a:pt x="10157" y="152360"/>
                    <a:pt x="8964" y="89547"/>
                    <a:pt x="8964" y="1882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Freeform 573"/>
            <p:cNvSpPr>
              <a:spLocks/>
            </p:cNvSpPr>
            <p:nvPr/>
          </p:nvSpPr>
          <p:spPr bwMode="auto">
            <a:xfrm flipV="1">
              <a:off x="3084468" y="1260628"/>
              <a:ext cx="325573" cy="92175"/>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75" name="Group 1526"/>
            <p:cNvGrpSpPr>
              <a:grpSpLocks/>
            </p:cNvGrpSpPr>
            <p:nvPr/>
          </p:nvGrpSpPr>
          <p:grpSpPr bwMode="auto">
            <a:xfrm>
              <a:off x="2255853" y="1269412"/>
              <a:ext cx="767116" cy="343367"/>
              <a:chOff x="7259" y="1752"/>
              <a:chExt cx="405" cy="211"/>
            </a:xfrm>
          </p:grpSpPr>
          <p:sp>
            <p:nvSpPr>
              <p:cNvPr id="86"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6" name="円/楕円 75"/>
            <p:cNvSpPr/>
            <p:nvPr/>
          </p:nvSpPr>
          <p:spPr>
            <a:xfrm rot="1026829">
              <a:off x="2131510" y="2183259"/>
              <a:ext cx="1337750" cy="525662"/>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rot="1026829">
              <a:off x="2260984" y="2250479"/>
              <a:ext cx="1203580" cy="446994"/>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rot="1026829">
              <a:off x="2421453" y="2271450"/>
              <a:ext cx="1038532" cy="425728"/>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rot="1026829">
              <a:off x="2598985" y="2322186"/>
              <a:ext cx="863863" cy="35560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rot="1026829">
              <a:off x="2754721" y="2388432"/>
              <a:ext cx="710158" cy="273581"/>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rot="1026829">
              <a:off x="2902134" y="2467375"/>
              <a:ext cx="549861" cy="15355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雲 81"/>
            <p:cNvSpPr/>
            <p:nvPr/>
          </p:nvSpPr>
          <p:spPr>
            <a:xfrm>
              <a:off x="3679982" y="2303920"/>
              <a:ext cx="482627" cy="333411"/>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585336" y="2407131"/>
              <a:ext cx="271172" cy="1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コネクタ 83"/>
            <p:cNvCxnSpPr/>
            <p:nvPr/>
          </p:nvCxnSpPr>
          <p:spPr>
            <a:xfrm>
              <a:off x="3473802" y="2446090"/>
              <a:ext cx="366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80608" y="2516831"/>
              <a:ext cx="3666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角丸四角形吹き出し 99"/>
          <p:cNvSpPr/>
          <p:nvPr/>
        </p:nvSpPr>
        <p:spPr>
          <a:xfrm>
            <a:off x="1246398" y="1624553"/>
            <a:ext cx="2172906" cy="315247"/>
          </a:xfrm>
          <a:prstGeom prst="wedgeRoundRectCallout">
            <a:avLst>
              <a:gd name="adj1" fmla="val -65490"/>
              <a:gd name="adj2" fmla="val 545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AutoShape 928"/>
          <p:cNvSpPr>
            <a:spLocks noChangeArrowheads="1"/>
          </p:cNvSpPr>
          <p:nvPr/>
        </p:nvSpPr>
        <p:spPr bwMode="auto">
          <a:xfrm>
            <a:off x="434497"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外観チェック作業の負荷軽減に挑戦しよう</a:t>
            </a:r>
          </a:p>
        </p:txBody>
      </p:sp>
      <p:pic>
        <p:nvPicPr>
          <p:cNvPr id="1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306366"/>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687" y="4169979"/>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テキスト ボックス 106"/>
          <p:cNvSpPr txBox="1"/>
          <p:nvPr/>
        </p:nvSpPr>
        <p:spPr>
          <a:xfrm>
            <a:off x="3931383" y="1598229"/>
            <a:ext cx="568609" cy="184666"/>
          </a:xfrm>
          <a:prstGeom prst="rect">
            <a:avLst/>
          </a:prstGeom>
          <a:noFill/>
        </p:spPr>
        <p:txBody>
          <a:bodyPr wrap="square" rtlCol="0">
            <a:spAutoFit/>
          </a:bodyPr>
          <a:lstStyle/>
          <a:p>
            <a:r>
              <a:rPr kumimoji="1" lang="en-US" altLang="ja-JP" sz="6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600" i="1" dirty="0">
              <a:solidFill>
                <a:srgbClr val="FF0000"/>
              </a:solidFill>
              <a:latin typeface="Nyala" panose="02000504070300020003" pitchFamily="2" charset="0"/>
              <a:cs typeface="Verdana" panose="020B0604030504040204" pitchFamily="34" charset="0"/>
            </a:endParaRPr>
          </a:p>
        </p:txBody>
      </p:sp>
      <p:sp>
        <p:nvSpPr>
          <p:cNvPr id="108" name="テキスト ボックス 107"/>
          <p:cNvSpPr txBox="1"/>
          <p:nvPr/>
        </p:nvSpPr>
        <p:spPr>
          <a:xfrm>
            <a:off x="260113" y="3604328"/>
            <a:ext cx="1497526" cy="307777"/>
          </a:xfrm>
          <a:prstGeom prst="rect">
            <a:avLst/>
          </a:prstGeom>
          <a:noFill/>
        </p:spPr>
        <p:txBody>
          <a:bodyPr wrap="none" rtlCol="0">
            <a:spAutoFit/>
          </a:bodyPr>
          <a:lstStyle/>
          <a:p>
            <a:r>
              <a:rPr lang="ja-JP" altLang="en-US" sz="1400" dirty="0"/>
              <a:t>疲労度アンケート</a:t>
            </a:r>
            <a:endParaRPr kumimoji="1" lang="ja-JP" altLang="en-US" sz="1400" dirty="0"/>
          </a:p>
        </p:txBody>
      </p:sp>
      <p:sp>
        <p:nvSpPr>
          <p:cNvPr id="109" name="テキスト ボックス 108"/>
          <p:cNvSpPr txBox="1"/>
          <p:nvPr/>
        </p:nvSpPr>
        <p:spPr>
          <a:xfrm>
            <a:off x="1365440" y="1627457"/>
            <a:ext cx="2266013" cy="307777"/>
          </a:xfrm>
          <a:prstGeom prst="rect">
            <a:avLst/>
          </a:prstGeom>
          <a:noFill/>
        </p:spPr>
        <p:txBody>
          <a:bodyPr wrap="square" rtlCol="0">
            <a:spAutoFit/>
          </a:bodyPr>
          <a:lstStyle/>
          <a:p>
            <a:r>
              <a:rPr lang="ja-JP" altLang="en-US" sz="1400" dirty="0"/>
              <a:t>作業が遅れちゃうよぉー</a:t>
            </a:r>
            <a:endParaRPr kumimoji="1" lang="ja-JP" altLang="en-US" sz="1400" dirty="0"/>
          </a:p>
        </p:txBody>
      </p:sp>
      <p:sp>
        <p:nvSpPr>
          <p:cNvPr id="110" name="角丸四角形吹き出し 109"/>
          <p:cNvSpPr/>
          <p:nvPr/>
        </p:nvSpPr>
        <p:spPr>
          <a:xfrm>
            <a:off x="1835688" y="1991513"/>
            <a:ext cx="1678888" cy="454164"/>
          </a:xfrm>
          <a:prstGeom prst="wedgeRoundRectCallout">
            <a:avLst>
              <a:gd name="adj1" fmla="val 63132"/>
              <a:gd name="adj2" fmla="val -385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1875486" y="1968266"/>
            <a:ext cx="1835543" cy="523220"/>
          </a:xfrm>
          <a:prstGeom prst="rect">
            <a:avLst/>
          </a:prstGeom>
          <a:noFill/>
        </p:spPr>
        <p:txBody>
          <a:bodyPr wrap="square" rtlCol="0">
            <a:spAutoFit/>
          </a:bodyPr>
          <a:lstStyle/>
          <a:p>
            <a:r>
              <a:rPr kumimoji="1" lang="ja-JP" altLang="en-US" sz="1400" dirty="0"/>
              <a:t>品質チェックが不安</a:t>
            </a:r>
            <a:endParaRPr kumimoji="1" lang="en-US" altLang="ja-JP" sz="1400" dirty="0"/>
          </a:p>
          <a:p>
            <a:r>
              <a:rPr kumimoji="1" lang="ja-JP" altLang="en-US" sz="1400" dirty="0"/>
              <a:t>に</a:t>
            </a:r>
            <a:r>
              <a:rPr lang="ja-JP" altLang="en-US" sz="1400" dirty="0"/>
              <a:t>なっちゃうよ</a:t>
            </a:r>
            <a:endParaRPr kumimoji="1" lang="ja-JP" altLang="en-US" sz="1400" dirty="0"/>
          </a:p>
        </p:txBody>
      </p:sp>
      <p:sp>
        <p:nvSpPr>
          <p:cNvPr id="112" name="正方形/長方形 111"/>
          <p:cNvSpPr/>
          <p:nvPr/>
        </p:nvSpPr>
        <p:spPr>
          <a:xfrm>
            <a:off x="1093998" y="2055794"/>
            <a:ext cx="481222"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3" name="正方形/長方形 112"/>
          <p:cNvSpPr/>
          <p:nvPr/>
        </p:nvSpPr>
        <p:spPr>
          <a:xfrm>
            <a:off x="1246398" y="2208194"/>
            <a:ext cx="481222"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4" name="正方形/長方形 113"/>
          <p:cNvSpPr/>
          <p:nvPr/>
        </p:nvSpPr>
        <p:spPr>
          <a:xfrm>
            <a:off x="3707904" y="1333505"/>
            <a:ext cx="481222"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15" name="正方形/長方形 114"/>
          <p:cNvSpPr/>
          <p:nvPr/>
        </p:nvSpPr>
        <p:spPr>
          <a:xfrm>
            <a:off x="4119153" y="1465933"/>
            <a:ext cx="481222"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163" name="テキスト ボックス 162"/>
          <p:cNvSpPr txBox="1"/>
          <p:nvPr/>
        </p:nvSpPr>
        <p:spPr>
          <a:xfrm>
            <a:off x="5744213" y="3088565"/>
            <a:ext cx="1925527" cy="338554"/>
          </a:xfrm>
          <a:prstGeom prst="rect">
            <a:avLst/>
          </a:prstGeom>
          <a:noFill/>
        </p:spPr>
        <p:txBody>
          <a:bodyPr wrap="none" rtlCol="0">
            <a:spAutoFit/>
          </a:bodyPr>
          <a:lstStyle/>
          <a:p>
            <a:r>
              <a:rPr lang="ja-JP" altLang="en-US" sz="1600" dirty="0"/>
              <a:t>作業負荷ランク基準</a:t>
            </a:r>
            <a:endParaRPr kumimoji="1" lang="ja-JP" altLang="en-US" sz="1600" dirty="0"/>
          </a:p>
        </p:txBody>
      </p:sp>
      <p:sp>
        <p:nvSpPr>
          <p:cNvPr id="164" name="正方形/長方形 163"/>
          <p:cNvSpPr/>
          <p:nvPr/>
        </p:nvSpPr>
        <p:spPr>
          <a:xfrm>
            <a:off x="5031259" y="4385307"/>
            <a:ext cx="3009157" cy="369332"/>
          </a:xfrm>
          <a:prstGeom prst="rect">
            <a:avLst/>
          </a:prstGeom>
          <a:noFill/>
        </p:spPr>
        <p:txBody>
          <a:bodyPr wrap="none" lIns="91440" tIns="45720" rIns="91440" bIns="45720">
            <a:spAutoFit/>
          </a:bodyPr>
          <a:lstStyle/>
          <a:p>
            <a:pPr algn="ctr"/>
            <a:r>
              <a:rPr lang="ja-JP" altLang="en-US"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誰でも安全で楽に作業できる</a:t>
            </a:r>
            <a:endParaRPr lang="ja-JP" altLang="en-US"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65" name="正方形/長方形 164"/>
          <p:cNvSpPr/>
          <p:nvPr/>
        </p:nvSpPr>
        <p:spPr>
          <a:xfrm>
            <a:off x="7092280" y="4669922"/>
            <a:ext cx="1701107" cy="369332"/>
          </a:xfrm>
          <a:prstGeom prst="rect">
            <a:avLst/>
          </a:prstGeom>
          <a:noFill/>
        </p:spPr>
        <p:txBody>
          <a:bodyPr wrap="none" lIns="91440" tIns="45720" rIns="91440" bIns="45720">
            <a:spAutoFit/>
          </a:bodyPr>
          <a:lstStyle/>
          <a:p>
            <a:pPr algn="ctr"/>
            <a:r>
              <a:rPr lang="ja-JP" altLang="en-US"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環境を目指して</a:t>
            </a:r>
            <a:endParaRPr lang="ja-JP" altLang="en-US"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179" name="正方形/長方形 178"/>
          <p:cNvSpPr/>
          <p:nvPr/>
        </p:nvSpPr>
        <p:spPr>
          <a:xfrm>
            <a:off x="6804248" y="5066020"/>
            <a:ext cx="2045752" cy="523220"/>
          </a:xfrm>
          <a:prstGeom prst="rect">
            <a:avLst/>
          </a:prstGeom>
          <a:noFill/>
        </p:spPr>
        <p:txBody>
          <a:bodyPr wrap="none" lIns="91440" tIns="45720" rIns="91440" bIns="45720">
            <a:spAutoFit/>
          </a:bodyPr>
          <a:lstStyle/>
          <a:p>
            <a:pPr algn="ctr"/>
            <a:r>
              <a:rPr lang="ja-JP" altLang="en-US" sz="2800" b="1" dirty="0">
                <a:ln w="12700">
                  <a:solidFill>
                    <a:schemeClr val="tx2">
                      <a:satMod val="155000"/>
                    </a:schemeClr>
                  </a:solidFill>
                  <a:prstDash val="solid"/>
                </a:ln>
                <a:effectLst>
                  <a:outerShdw blurRad="41275" dist="20320" dir="1800000" algn="tl" rotWithShape="0">
                    <a:srgbClr val="000000">
                      <a:alpha val="40000"/>
                    </a:srgbClr>
                  </a:outerShdw>
                </a:effectLst>
              </a:rPr>
              <a:t>がんばろう</a:t>
            </a:r>
            <a:r>
              <a:rPr lang="en-US" altLang="ja-JP" sz="2800" b="1" i="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ja-JP" altLang="en-US" sz="28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80" name="AutoShape 2"/>
          <p:cNvSpPr>
            <a:spLocks noChangeArrowheads="1"/>
          </p:cNvSpPr>
          <p:nvPr/>
        </p:nvSpPr>
        <p:spPr bwMode="auto">
          <a:xfrm>
            <a:off x="250825" y="334963"/>
            <a:ext cx="8610600" cy="635158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216" name="Oval 1371"/>
          <p:cNvSpPr>
            <a:spLocks noChangeArrowheads="1"/>
          </p:cNvSpPr>
          <p:nvPr/>
        </p:nvSpPr>
        <p:spPr bwMode="auto">
          <a:xfrm flipH="1">
            <a:off x="5284239" y="1302668"/>
            <a:ext cx="79849" cy="77501"/>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232" name="テキスト ボックス 231"/>
          <p:cNvSpPr txBox="1"/>
          <p:nvPr/>
        </p:nvSpPr>
        <p:spPr>
          <a:xfrm>
            <a:off x="4705362" y="368461"/>
            <a:ext cx="2653290" cy="369332"/>
          </a:xfrm>
          <a:prstGeom prst="rect">
            <a:avLst/>
          </a:prstGeom>
          <a:noFill/>
        </p:spPr>
        <p:txBody>
          <a:bodyPr wrap="none" rtlCol="0">
            <a:spAutoFit/>
          </a:bodyPr>
          <a:lstStyle/>
          <a:p>
            <a:r>
              <a:rPr lang="ja-JP" altLang="en-US" b="1" dirty="0"/>
              <a:t>女性の本音を聞いてみた</a:t>
            </a:r>
            <a:endParaRPr kumimoji="1" lang="ja-JP" altLang="en-US" b="1" dirty="0"/>
          </a:p>
        </p:txBody>
      </p:sp>
      <p:sp>
        <p:nvSpPr>
          <p:cNvPr id="233" name="角丸四角形吹き出し 232"/>
          <p:cNvSpPr/>
          <p:nvPr/>
        </p:nvSpPr>
        <p:spPr>
          <a:xfrm>
            <a:off x="5789795" y="682655"/>
            <a:ext cx="2275074" cy="598828"/>
          </a:xfrm>
          <a:prstGeom prst="wedgeRoundRectCallout">
            <a:avLst>
              <a:gd name="adj1" fmla="val -61667"/>
              <a:gd name="adj2" fmla="val 573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34" name="角丸四角形吹き出し 233"/>
          <p:cNvSpPr/>
          <p:nvPr/>
        </p:nvSpPr>
        <p:spPr>
          <a:xfrm>
            <a:off x="6071177" y="1336048"/>
            <a:ext cx="1696702" cy="477567"/>
          </a:xfrm>
          <a:prstGeom prst="wedgeRoundRectCallout">
            <a:avLst>
              <a:gd name="adj1" fmla="val 65903"/>
              <a:gd name="adj2" fmla="val -4477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35" name="角丸四角形吹き出し 234"/>
          <p:cNvSpPr/>
          <p:nvPr/>
        </p:nvSpPr>
        <p:spPr>
          <a:xfrm>
            <a:off x="6061062" y="1870668"/>
            <a:ext cx="2409878" cy="784275"/>
          </a:xfrm>
          <a:prstGeom prst="wedgeRoundRectCallout">
            <a:avLst>
              <a:gd name="adj1" fmla="val -64013"/>
              <a:gd name="adj2" fmla="val -101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女性陣の悩みを解決し</a:t>
            </a:r>
            <a:endParaRPr lang="en-US" altLang="ja-JP" sz="1400" dirty="0">
              <a:solidFill>
                <a:schemeClr val="tx1"/>
              </a:solidFill>
            </a:endParaRPr>
          </a:p>
          <a:p>
            <a:pPr algn="ctr"/>
            <a:r>
              <a:rPr kumimoji="1" lang="ja-JP" altLang="en-US" sz="1400" dirty="0">
                <a:solidFill>
                  <a:schemeClr val="tx1"/>
                </a:solidFill>
              </a:rPr>
              <a:t>ゆとりを持って作業できる</a:t>
            </a:r>
            <a:endParaRPr kumimoji="1" lang="en-US" altLang="ja-JP" sz="1400" dirty="0">
              <a:solidFill>
                <a:schemeClr val="tx1"/>
              </a:solidFill>
            </a:endParaRPr>
          </a:p>
          <a:p>
            <a:pPr algn="ctr"/>
            <a:r>
              <a:rPr kumimoji="1" lang="ja-JP" altLang="en-US" sz="1400" dirty="0">
                <a:solidFill>
                  <a:schemeClr val="tx1"/>
                </a:solidFill>
              </a:rPr>
              <a:t>ようにし品質を確保したい</a:t>
            </a:r>
          </a:p>
        </p:txBody>
      </p:sp>
      <p:sp>
        <p:nvSpPr>
          <p:cNvPr id="269" name="テキスト ボックス 268"/>
          <p:cNvSpPr txBox="1"/>
          <p:nvPr/>
        </p:nvSpPr>
        <p:spPr>
          <a:xfrm>
            <a:off x="323528" y="647072"/>
            <a:ext cx="3449983" cy="369332"/>
          </a:xfrm>
          <a:prstGeom prst="rect">
            <a:avLst/>
          </a:prstGeom>
          <a:noFill/>
        </p:spPr>
        <p:txBody>
          <a:bodyPr wrap="none" rtlCol="0">
            <a:spAutoFit/>
          </a:bodyPr>
          <a:lstStyle/>
          <a:p>
            <a:r>
              <a:rPr lang="ja-JP" altLang="en-US" b="1" dirty="0"/>
              <a:t>サークル会合（メンバーの困り事）</a:t>
            </a:r>
            <a:endParaRPr kumimoji="1" lang="ja-JP" altLang="en-US" b="1" dirty="0"/>
          </a:p>
        </p:txBody>
      </p:sp>
      <p:sp>
        <p:nvSpPr>
          <p:cNvPr id="303" name="角丸四角形吹き出し 302"/>
          <p:cNvSpPr/>
          <p:nvPr/>
        </p:nvSpPr>
        <p:spPr>
          <a:xfrm>
            <a:off x="1246157" y="1056425"/>
            <a:ext cx="2909600" cy="521452"/>
          </a:xfrm>
          <a:prstGeom prst="wedgeRoundRectCallout">
            <a:avLst>
              <a:gd name="adj1" fmla="val -55434"/>
              <a:gd name="adj2" fmla="val -27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女性の外観チェック作業がフォローしないと間に合わないんだ</a:t>
            </a:r>
          </a:p>
        </p:txBody>
      </p:sp>
      <p:sp>
        <p:nvSpPr>
          <p:cNvPr id="305" name="Text Box 877"/>
          <p:cNvSpPr txBox="1">
            <a:spLocks noChangeArrowheads="1"/>
          </p:cNvSpPr>
          <p:nvPr/>
        </p:nvSpPr>
        <p:spPr bwMode="auto">
          <a:xfrm>
            <a:off x="6302114" y="546073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芦木</a:t>
            </a:r>
          </a:p>
        </p:txBody>
      </p:sp>
      <p:sp>
        <p:nvSpPr>
          <p:cNvPr id="325" name="Text Box 880"/>
          <p:cNvSpPr txBox="1">
            <a:spLocks noChangeArrowheads="1"/>
          </p:cNvSpPr>
          <p:nvPr/>
        </p:nvSpPr>
        <p:spPr bwMode="auto">
          <a:xfrm>
            <a:off x="5600257" y="5458348"/>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清水</a:t>
            </a:r>
          </a:p>
        </p:txBody>
      </p:sp>
      <p:sp>
        <p:nvSpPr>
          <p:cNvPr id="124" name="Freeform 830"/>
          <p:cNvSpPr>
            <a:spLocks/>
          </p:cNvSpPr>
          <p:nvPr/>
        </p:nvSpPr>
        <p:spPr bwMode="auto">
          <a:xfrm flipH="1">
            <a:off x="4644008" y="4988944"/>
            <a:ext cx="727136" cy="396486"/>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25" name="Freeform 831"/>
          <p:cNvSpPr>
            <a:spLocks/>
          </p:cNvSpPr>
          <p:nvPr/>
        </p:nvSpPr>
        <p:spPr bwMode="auto">
          <a:xfrm flipH="1">
            <a:off x="4653251" y="4884843"/>
            <a:ext cx="640865" cy="219063"/>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a:p>
        </p:txBody>
      </p:sp>
      <p:sp>
        <p:nvSpPr>
          <p:cNvPr id="126" name="Freeform 832"/>
          <p:cNvSpPr>
            <a:spLocks/>
          </p:cNvSpPr>
          <p:nvPr/>
        </p:nvSpPr>
        <p:spPr bwMode="auto">
          <a:xfrm flipH="1">
            <a:off x="4908981" y="5134684"/>
            <a:ext cx="335838" cy="161129"/>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a:p>
        </p:txBody>
      </p:sp>
      <p:sp>
        <p:nvSpPr>
          <p:cNvPr id="127" name="Freeform 833"/>
          <p:cNvSpPr>
            <a:spLocks/>
          </p:cNvSpPr>
          <p:nvPr/>
        </p:nvSpPr>
        <p:spPr bwMode="auto">
          <a:xfrm flipH="1">
            <a:off x="4670197" y="5105717"/>
            <a:ext cx="57000" cy="44356"/>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8" name="Freeform 834"/>
          <p:cNvSpPr>
            <a:spLocks/>
          </p:cNvSpPr>
          <p:nvPr/>
        </p:nvSpPr>
        <p:spPr bwMode="auto">
          <a:xfrm flipH="1">
            <a:off x="5133900" y="5051404"/>
            <a:ext cx="55460" cy="31683"/>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Freeform 835"/>
          <p:cNvSpPr>
            <a:spLocks/>
          </p:cNvSpPr>
          <p:nvPr/>
        </p:nvSpPr>
        <p:spPr bwMode="auto">
          <a:xfrm flipH="1">
            <a:off x="5047630" y="5051404"/>
            <a:ext cx="49297" cy="29872"/>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836"/>
          <p:cNvSpPr>
            <a:spLocks/>
          </p:cNvSpPr>
          <p:nvPr/>
        </p:nvSpPr>
        <p:spPr bwMode="auto">
          <a:xfrm flipH="1">
            <a:off x="5019900" y="5024247"/>
            <a:ext cx="73946" cy="18104"/>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837"/>
          <p:cNvSpPr>
            <a:spLocks/>
          </p:cNvSpPr>
          <p:nvPr/>
        </p:nvSpPr>
        <p:spPr bwMode="auto">
          <a:xfrm flipH="1">
            <a:off x="5133900" y="5031489"/>
            <a:ext cx="61622" cy="15389"/>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Freeform 838"/>
          <p:cNvSpPr>
            <a:spLocks/>
          </p:cNvSpPr>
          <p:nvPr/>
        </p:nvSpPr>
        <p:spPr bwMode="auto">
          <a:xfrm flipH="1">
            <a:off x="5189360" y="5002522"/>
            <a:ext cx="24649" cy="30777"/>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Freeform 839"/>
          <p:cNvSpPr>
            <a:spLocks/>
          </p:cNvSpPr>
          <p:nvPr/>
        </p:nvSpPr>
        <p:spPr bwMode="auto">
          <a:xfrm flipH="1">
            <a:off x="4751846" y="5063172"/>
            <a:ext cx="745622" cy="436315"/>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134" name="Freeform 840"/>
          <p:cNvSpPr>
            <a:spLocks/>
          </p:cNvSpPr>
          <p:nvPr/>
        </p:nvSpPr>
        <p:spPr bwMode="auto">
          <a:xfrm flipH="1">
            <a:off x="5081522" y="5332022"/>
            <a:ext cx="110919" cy="66081"/>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35" name="Freeform 841"/>
          <p:cNvSpPr>
            <a:spLocks/>
          </p:cNvSpPr>
          <p:nvPr/>
        </p:nvSpPr>
        <p:spPr bwMode="auto">
          <a:xfrm flipH="1">
            <a:off x="5167792" y="5330211"/>
            <a:ext cx="101676" cy="55218"/>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842"/>
          <p:cNvSpPr>
            <a:spLocks/>
          </p:cNvSpPr>
          <p:nvPr/>
        </p:nvSpPr>
        <p:spPr bwMode="auto">
          <a:xfrm flipH="1">
            <a:off x="5010657" y="5351936"/>
            <a:ext cx="117081" cy="53408"/>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843"/>
          <p:cNvSpPr>
            <a:spLocks/>
          </p:cNvSpPr>
          <p:nvPr/>
        </p:nvSpPr>
        <p:spPr bwMode="auto">
          <a:xfrm flipH="1">
            <a:off x="5278711" y="5342884"/>
            <a:ext cx="58541" cy="18104"/>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Freeform 844"/>
          <p:cNvSpPr>
            <a:spLocks/>
          </p:cNvSpPr>
          <p:nvPr/>
        </p:nvSpPr>
        <p:spPr bwMode="auto">
          <a:xfrm flipH="1">
            <a:off x="5277171" y="4845919"/>
            <a:ext cx="328135" cy="252556"/>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39" name="Line 845"/>
          <p:cNvSpPr>
            <a:spLocks noChangeShapeType="1"/>
          </p:cNvSpPr>
          <p:nvPr/>
        </p:nvSpPr>
        <p:spPr bwMode="auto">
          <a:xfrm flipH="1">
            <a:off x="5519036" y="5064982"/>
            <a:ext cx="0" cy="90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0" name="Freeform 846"/>
          <p:cNvSpPr>
            <a:spLocks/>
          </p:cNvSpPr>
          <p:nvPr/>
        </p:nvSpPr>
        <p:spPr bwMode="auto">
          <a:xfrm flipH="1">
            <a:off x="5374225" y="4971744"/>
            <a:ext cx="75487" cy="66986"/>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Freeform 847"/>
          <p:cNvSpPr>
            <a:spLocks/>
          </p:cNvSpPr>
          <p:nvPr/>
        </p:nvSpPr>
        <p:spPr bwMode="auto">
          <a:xfrm flipH="1">
            <a:off x="5303360" y="4873981"/>
            <a:ext cx="78568" cy="58839"/>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Freeform 848"/>
          <p:cNvSpPr>
            <a:spLocks/>
          </p:cNvSpPr>
          <p:nvPr/>
        </p:nvSpPr>
        <p:spPr bwMode="auto">
          <a:xfrm flipH="1">
            <a:off x="5314144" y="4893896"/>
            <a:ext cx="101676" cy="108626"/>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 name="Line 849"/>
          <p:cNvSpPr>
            <a:spLocks noChangeShapeType="1"/>
          </p:cNvSpPr>
          <p:nvPr/>
        </p:nvSpPr>
        <p:spPr bwMode="auto">
          <a:xfrm>
            <a:off x="5415819" y="4965408"/>
            <a:ext cx="20027" cy="1086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06" name="グループ化 305"/>
          <p:cNvGrpSpPr/>
          <p:nvPr/>
        </p:nvGrpSpPr>
        <p:grpSpPr>
          <a:xfrm>
            <a:off x="6198616" y="4798433"/>
            <a:ext cx="722545" cy="707216"/>
            <a:chOff x="-1580903" y="458990"/>
            <a:chExt cx="1229424" cy="1468675"/>
          </a:xfrm>
        </p:grpSpPr>
        <p:sp>
          <p:nvSpPr>
            <p:cNvPr id="307" name="Freeform 742"/>
            <p:cNvSpPr>
              <a:spLocks/>
            </p:cNvSpPr>
            <p:nvPr/>
          </p:nvSpPr>
          <p:spPr bwMode="auto">
            <a:xfrm>
              <a:off x="-1497088" y="946664"/>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08" name="Freeform 743"/>
            <p:cNvSpPr>
              <a:spLocks/>
            </p:cNvSpPr>
            <p:nvPr/>
          </p:nvSpPr>
          <p:spPr bwMode="auto">
            <a:xfrm>
              <a:off x="-1045037" y="1553075"/>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09" name="Freeform 744"/>
            <p:cNvSpPr>
              <a:spLocks/>
            </p:cNvSpPr>
            <p:nvPr/>
          </p:nvSpPr>
          <p:spPr bwMode="auto">
            <a:xfrm>
              <a:off x="-1145340" y="1548834"/>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0" name="Freeform 745"/>
            <p:cNvSpPr>
              <a:spLocks/>
            </p:cNvSpPr>
            <p:nvPr/>
          </p:nvSpPr>
          <p:spPr bwMode="auto">
            <a:xfrm>
              <a:off x="-961223" y="1596895"/>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1" name="Freeform 746"/>
            <p:cNvSpPr>
              <a:spLocks/>
            </p:cNvSpPr>
            <p:nvPr/>
          </p:nvSpPr>
          <p:spPr bwMode="auto">
            <a:xfrm>
              <a:off x="-1233277" y="1577105"/>
              <a:ext cx="75571" cy="40993"/>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2" name="Freeform 747"/>
            <p:cNvSpPr>
              <a:spLocks/>
            </p:cNvSpPr>
            <p:nvPr/>
          </p:nvSpPr>
          <p:spPr bwMode="auto">
            <a:xfrm>
              <a:off x="-1580903" y="458990"/>
              <a:ext cx="425944" cy="56824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13" name="Line 748"/>
            <p:cNvSpPr>
              <a:spLocks noChangeShapeType="1"/>
            </p:cNvSpPr>
            <p:nvPr/>
          </p:nvSpPr>
          <p:spPr bwMode="auto">
            <a:xfrm>
              <a:off x="-1469608" y="952318"/>
              <a:ext cx="0" cy="1414"/>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14" name="Freeform 749"/>
            <p:cNvSpPr>
              <a:spLocks/>
            </p:cNvSpPr>
            <p:nvPr/>
          </p:nvSpPr>
          <p:spPr bwMode="auto">
            <a:xfrm>
              <a:off x="-1378923" y="741699"/>
              <a:ext cx="97555" cy="1512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5" name="Freeform 750"/>
            <p:cNvSpPr>
              <a:spLocks/>
            </p:cNvSpPr>
            <p:nvPr/>
          </p:nvSpPr>
          <p:spPr bwMode="auto">
            <a:xfrm>
              <a:off x="-1290986" y="522600"/>
              <a:ext cx="101677" cy="131460"/>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6" name="Freeform 751"/>
            <p:cNvSpPr>
              <a:spLocks/>
            </p:cNvSpPr>
            <p:nvPr/>
          </p:nvSpPr>
          <p:spPr bwMode="auto">
            <a:xfrm>
              <a:off x="-1334954" y="566420"/>
              <a:ext cx="131905" cy="2445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17" name="Line 752"/>
            <p:cNvSpPr>
              <a:spLocks noChangeShapeType="1"/>
            </p:cNvSpPr>
            <p:nvPr/>
          </p:nvSpPr>
          <p:spPr bwMode="auto">
            <a:xfrm flipH="1">
              <a:off x="-1361061" y="727564"/>
              <a:ext cx="26106" cy="2403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18" name="Freeform 696"/>
            <p:cNvSpPr>
              <a:spLocks/>
            </p:cNvSpPr>
            <p:nvPr/>
          </p:nvSpPr>
          <p:spPr bwMode="auto">
            <a:xfrm>
              <a:off x="-1335566" y="689397"/>
              <a:ext cx="984087" cy="8403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319" name="Freeform 697"/>
            <p:cNvSpPr>
              <a:spLocks/>
            </p:cNvSpPr>
            <p:nvPr/>
          </p:nvSpPr>
          <p:spPr bwMode="auto">
            <a:xfrm>
              <a:off x="-1205839" y="842180"/>
              <a:ext cx="680081" cy="7448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0" name="Freeform 698"/>
            <p:cNvSpPr>
              <a:spLocks/>
            </p:cNvSpPr>
            <p:nvPr/>
          </p:nvSpPr>
          <p:spPr bwMode="auto">
            <a:xfrm>
              <a:off x="-1110183" y="1149338"/>
              <a:ext cx="470422" cy="23872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321" name="Freeform 699"/>
            <p:cNvSpPr>
              <a:spLocks/>
            </p:cNvSpPr>
            <p:nvPr/>
          </p:nvSpPr>
          <p:spPr bwMode="auto">
            <a:xfrm>
              <a:off x="-1070871" y="1025202"/>
              <a:ext cx="93036" cy="60477"/>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2" name="Freeform 700"/>
            <p:cNvSpPr>
              <a:spLocks/>
            </p:cNvSpPr>
            <p:nvPr/>
          </p:nvSpPr>
          <p:spPr bwMode="auto">
            <a:xfrm>
              <a:off x="-879558" y="1010879"/>
              <a:ext cx="103519" cy="6206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3" name="Freeform 701"/>
            <p:cNvSpPr>
              <a:spLocks/>
            </p:cNvSpPr>
            <p:nvPr/>
          </p:nvSpPr>
          <p:spPr bwMode="auto">
            <a:xfrm>
              <a:off x="-866454" y="931304"/>
              <a:ext cx="116623" cy="827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4" name="Freeform 702"/>
            <p:cNvSpPr>
              <a:spLocks/>
            </p:cNvSpPr>
            <p:nvPr/>
          </p:nvSpPr>
          <p:spPr bwMode="auto">
            <a:xfrm>
              <a:off x="-1091837" y="955176"/>
              <a:ext cx="112692" cy="60477"/>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326" name="グループ化 325"/>
          <p:cNvGrpSpPr/>
          <p:nvPr/>
        </p:nvGrpSpPr>
        <p:grpSpPr>
          <a:xfrm>
            <a:off x="5449578" y="4883591"/>
            <a:ext cx="749039" cy="597772"/>
            <a:chOff x="10188624" y="5067335"/>
            <a:chExt cx="533429" cy="679930"/>
          </a:xfrm>
        </p:grpSpPr>
        <p:sp>
          <p:nvSpPr>
            <p:cNvPr id="327" name="Freeform 1180"/>
            <p:cNvSpPr>
              <a:spLocks/>
            </p:cNvSpPr>
            <p:nvPr/>
          </p:nvSpPr>
          <p:spPr bwMode="auto">
            <a:xfrm>
              <a:off x="10194215" y="5434465"/>
              <a:ext cx="527838" cy="312800"/>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28" name="Freeform 1181"/>
            <p:cNvSpPr>
              <a:spLocks/>
            </p:cNvSpPr>
            <p:nvPr/>
          </p:nvSpPr>
          <p:spPr bwMode="auto">
            <a:xfrm>
              <a:off x="10488111" y="5458857"/>
              <a:ext cx="51726" cy="130573"/>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29" name="Freeform 1182"/>
            <p:cNvSpPr>
              <a:spLocks/>
            </p:cNvSpPr>
            <p:nvPr/>
          </p:nvSpPr>
          <p:spPr bwMode="auto">
            <a:xfrm>
              <a:off x="10426981" y="5481815"/>
              <a:ext cx="61130" cy="10187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 name="Freeform 1183"/>
            <p:cNvSpPr>
              <a:spLocks/>
            </p:cNvSpPr>
            <p:nvPr/>
          </p:nvSpPr>
          <p:spPr bwMode="auto">
            <a:xfrm>
              <a:off x="10506921" y="5466032"/>
              <a:ext cx="72886" cy="12339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184"/>
            <p:cNvSpPr>
              <a:spLocks/>
            </p:cNvSpPr>
            <p:nvPr/>
          </p:nvSpPr>
          <p:spPr bwMode="auto">
            <a:xfrm>
              <a:off x="10402294" y="5694175"/>
              <a:ext cx="32917" cy="53090"/>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Line 1185"/>
            <p:cNvSpPr>
              <a:spLocks noChangeShapeType="1"/>
            </p:cNvSpPr>
            <p:nvPr/>
          </p:nvSpPr>
          <p:spPr bwMode="auto">
            <a:xfrm>
              <a:off x="10351744" y="5520557"/>
              <a:ext cx="39970" cy="4161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3" name="Line 1186"/>
            <p:cNvSpPr>
              <a:spLocks noChangeShapeType="1"/>
            </p:cNvSpPr>
            <p:nvPr/>
          </p:nvSpPr>
          <p:spPr bwMode="auto">
            <a:xfrm>
              <a:off x="10303545" y="5536340"/>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4" name="Freeform 1188"/>
            <p:cNvSpPr>
              <a:spLocks/>
            </p:cNvSpPr>
            <p:nvPr/>
          </p:nvSpPr>
          <p:spPr bwMode="auto">
            <a:xfrm>
              <a:off x="10264750" y="5536340"/>
              <a:ext cx="41145" cy="68874"/>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35" name="グループ化 334"/>
            <p:cNvGrpSpPr/>
            <p:nvPr/>
          </p:nvGrpSpPr>
          <p:grpSpPr>
            <a:xfrm>
              <a:off x="10282499" y="5067335"/>
              <a:ext cx="436929" cy="432859"/>
              <a:chOff x="10721363" y="466040"/>
              <a:chExt cx="659498" cy="669672"/>
            </a:xfrm>
          </p:grpSpPr>
          <p:sp>
            <p:nvSpPr>
              <p:cNvPr id="338"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39"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40"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3"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36" name="Freeform 573"/>
            <p:cNvSpPr>
              <a:spLocks/>
            </p:cNvSpPr>
            <p:nvPr/>
          </p:nvSpPr>
          <p:spPr bwMode="auto">
            <a:xfrm flipH="1">
              <a:off x="10356896" y="5337989"/>
              <a:ext cx="212477" cy="699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7" name="Freeform 747"/>
            <p:cNvSpPr>
              <a:spLocks/>
            </p:cNvSpPr>
            <p:nvPr/>
          </p:nvSpPr>
          <p:spPr bwMode="auto">
            <a:xfrm>
              <a:off x="10188624" y="5442304"/>
              <a:ext cx="166790" cy="22815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sp>
        <p:nvSpPr>
          <p:cNvPr id="344" name="Text Box 881"/>
          <p:cNvSpPr txBox="1">
            <a:spLocks noChangeArrowheads="1"/>
          </p:cNvSpPr>
          <p:nvPr/>
        </p:nvSpPr>
        <p:spPr bwMode="auto">
          <a:xfrm>
            <a:off x="4836700" y="5460737"/>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毛利</a:t>
            </a:r>
          </a:p>
        </p:txBody>
      </p:sp>
      <p:grpSp>
        <p:nvGrpSpPr>
          <p:cNvPr id="122" name="グループ化 121"/>
          <p:cNvGrpSpPr/>
          <p:nvPr/>
        </p:nvGrpSpPr>
        <p:grpSpPr>
          <a:xfrm>
            <a:off x="4867024" y="1552133"/>
            <a:ext cx="1011103" cy="1133772"/>
            <a:chOff x="4867024" y="1526733"/>
            <a:chExt cx="1011103" cy="1133772"/>
          </a:xfrm>
        </p:grpSpPr>
        <p:grpSp>
          <p:nvGrpSpPr>
            <p:cNvPr id="345" name="グループ化 344"/>
            <p:cNvGrpSpPr/>
            <p:nvPr/>
          </p:nvGrpSpPr>
          <p:grpSpPr>
            <a:xfrm>
              <a:off x="4912774" y="1611384"/>
              <a:ext cx="846139" cy="797998"/>
              <a:chOff x="5574145" y="5223068"/>
              <a:chExt cx="485881" cy="460369"/>
            </a:xfrm>
          </p:grpSpPr>
          <p:sp>
            <p:nvSpPr>
              <p:cNvPr id="346"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47"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48"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9" name="Freeform 542"/>
              <p:cNvSpPr>
                <a:spLocks/>
              </p:cNvSpPr>
              <p:nvPr/>
            </p:nvSpPr>
            <p:spPr bwMode="auto">
              <a:xfrm>
                <a:off x="5766853" y="5473268"/>
                <a:ext cx="212801" cy="1501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50" name="Oval 543"/>
              <p:cNvSpPr>
                <a:spLocks noChangeArrowheads="1"/>
              </p:cNvSpPr>
              <p:nvPr/>
            </p:nvSpPr>
            <p:spPr bwMode="auto">
              <a:xfrm>
                <a:off x="5861838" y="5432521"/>
                <a:ext cx="17353" cy="2073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1" name="Oval 544"/>
              <p:cNvSpPr>
                <a:spLocks noChangeArrowheads="1"/>
              </p:cNvSpPr>
              <p:nvPr/>
            </p:nvSpPr>
            <p:spPr bwMode="auto">
              <a:xfrm>
                <a:off x="5938556" y="5438955"/>
                <a:ext cx="19180" cy="214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352"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3"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4"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355" name="Freeform 549"/>
              <p:cNvSpPr>
                <a:spLocks/>
              </p:cNvSpPr>
              <p:nvPr/>
            </p:nvSpPr>
            <p:spPr bwMode="auto">
              <a:xfrm>
                <a:off x="5855445" y="5625533"/>
                <a:ext cx="53885" cy="57904"/>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6" name="Freeform 550"/>
              <p:cNvSpPr>
                <a:spLocks/>
              </p:cNvSpPr>
              <p:nvPr/>
            </p:nvSpPr>
            <p:spPr bwMode="auto">
              <a:xfrm>
                <a:off x="5787860" y="5621959"/>
                <a:ext cx="108684" cy="61478"/>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57" name="Freeform 551"/>
              <p:cNvSpPr>
                <a:spLocks/>
              </p:cNvSpPr>
              <p:nvPr/>
            </p:nvSpPr>
            <p:spPr bwMode="auto">
              <a:xfrm>
                <a:off x="5905677" y="5629107"/>
                <a:ext cx="36532" cy="45036"/>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237" name="Freeform 1407"/>
            <p:cNvSpPr>
              <a:spLocks/>
            </p:cNvSpPr>
            <p:nvPr/>
          </p:nvSpPr>
          <p:spPr bwMode="auto">
            <a:xfrm>
              <a:off x="4867024" y="2319468"/>
              <a:ext cx="1011103" cy="341037"/>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38" name="Freeform 1408"/>
            <p:cNvSpPr>
              <a:spLocks/>
            </p:cNvSpPr>
            <p:nvPr/>
          </p:nvSpPr>
          <p:spPr bwMode="auto">
            <a:xfrm>
              <a:off x="4979737" y="1710199"/>
              <a:ext cx="692855" cy="354450"/>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247" name="Freeform 1418"/>
            <p:cNvSpPr>
              <a:spLocks/>
            </p:cNvSpPr>
            <p:nvPr/>
          </p:nvSpPr>
          <p:spPr bwMode="auto">
            <a:xfrm>
              <a:off x="5327823" y="2373114"/>
              <a:ext cx="121001" cy="95797"/>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48" name="Line 1419"/>
            <p:cNvSpPr>
              <a:spLocks noChangeShapeType="1"/>
            </p:cNvSpPr>
            <p:nvPr/>
          </p:nvSpPr>
          <p:spPr bwMode="auto">
            <a:xfrm flipH="1">
              <a:off x="5251575" y="2532139"/>
              <a:ext cx="23206" cy="6131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9" name="Line 1420"/>
            <p:cNvSpPr>
              <a:spLocks noChangeShapeType="1"/>
            </p:cNvSpPr>
            <p:nvPr/>
          </p:nvSpPr>
          <p:spPr bwMode="auto">
            <a:xfrm>
              <a:off x="5511808" y="2520643"/>
              <a:ext cx="39781" cy="7280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0" name="Freeform 1421"/>
            <p:cNvSpPr>
              <a:spLocks/>
            </p:cNvSpPr>
            <p:nvPr/>
          </p:nvSpPr>
          <p:spPr bwMode="auto">
            <a:xfrm>
              <a:off x="5251575" y="2346291"/>
              <a:ext cx="147522" cy="1149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1" name="Freeform 1422"/>
            <p:cNvSpPr>
              <a:spLocks/>
            </p:cNvSpPr>
            <p:nvPr/>
          </p:nvSpPr>
          <p:spPr bwMode="auto">
            <a:xfrm>
              <a:off x="5438876" y="2359704"/>
              <a:ext cx="112713" cy="9771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1423"/>
            <p:cNvSpPr>
              <a:spLocks/>
            </p:cNvSpPr>
            <p:nvPr/>
          </p:nvSpPr>
          <p:spPr bwMode="auto">
            <a:xfrm>
              <a:off x="4988025" y="2409518"/>
              <a:ext cx="223769" cy="16093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3" name="Line 1424"/>
            <p:cNvSpPr>
              <a:spLocks noChangeShapeType="1"/>
            </p:cNvSpPr>
            <p:nvPr/>
          </p:nvSpPr>
          <p:spPr bwMode="auto">
            <a:xfrm flipH="1">
              <a:off x="5064272" y="2497652"/>
              <a:ext cx="26521" cy="49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4" name="Line 1425"/>
            <p:cNvSpPr>
              <a:spLocks noChangeShapeType="1"/>
            </p:cNvSpPr>
            <p:nvPr/>
          </p:nvSpPr>
          <p:spPr bwMode="auto">
            <a:xfrm flipH="1">
              <a:off x="5117313" y="2507230"/>
              <a:ext cx="18233" cy="4789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5" name="Freeform 1426"/>
            <p:cNvSpPr>
              <a:spLocks/>
            </p:cNvSpPr>
            <p:nvPr/>
          </p:nvSpPr>
          <p:spPr bwMode="auto">
            <a:xfrm>
              <a:off x="5072560" y="2468912"/>
              <a:ext cx="94480" cy="19159"/>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 name="Freeform 1427"/>
            <p:cNvSpPr>
              <a:spLocks/>
            </p:cNvSpPr>
            <p:nvPr/>
          </p:nvSpPr>
          <p:spPr bwMode="auto">
            <a:xfrm>
              <a:off x="5654358" y="2332880"/>
              <a:ext cx="200564" cy="19542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7" name="Freeform 1428"/>
            <p:cNvSpPr>
              <a:spLocks/>
            </p:cNvSpPr>
            <p:nvPr/>
          </p:nvSpPr>
          <p:spPr bwMode="auto">
            <a:xfrm>
              <a:off x="5762099" y="2432509"/>
              <a:ext cx="58014" cy="13411"/>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8" name="Freeform 1429"/>
            <p:cNvSpPr>
              <a:spLocks/>
            </p:cNvSpPr>
            <p:nvPr/>
          </p:nvSpPr>
          <p:spPr bwMode="auto">
            <a:xfrm>
              <a:off x="5757126" y="2468912"/>
              <a:ext cx="49726" cy="15328"/>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9" name="Freeform 1430"/>
            <p:cNvSpPr>
              <a:spLocks/>
            </p:cNvSpPr>
            <p:nvPr/>
          </p:nvSpPr>
          <p:spPr bwMode="auto">
            <a:xfrm>
              <a:off x="5704084" y="2396106"/>
              <a:ext cx="34809" cy="82386"/>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58" name="グループ化 357"/>
            <p:cNvGrpSpPr/>
            <p:nvPr/>
          </p:nvGrpSpPr>
          <p:grpSpPr>
            <a:xfrm flipH="1">
              <a:off x="4946895" y="1526733"/>
              <a:ext cx="921248" cy="437320"/>
              <a:chOff x="9684182" y="1376617"/>
              <a:chExt cx="845976" cy="437320"/>
            </a:xfrm>
          </p:grpSpPr>
          <p:sp>
            <p:nvSpPr>
              <p:cNvPr id="359" name="Line 1353"/>
              <p:cNvSpPr>
                <a:spLocks noChangeShapeType="1"/>
              </p:cNvSpPr>
              <p:nvPr/>
            </p:nvSpPr>
            <p:spPr bwMode="auto">
              <a:xfrm>
                <a:off x="9855295" y="1516968"/>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0" name="Line 1354"/>
              <p:cNvSpPr>
                <a:spLocks noChangeShapeType="1"/>
              </p:cNvSpPr>
              <p:nvPr/>
            </p:nvSpPr>
            <p:spPr bwMode="auto">
              <a:xfrm>
                <a:off x="9855295" y="1553371"/>
                <a:ext cx="187303"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61" name="Group 1526"/>
              <p:cNvGrpSpPr>
                <a:grpSpLocks/>
              </p:cNvGrpSpPr>
              <p:nvPr/>
            </p:nvGrpSpPr>
            <p:grpSpPr bwMode="auto">
              <a:xfrm>
                <a:off x="9769104" y="1376617"/>
                <a:ext cx="761054" cy="437320"/>
                <a:chOff x="7259" y="1752"/>
                <a:chExt cx="405" cy="211"/>
              </a:xfrm>
            </p:grpSpPr>
            <p:sp>
              <p:nvSpPr>
                <p:cNvPr id="363"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4"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5"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62" name="テキスト ボックス 361"/>
              <p:cNvSpPr txBox="1"/>
              <p:nvPr/>
            </p:nvSpPr>
            <p:spPr>
              <a:xfrm>
                <a:off x="9684182" y="1406676"/>
                <a:ext cx="619054" cy="246221"/>
              </a:xfrm>
              <a:prstGeom prst="rect">
                <a:avLst/>
              </a:prstGeom>
              <a:noFill/>
            </p:spPr>
            <p:txBody>
              <a:bodyPr wrap="square" rtlCol="0">
                <a:spAutoFit/>
              </a:bodyPr>
              <a:lstStyle/>
              <a:p>
                <a:r>
                  <a:rPr kumimoji="1" lang="en-US" altLang="ja-JP" sz="10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1000" i="1" dirty="0">
                  <a:solidFill>
                    <a:srgbClr val="FF0000"/>
                  </a:solidFill>
                  <a:latin typeface="Nyala" panose="02000504070300020003" pitchFamily="2" charset="0"/>
                  <a:cs typeface="Verdana" panose="020B0604030504040204" pitchFamily="34" charset="0"/>
                </a:endParaRPr>
              </a:p>
            </p:txBody>
          </p:sp>
        </p:grpSp>
      </p:grpSp>
      <p:grpSp>
        <p:nvGrpSpPr>
          <p:cNvPr id="424" name="グループ化 423"/>
          <p:cNvGrpSpPr/>
          <p:nvPr/>
        </p:nvGrpSpPr>
        <p:grpSpPr>
          <a:xfrm>
            <a:off x="6337857" y="4843439"/>
            <a:ext cx="635416" cy="294624"/>
            <a:chOff x="6718234" y="590436"/>
            <a:chExt cx="914200" cy="492062"/>
          </a:xfrm>
        </p:grpSpPr>
        <p:sp>
          <p:nvSpPr>
            <p:cNvPr id="425"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6"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7"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28" name="テキスト ボックス 427"/>
            <p:cNvSpPr txBox="1"/>
            <p:nvPr/>
          </p:nvSpPr>
          <p:spPr>
            <a:xfrm>
              <a:off x="6777481" y="590436"/>
              <a:ext cx="854953" cy="359821"/>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429" name="グループ化 428"/>
          <p:cNvGrpSpPr/>
          <p:nvPr/>
        </p:nvGrpSpPr>
        <p:grpSpPr>
          <a:xfrm>
            <a:off x="4682109" y="4762829"/>
            <a:ext cx="660595" cy="348870"/>
            <a:chOff x="742258" y="3429754"/>
            <a:chExt cx="778759" cy="478010"/>
          </a:xfrm>
        </p:grpSpPr>
        <p:sp>
          <p:nvSpPr>
            <p:cNvPr id="430" name="Freeform 370"/>
            <p:cNvSpPr>
              <a:spLocks/>
            </p:cNvSpPr>
            <p:nvPr/>
          </p:nvSpPr>
          <p:spPr bwMode="auto">
            <a:xfrm rot="21354649" flipH="1">
              <a:off x="742258" y="3595598"/>
              <a:ext cx="69078" cy="31216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1" name="Freeform 371"/>
            <p:cNvSpPr>
              <a:spLocks/>
            </p:cNvSpPr>
            <p:nvPr/>
          </p:nvSpPr>
          <p:spPr bwMode="auto">
            <a:xfrm rot="21354649" flipH="1">
              <a:off x="775145" y="3445929"/>
              <a:ext cx="713813" cy="37832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2" name="Freeform 372"/>
            <p:cNvSpPr>
              <a:spLocks/>
            </p:cNvSpPr>
            <p:nvPr/>
          </p:nvSpPr>
          <p:spPr bwMode="auto">
            <a:xfrm rot="21354649" flipH="1">
              <a:off x="784107" y="3690799"/>
              <a:ext cx="736840" cy="13851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3" name="テキスト ボックス 432"/>
            <p:cNvSpPr txBox="1"/>
            <p:nvPr/>
          </p:nvSpPr>
          <p:spPr>
            <a:xfrm rot="21354649" flipH="1">
              <a:off x="890903" y="3429754"/>
              <a:ext cx="630114" cy="295194"/>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grpSp>
        <p:nvGrpSpPr>
          <p:cNvPr id="436" name="グループ化 435"/>
          <p:cNvGrpSpPr/>
          <p:nvPr/>
        </p:nvGrpSpPr>
        <p:grpSpPr>
          <a:xfrm>
            <a:off x="5579360" y="4710121"/>
            <a:ext cx="629066" cy="343842"/>
            <a:chOff x="6718234" y="594578"/>
            <a:chExt cx="905064" cy="487920"/>
          </a:xfrm>
        </p:grpSpPr>
        <p:sp>
          <p:nvSpPr>
            <p:cNvPr id="437"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8"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39"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40" name="テキスト ボックス 439"/>
            <p:cNvSpPr txBox="1"/>
            <p:nvPr/>
          </p:nvSpPr>
          <p:spPr>
            <a:xfrm>
              <a:off x="6768345" y="614836"/>
              <a:ext cx="854953" cy="305720"/>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366" name="正方形/長方形 365"/>
          <p:cNvSpPr/>
          <p:nvPr/>
        </p:nvSpPr>
        <p:spPr>
          <a:xfrm>
            <a:off x="1979712" y="2773076"/>
            <a:ext cx="5428127"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このままでは品質・安全に重大な影響がでる</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8" name="正方形/長方形 367"/>
          <p:cNvSpPr/>
          <p:nvPr/>
        </p:nvSpPr>
        <p:spPr>
          <a:xfrm>
            <a:off x="128833" y="5673874"/>
            <a:ext cx="4688784"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女性の負荷レベルが平均９．３と高い</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69" name="正方形/長方形 368"/>
          <p:cNvSpPr/>
          <p:nvPr/>
        </p:nvSpPr>
        <p:spPr>
          <a:xfrm>
            <a:off x="4569407" y="5673874"/>
            <a:ext cx="443141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effectLst>
                  <a:outerShdw blurRad="41275" dist="20320" dir="1800000" algn="tl" rotWithShape="0">
                    <a:srgbClr val="000000">
                      <a:alpha val="40000"/>
                    </a:srgbClr>
                  </a:outerShdw>
                </a:effectLst>
              </a:rPr>
              <a:t>無理なく安全にできるレベルを目指す</a:t>
            </a:r>
            <a:endParaRPr lang="ja-JP" altLang="en-US" sz="2000" b="1" i="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04" name="テキスト ボックス 103"/>
          <p:cNvSpPr txBox="1"/>
          <p:nvPr/>
        </p:nvSpPr>
        <p:spPr>
          <a:xfrm>
            <a:off x="5789257" y="720459"/>
            <a:ext cx="2305439" cy="523220"/>
          </a:xfrm>
          <a:prstGeom prst="rect">
            <a:avLst/>
          </a:prstGeom>
          <a:noFill/>
        </p:spPr>
        <p:txBody>
          <a:bodyPr wrap="none" rtlCol="0">
            <a:spAutoFit/>
          </a:bodyPr>
          <a:lstStyle/>
          <a:p>
            <a:r>
              <a:rPr kumimoji="1" lang="ja-JP" altLang="en-US" sz="1400" dirty="0"/>
              <a:t>作業が遅れて慌てて品質</a:t>
            </a:r>
            <a:endParaRPr kumimoji="1" lang="en-US" altLang="ja-JP" sz="1400" dirty="0"/>
          </a:p>
          <a:p>
            <a:r>
              <a:rPr lang="ja-JP" altLang="en-US" sz="1400" dirty="0"/>
              <a:t>チェックをする為品質に不安</a:t>
            </a:r>
            <a:endParaRPr kumimoji="1" lang="ja-JP" altLang="en-US" sz="1400" dirty="0"/>
          </a:p>
        </p:txBody>
      </p:sp>
      <p:sp>
        <p:nvSpPr>
          <p:cNvPr id="120" name="テキスト ボックス 119"/>
          <p:cNvSpPr txBox="1"/>
          <p:nvPr/>
        </p:nvSpPr>
        <p:spPr>
          <a:xfrm>
            <a:off x="6178194" y="1320908"/>
            <a:ext cx="1604927" cy="523220"/>
          </a:xfrm>
          <a:prstGeom prst="rect">
            <a:avLst/>
          </a:prstGeom>
          <a:noFill/>
        </p:spPr>
        <p:txBody>
          <a:bodyPr wrap="none" rtlCol="0">
            <a:spAutoFit/>
          </a:bodyPr>
          <a:lstStyle/>
          <a:p>
            <a:r>
              <a:rPr kumimoji="1" lang="ja-JP" altLang="en-US" sz="1400" dirty="0"/>
              <a:t>腰に負担がかかり</a:t>
            </a:r>
            <a:endParaRPr kumimoji="1" lang="en-US" altLang="ja-JP" sz="1400" dirty="0"/>
          </a:p>
          <a:p>
            <a:r>
              <a:rPr lang="ja-JP" altLang="en-US" sz="1400" dirty="0"/>
              <a:t>腰痛が心配</a:t>
            </a:r>
            <a:endParaRPr kumimoji="1" lang="ja-JP" altLang="en-US" sz="1400" dirty="0"/>
          </a:p>
        </p:txBody>
      </p:sp>
      <p:graphicFrame>
        <p:nvGraphicFramePr>
          <p:cNvPr id="146" name="表 145"/>
          <p:cNvGraphicFramePr>
            <a:graphicFrameLocks noGrp="1"/>
          </p:cNvGraphicFramePr>
          <p:nvPr>
            <p:extLst>
              <p:ext uri="{D42A27DB-BD31-4B8C-83A1-F6EECF244321}">
                <p14:modId xmlns:p14="http://schemas.microsoft.com/office/powerpoint/2010/main" val="2615322118"/>
              </p:ext>
            </p:extLst>
          </p:nvPr>
        </p:nvGraphicFramePr>
        <p:xfrm>
          <a:off x="4600375" y="3638443"/>
          <a:ext cx="4162625" cy="304800"/>
        </p:xfrm>
        <a:graphic>
          <a:graphicData uri="http://schemas.openxmlformats.org/drawingml/2006/table">
            <a:tbl>
              <a:tblPr firstRow="1" bandRow="1">
                <a:tableStyleId>{5C22544A-7EE6-4342-B048-85BDC9FD1C3A}</a:tableStyleId>
              </a:tblPr>
              <a:tblGrid>
                <a:gridCol w="651721">
                  <a:extLst>
                    <a:ext uri="{9D8B030D-6E8A-4147-A177-3AD203B41FA5}">
                      <a16:colId xmlns:a16="http://schemas.microsoft.com/office/drawing/2014/main" val="20000"/>
                    </a:ext>
                  </a:extLst>
                </a:gridCol>
                <a:gridCol w="2134612">
                  <a:extLst>
                    <a:ext uri="{9D8B030D-6E8A-4147-A177-3AD203B41FA5}">
                      <a16:colId xmlns:a16="http://schemas.microsoft.com/office/drawing/2014/main" val="20001"/>
                    </a:ext>
                  </a:extLst>
                </a:gridCol>
                <a:gridCol w="1376292">
                  <a:extLst>
                    <a:ext uri="{9D8B030D-6E8A-4147-A177-3AD203B41FA5}">
                      <a16:colId xmlns:a16="http://schemas.microsoft.com/office/drawing/2014/main" val="20002"/>
                    </a:ext>
                  </a:extLst>
                </a:gridCol>
              </a:tblGrid>
              <a:tr h="144016">
                <a:tc>
                  <a:txBody>
                    <a:bodyPr/>
                    <a:lstStyle/>
                    <a:p>
                      <a:pPr algn="ctr"/>
                      <a:r>
                        <a:rPr kumimoji="1" lang="ja-JP" altLang="en-US" sz="1400" dirty="0"/>
                        <a:t>Ａ</a:t>
                      </a:r>
                    </a:p>
                  </a:txBody>
                  <a:tcPr>
                    <a:solidFill>
                      <a:srgbClr val="0070C0"/>
                    </a:solidFill>
                  </a:tcPr>
                </a:tc>
                <a:tc>
                  <a:txBody>
                    <a:bodyPr/>
                    <a:lstStyle/>
                    <a:p>
                      <a:r>
                        <a:rPr kumimoji="1" lang="ja-JP" altLang="en-US" sz="1400" dirty="0"/>
                        <a:t>誰もが安全で快適な作業</a:t>
                      </a:r>
                      <a:endParaRPr kumimoji="1" lang="en-US" altLang="ja-JP" sz="1400" dirty="0"/>
                    </a:p>
                  </a:txBody>
                  <a:tcPr>
                    <a:solidFill>
                      <a:srgbClr val="0070C0"/>
                    </a:solidFill>
                  </a:tcPr>
                </a:tc>
                <a:tc>
                  <a:txBody>
                    <a:bodyPr/>
                    <a:lstStyle/>
                    <a:p>
                      <a:r>
                        <a:rPr kumimoji="1" lang="ja-JP" altLang="en-US" sz="1400" dirty="0"/>
                        <a:t>目指すべき姿</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373" name="表 372"/>
          <p:cNvGraphicFramePr>
            <a:graphicFrameLocks noGrp="1"/>
          </p:cNvGraphicFramePr>
          <p:nvPr>
            <p:extLst>
              <p:ext uri="{D42A27DB-BD31-4B8C-83A1-F6EECF244321}">
                <p14:modId xmlns:p14="http://schemas.microsoft.com/office/powerpoint/2010/main" val="2202721191"/>
              </p:ext>
            </p:extLst>
          </p:nvPr>
        </p:nvGraphicFramePr>
        <p:xfrm>
          <a:off x="4582257" y="3915014"/>
          <a:ext cx="4191892" cy="304800"/>
        </p:xfrm>
        <a:graphic>
          <a:graphicData uri="http://schemas.openxmlformats.org/drawingml/2006/table">
            <a:tbl>
              <a:tblPr firstRow="1" bandRow="1">
                <a:tableStyleId>{5C22544A-7EE6-4342-B048-85BDC9FD1C3A}</a:tableStyleId>
              </a:tblPr>
              <a:tblGrid>
                <a:gridCol w="626562">
                  <a:extLst>
                    <a:ext uri="{9D8B030D-6E8A-4147-A177-3AD203B41FA5}">
                      <a16:colId xmlns:a16="http://schemas.microsoft.com/office/drawing/2014/main" val="20000"/>
                    </a:ext>
                  </a:extLst>
                </a:gridCol>
                <a:gridCol w="2201050">
                  <a:extLst>
                    <a:ext uri="{9D8B030D-6E8A-4147-A177-3AD203B41FA5}">
                      <a16:colId xmlns:a16="http://schemas.microsoft.com/office/drawing/2014/main" val="20001"/>
                    </a:ext>
                  </a:extLst>
                </a:gridCol>
                <a:gridCol w="1364280">
                  <a:extLst>
                    <a:ext uri="{9D8B030D-6E8A-4147-A177-3AD203B41FA5}">
                      <a16:colId xmlns:a16="http://schemas.microsoft.com/office/drawing/2014/main" val="20002"/>
                    </a:ext>
                  </a:extLst>
                </a:gridCol>
              </a:tblGrid>
              <a:tr h="229282">
                <a:tc>
                  <a:txBody>
                    <a:bodyPr/>
                    <a:lstStyle/>
                    <a:p>
                      <a:pPr algn="ctr"/>
                      <a:r>
                        <a:rPr kumimoji="1" lang="ja-JP" altLang="en-US" sz="1400" dirty="0"/>
                        <a:t>Ｂ</a:t>
                      </a:r>
                    </a:p>
                  </a:txBody>
                  <a:tcPr>
                    <a:solidFill>
                      <a:srgbClr val="FF0000"/>
                    </a:solidFill>
                  </a:tcPr>
                </a:tc>
                <a:tc>
                  <a:txBody>
                    <a:bodyPr/>
                    <a:lstStyle/>
                    <a:p>
                      <a:r>
                        <a:rPr kumimoji="1" lang="ja-JP" altLang="en-US" sz="1400" dirty="0"/>
                        <a:t>無理なく安全にできる作業</a:t>
                      </a:r>
                      <a:endParaRPr kumimoji="1" lang="en-US" altLang="ja-JP" sz="1400" dirty="0"/>
                    </a:p>
                  </a:txBody>
                  <a:tcPr>
                    <a:solidFill>
                      <a:srgbClr val="FF0000"/>
                    </a:solidFill>
                  </a:tcPr>
                </a:tc>
                <a:tc>
                  <a:txBody>
                    <a:bodyPr/>
                    <a:lstStyle/>
                    <a:p>
                      <a:pPr algn="ctr"/>
                      <a:r>
                        <a:rPr kumimoji="1" lang="ja-JP" altLang="en-US" sz="1400" dirty="0"/>
                        <a:t>目標ランク</a:t>
                      </a:r>
                    </a:p>
                  </a:txBody>
                  <a:tcPr>
                    <a:solidFill>
                      <a:srgbClr val="FF0000"/>
                    </a:solidFill>
                  </a:tcPr>
                </a:tc>
                <a:extLst>
                  <a:ext uri="{0D108BD9-81ED-4DB2-BD59-A6C34878D82A}">
                    <a16:rowId xmlns:a16="http://schemas.microsoft.com/office/drawing/2014/main" val="10000"/>
                  </a:ext>
                </a:extLst>
              </a:tr>
            </a:tbl>
          </a:graphicData>
        </a:graphic>
      </p:graphicFrame>
      <p:sp>
        <p:nvSpPr>
          <p:cNvPr id="367" name="テキスト ボックス 366"/>
          <p:cNvSpPr txBox="1"/>
          <p:nvPr/>
        </p:nvSpPr>
        <p:spPr>
          <a:xfrm>
            <a:off x="2166914" y="3510092"/>
            <a:ext cx="1800493" cy="307777"/>
          </a:xfrm>
          <a:prstGeom prst="rect">
            <a:avLst/>
          </a:prstGeom>
          <a:noFill/>
        </p:spPr>
        <p:txBody>
          <a:bodyPr wrap="none" rtlCol="0">
            <a:spAutoFit/>
          </a:bodyPr>
          <a:lstStyle/>
          <a:p>
            <a:r>
              <a:rPr lang="ja-JP" altLang="en-US" sz="1400" dirty="0"/>
              <a:t>作業別疲労度平均値</a:t>
            </a:r>
            <a:endParaRPr kumimoji="1" lang="ja-JP" altLang="en-US" sz="1400" dirty="0"/>
          </a:p>
        </p:txBody>
      </p:sp>
      <p:sp>
        <p:nvSpPr>
          <p:cNvPr id="144" name="テキスト ボックス 143"/>
          <p:cNvSpPr txBox="1"/>
          <p:nvPr/>
        </p:nvSpPr>
        <p:spPr>
          <a:xfrm>
            <a:off x="1979712" y="5411653"/>
            <a:ext cx="652438" cy="276999"/>
          </a:xfrm>
          <a:prstGeom prst="rect">
            <a:avLst/>
          </a:prstGeom>
          <a:noFill/>
        </p:spPr>
        <p:txBody>
          <a:bodyPr wrap="square" rtlCol="0">
            <a:spAutoFit/>
          </a:bodyPr>
          <a:lstStyle/>
          <a:p>
            <a:r>
              <a:rPr lang="ja-JP" altLang="en-US" sz="1200" dirty="0"/>
              <a:t>最終</a:t>
            </a:r>
            <a:endParaRPr kumimoji="1" lang="en-US" altLang="ja-JP" sz="1200" dirty="0"/>
          </a:p>
        </p:txBody>
      </p:sp>
      <p:sp>
        <p:nvSpPr>
          <p:cNvPr id="374" name="テキスト ボックス 373"/>
          <p:cNvSpPr txBox="1"/>
          <p:nvPr/>
        </p:nvSpPr>
        <p:spPr>
          <a:xfrm>
            <a:off x="2534210" y="5411653"/>
            <a:ext cx="652438" cy="276999"/>
          </a:xfrm>
          <a:prstGeom prst="rect">
            <a:avLst/>
          </a:prstGeom>
          <a:noFill/>
        </p:spPr>
        <p:txBody>
          <a:bodyPr wrap="square" rtlCol="0">
            <a:spAutoFit/>
          </a:bodyPr>
          <a:lstStyle/>
          <a:p>
            <a:r>
              <a:rPr lang="ja-JP" altLang="en-US" sz="1200" dirty="0"/>
              <a:t>Ｈ／Ｇ</a:t>
            </a:r>
            <a:endParaRPr kumimoji="1" lang="en-US" altLang="ja-JP" sz="1200" dirty="0"/>
          </a:p>
        </p:txBody>
      </p:sp>
      <p:sp>
        <p:nvSpPr>
          <p:cNvPr id="375" name="テキスト ボックス 374"/>
          <p:cNvSpPr txBox="1"/>
          <p:nvPr/>
        </p:nvSpPr>
        <p:spPr>
          <a:xfrm>
            <a:off x="3138625" y="5411653"/>
            <a:ext cx="652438" cy="276999"/>
          </a:xfrm>
          <a:prstGeom prst="rect">
            <a:avLst/>
          </a:prstGeom>
          <a:noFill/>
        </p:spPr>
        <p:txBody>
          <a:bodyPr wrap="square" rtlCol="0">
            <a:spAutoFit/>
          </a:bodyPr>
          <a:lstStyle/>
          <a:p>
            <a:r>
              <a:rPr lang="ja-JP" altLang="en-US" sz="1200" dirty="0"/>
              <a:t>モータ</a:t>
            </a:r>
            <a:endParaRPr kumimoji="1" lang="en-US" altLang="ja-JP" sz="1200" dirty="0"/>
          </a:p>
        </p:txBody>
      </p:sp>
      <p:sp>
        <p:nvSpPr>
          <p:cNvPr id="376" name="テキスト ボックス 375"/>
          <p:cNvSpPr txBox="1"/>
          <p:nvPr/>
        </p:nvSpPr>
        <p:spPr>
          <a:xfrm>
            <a:off x="3635896" y="5400470"/>
            <a:ext cx="872411" cy="276999"/>
          </a:xfrm>
          <a:prstGeom prst="rect">
            <a:avLst/>
          </a:prstGeom>
          <a:noFill/>
        </p:spPr>
        <p:txBody>
          <a:bodyPr wrap="square" rtlCol="0">
            <a:spAutoFit/>
          </a:bodyPr>
          <a:lstStyle/>
          <a:p>
            <a:r>
              <a:rPr lang="ja-JP" altLang="en-US" sz="1200" dirty="0"/>
              <a:t>外観検査</a:t>
            </a:r>
            <a:endParaRPr kumimoji="1" lang="en-US" altLang="ja-JP" sz="1200" dirty="0"/>
          </a:p>
        </p:txBody>
      </p:sp>
      <p:pic>
        <p:nvPicPr>
          <p:cNvPr id="3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241" y="4036175"/>
            <a:ext cx="1059945" cy="128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テキスト ボックス 104"/>
          <p:cNvSpPr txBox="1"/>
          <p:nvPr/>
        </p:nvSpPr>
        <p:spPr>
          <a:xfrm>
            <a:off x="1647005" y="5287075"/>
            <a:ext cx="276038" cy="307777"/>
          </a:xfrm>
          <a:prstGeom prst="rect">
            <a:avLst/>
          </a:prstGeom>
          <a:noFill/>
        </p:spPr>
        <p:txBody>
          <a:bodyPr wrap="none" rtlCol="0">
            <a:spAutoFit/>
          </a:bodyPr>
          <a:lstStyle/>
          <a:p>
            <a:r>
              <a:rPr kumimoji="1" lang="en-US" altLang="ja-JP" sz="1400" dirty="0"/>
              <a:t>0</a:t>
            </a:r>
            <a:endParaRPr kumimoji="1" lang="ja-JP" altLang="en-US" sz="1400" dirty="0"/>
          </a:p>
        </p:txBody>
      </p:sp>
      <p:sp>
        <p:nvSpPr>
          <p:cNvPr id="370" name="テキスト ボックス 369"/>
          <p:cNvSpPr txBox="1"/>
          <p:nvPr/>
        </p:nvSpPr>
        <p:spPr>
          <a:xfrm>
            <a:off x="1647005" y="4951486"/>
            <a:ext cx="276038" cy="307777"/>
          </a:xfrm>
          <a:prstGeom prst="rect">
            <a:avLst/>
          </a:prstGeom>
          <a:noFill/>
        </p:spPr>
        <p:txBody>
          <a:bodyPr wrap="none" rtlCol="0">
            <a:spAutoFit/>
          </a:bodyPr>
          <a:lstStyle/>
          <a:p>
            <a:r>
              <a:rPr kumimoji="1" lang="en-US" altLang="ja-JP" sz="1400" dirty="0"/>
              <a:t>2</a:t>
            </a:r>
            <a:endParaRPr kumimoji="1" lang="ja-JP" altLang="en-US" sz="1400" dirty="0"/>
          </a:p>
        </p:txBody>
      </p:sp>
      <p:sp>
        <p:nvSpPr>
          <p:cNvPr id="372" name="テキスト ボックス 371"/>
          <p:cNvSpPr txBox="1"/>
          <p:nvPr/>
        </p:nvSpPr>
        <p:spPr>
          <a:xfrm>
            <a:off x="1647005" y="4651872"/>
            <a:ext cx="276038" cy="307777"/>
          </a:xfrm>
          <a:prstGeom prst="rect">
            <a:avLst/>
          </a:prstGeom>
          <a:noFill/>
        </p:spPr>
        <p:txBody>
          <a:bodyPr wrap="none" rtlCol="0">
            <a:spAutoFit/>
          </a:bodyPr>
          <a:lstStyle/>
          <a:p>
            <a:r>
              <a:rPr kumimoji="1" lang="en-US" altLang="ja-JP" sz="1400" dirty="0"/>
              <a:t>4</a:t>
            </a:r>
            <a:endParaRPr kumimoji="1" lang="ja-JP" altLang="en-US" sz="1400" dirty="0"/>
          </a:p>
        </p:txBody>
      </p:sp>
      <p:sp>
        <p:nvSpPr>
          <p:cNvPr id="377" name="テキスト ボックス 376"/>
          <p:cNvSpPr txBox="1"/>
          <p:nvPr/>
        </p:nvSpPr>
        <p:spPr>
          <a:xfrm>
            <a:off x="1647005" y="4350582"/>
            <a:ext cx="276038" cy="307777"/>
          </a:xfrm>
          <a:prstGeom prst="rect">
            <a:avLst/>
          </a:prstGeom>
          <a:noFill/>
        </p:spPr>
        <p:txBody>
          <a:bodyPr wrap="none" rtlCol="0">
            <a:spAutoFit/>
          </a:bodyPr>
          <a:lstStyle/>
          <a:p>
            <a:r>
              <a:rPr kumimoji="1" lang="en-US" altLang="ja-JP" sz="1400" dirty="0"/>
              <a:t>6</a:t>
            </a:r>
            <a:endParaRPr kumimoji="1" lang="ja-JP" altLang="en-US" sz="1400" dirty="0"/>
          </a:p>
        </p:txBody>
      </p:sp>
      <p:sp>
        <p:nvSpPr>
          <p:cNvPr id="379" name="テキスト ボックス 378"/>
          <p:cNvSpPr txBox="1"/>
          <p:nvPr/>
        </p:nvSpPr>
        <p:spPr>
          <a:xfrm>
            <a:off x="1647005" y="4064457"/>
            <a:ext cx="276038" cy="307777"/>
          </a:xfrm>
          <a:prstGeom prst="rect">
            <a:avLst/>
          </a:prstGeom>
          <a:noFill/>
        </p:spPr>
        <p:txBody>
          <a:bodyPr wrap="none" rtlCol="0">
            <a:spAutoFit/>
          </a:bodyPr>
          <a:lstStyle/>
          <a:p>
            <a:r>
              <a:rPr lang="en-US" altLang="ja-JP" sz="1400" dirty="0"/>
              <a:t>8</a:t>
            </a:r>
            <a:endParaRPr kumimoji="1" lang="ja-JP" altLang="en-US" sz="1400" dirty="0"/>
          </a:p>
        </p:txBody>
      </p:sp>
      <p:sp>
        <p:nvSpPr>
          <p:cNvPr id="380" name="テキスト ボックス 379"/>
          <p:cNvSpPr txBox="1"/>
          <p:nvPr/>
        </p:nvSpPr>
        <p:spPr>
          <a:xfrm>
            <a:off x="1600705" y="3748954"/>
            <a:ext cx="367408" cy="307777"/>
          </a:xfrm>
          <a:prstGeom prst="rect">
            <a:avLst/>
          </a:prstGeom>
          <a:noFill/>
        </p:spPr>
        <p:txBody>
          <a:bodyPr wrap="none" rtlCol="0">
            <a:spAutoFit/>
          </a:bodyPr>
          <a:lstStyle/>
          <a:p>
            <a:r>
              <a:rPr kumimoji="1" lang="en-US" altLang="ja-JP" sz="1400" dirty="0"/>
              <a:t>10</a:t>
            </a:r>
            <a:endParaRPr kumimoji="1" lang="ja-JP" altLang="en-US" sz="1400" dirty="0"/>
          </a:p>
        </p:txBody>
      </p:sp>
      <p:sp>
        <p:nvSpPr>
          <p:cNvPr id="381" name="テキスト ボックス 380"/>
          <p:cNvSpPr txBox="1"/>
          <p:nvPr/>
        </p:nvSpPr>
        <p:spPr>
          <a:xfrm>
            <a:off x="3819998" y="3265239"/>
            <a:ext cx="614271" cy="276999"/>
          </a:xfrm>
          <a:prstGeom prst="rect">
            <a:avLst/>
          </a:prstGeom>
          <a:noFill/>
        </p:spPr>
        <p:txBody>
          <a:bodyPr wrap="none" rtlCol="0">
            <a:spAutoFit/>
          </a:bodyPr>
          <a:lstStyle/>
          <a:p>
            <a:r>
              <a:rPr lang="en-US" altLang="ja-JP" sz="1200" dirty="0"/>
              <a:t>‘18.4.9</a:t>
            </a:r>
            <a:endParaRPr kumimoji="1" lang="ja-JP" altLang="en-US" sz="1200" dirty="0"/>
          </a:p>
        </p:txBody>
      </p:sp>
      <p:sp>
        <p:nvSpPr>
          <p:cNvPr id="384" name="テキスト ボックス 383"/>
          <p:cNvSpPr txBox="1"/>
          <p:nvPr/>
        </p:nvSpPr>
        <p:spPr>
          <a:xfrm>
            <a:off x="4007549" y="3429000"/>
            <a:ext cx="492443" cy="276999"/>
          </a:xfrm>
          <a:prstGeom prst="rect">
            <a:avLst/>
          </a:prstGeom>
          <a:noFill/>
        </p:spPr>
        <p:txBody>
          <a:bodyPr wrap="none" rtlCol="0">
            <a:spAutoFit/>
          </a:bodyPr>
          <a:lstStyle/>
          <a:p>
            <a:r>
              <a:rPr lang="ja-JP" altLang="en-US" sz="1200" dirty="0"/>
              <a:t>全員</a:t>
            </a:r>
            <a:endParaRPr kumimoji="1" lang="ja-JP" altLang="en-US" sz="1400" dirty="0"/>
          </a:p>
        </p:txBody>
      </p:sp>
      <p:sp>
        <p:nvSpPr>
          <p:cNvPr id="382" name="テキスト ボックス 381"/>
          <p:cNvSpPr txBox="1"/>
          <p:nvPr/>
        </p:nvSpPr>
        <p:spPr>
          <a:xfrm>
            <a:off x="1611164" y="3584049"/>
            <a:ext cx="513282" cy="276999"/>
          </a:xfrm>
          <a:prstGeom prst="rect">
            <a:avLst/>
          </a:prstGeom>
          <a:noFill/>
        </p:spPr>
        <p:txBody>
          <a:bodyPr wrap="none" rtlCol="0">
            <a:spAutoFit/>
          </a:bodyPr>
          <a:lstStyle/>
          <a:p>
            <a:r>
              <a:rPr lang="ja-JP" altLang="en-US" sz="1200" dirty="0"/>
              <a:t>（Ｌｖ）</a:t>
            </a:r>
            <a:endParaRPr kumimoji="1" lang="ja-JP" altLang="en-US" sz="1400" dirty="0"/>
          </a:p>
        </p:txBody>
      </p:sp>
      <p:sp>
        <p:nvSpPr>
          <p:cNvPr id="383" name="正方形/長方形 382"/>
          <p:cNvSpPr/>
          <p:nvPr/>
        </p:nvSpPr>
        <p:spPr>
          <a:xfrm>
            <a:off x="1654378" y="3325634"/>
            <a:ext cx="2875330" cy="23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037" y="3769990"/>
            <a:ext cx="2681551" cy="162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6" name="テキスト ボックス 385"/>
          <p:cNvSpPr txBox="1"/>
          <p:nvPr/>
        </p:nvSpPr>
        <p:spPr>
          <a:xfrm>
            <a:off x="2267744" y="3463332"/>
            <a:ext cx="1784463" cy="338554"/>
          </a:xfrm>
          <a:prstGeom prst="rect">
            <a:avLst/>
          </a:prstGeom>
          <a:noFill/>
        </p:spPr>
        <p:txBody>
          <a:bodyPr wrap="none" rtlCol="0">
            <a:spAutoFit/>
          </a:bodyPr>
          <a:lstStyle/>
          <a:p>
            <a:r>
              <a:rPr lang="ja-JP" altLang="en-US" sz="1600" dirty="0"/>
              <a:t>作業負荷レベル表</a:t>
            </a:r>
            <a:endParaRPr kumimoji="1" lang="ja-JP" altLang="en-US" sz="1600" dirty="0"/>
          </a:p>
        </p:txBody>
      </p:sp>
      <p:sp>
        <p:nvSpPr>
          <p:cNvPr id="387" name="テキスト ボックス 386"/>
          <p:cNvSpPr txBox="1"/>
          <p:nvPr/>
        </p:nvSpPr>
        <p:spPr>
          <a:xfrm>
            <a:off x="1547664" y="5373216"/>
            <a:ext cx="3201978" cy="276999"/>
          </a:xfrm>
          <a:prstGeom prst="rect">
            <a:avLst/>
          </a:prstGeom>
          <a:noFill/>
        </p:spPr>
        <p:txBody>
          <a:bodyPr wrap="square" rtlCol="0">
            <a:spAutoFit/>
          </a:bodyPr>
          <a:lstStyle/>
          <a:p>
            <a:r>
              <a:rPr lang="en-US" altLang="ja-JP" sz="1200" dirty="0"/>
              <a:t>※</a:t>
            </a:r>
            <a:r>
              <a:rPr lang="ja-JP" altLang="en-US" sz="1200" dirty="0"/>
              <a:t>レベル１～３：ランクＡ　４～８：Ｂ　９以上：Ｃ</a:t>
            </a:r>
            <a:endParaRPr kumimoji="1" lang="ja-JP" altLang="en-US" sz="1200" dirty="0"/>
          </a:p>
        </p:txBody>
      </p:sp>
      <p:sp>
        <p:nvSpPr>
          <p:cNvPr id="119" name="テキスト ボックス 118"/>
          <p:cNvSpPr txBox="1"/>
          <p:nvPr/>
        </p:nvSpPr>
        <p:spPr>
          <a:xfrm>
            <a:off x="453896" y="3140968"/>
            <a:ext cx="2111475" cy="369332"/>
          </a:xfrm>
          <a:prstGeom prst="rect">
            <a:avLst/>
          </a:prstGeom>
          <a:noFill/>
        </p:spPr>
        <p:txBody>
          <a:bodyPr wrap="none" rtlCol="0">
            <a:spAutoFit/>
          </a:bodyPr>
          <a:lstStyle/>
          <a:p>
            <a:r>
              <a:rPr lang="ja-JP" altLang="en-US" b="1" dirty="0"/>
              <a:t>緊急アンケート調査</a:t>
            </a:r>
            <a:endParaRPr kumimoji="1" lang="ja-JP" altLang="en-US" b="1" dirty="0"/>
          </a:p>
        </p:txBody>
      </p:sp>
      <p:sp>
        <p:nvSpPr>
          <p:cNvPr id="388" name="テキスト ボックス 387"/>
          <p:cNvSpPr txBox="1"/>
          <p:nvPr/>
        </p:nvSpPr>
        <p:spPr>
          <a:xfrm>
            <a:off x="3968206" y="3417639"/>
            <a:ext cx="614271" cy="276999"/>
          </a:xfrm>
          <a:prstGeom prst="rect">
            <a:avLst/>
          </a:prstGeom>
          <a:noFill/>
        </p:spPr>
        <p:txBody>
          <a:bodyPr wrap="none" rtlCol="0">
            <a:spAutoFit/>
          </a:bodyPr>
          <a:lstStyle/>
          <a:p>
            <a:r>
              <a:rPr lang="en-US" altLang="ja-JP" sz="1200" dirty="0"/>
              <a:t>‘18.4.9</a:t>
            </a:r>
            <a:endParaRPr kumimoji="1" lang="ja-JP" altLang="en-US" sz="1200" dirty="0"/>
          </a:p>
        </p:txBody>
      </p:sp>
      <p:sp>
        <p:nvSpPr>
          <p:cNvPr id="389" name="テキスト ボックス 388"/>
          <p:cNvSpPr txBox="1"/>
          <p:nvPr/>
        </p:nvSpPr>
        <p:spPr>
          <a:xfrm>
            <a:off x="4117657" y="3568700"/>
            <a:ext cx="492443" cy="276999"/>
          </a:xfrm>
          <a:prstGeom prst="rect">
            <a:avLst/>
          </a:prstGeom>
          <a:noFill/>
        </p:spPr>
        <p:txBody>
          <a:bodyPr wrap="none" rtlCol="0">
            <a:spAutoFit/>
          </a:bodyPr>
          <a:lstStyle/>
          <a:p>
            <a:r>
              <a:rPr lang="ja-JP" altLang="en-US" sz="1200" dirty="0"/>
              <a:t>全員</a:t>
            </a:r>
            <a:endParaRPr kumimoji="1" lang="ja-JP" altLang="en-US" sz="1400" dirty="0"/>
          </a:p>
        </p:txBody>
      </p:sp>
      <p:grpSp>
        <p:nvGrpSpPr>
          <p:cNvPr id="390" name="グループ化 389"/>
          <p:cNvGrpSpPr/>
          <p:nvPr/>
        </p:nvGrpSpPr>
        <p:grpSpPr>
          <a:xfrm>
            <a:off x="519072" y="922456"/>
            <a:ext cx="597678" cy="688607"/>
            <a:chOff x="6300192" y="1315126"/>
            <a:chExt cx="653208" cy="755584"/>
          </a:xfrm>
        </p:grpSpPr>
        <p:sp>
          <p:nvSpPr>
            <p:cNvPr id="391" name="Freeform 526"/>
            <p:cNvSpPr>
              <a:spLocks/>
            </p:cNvSpPr>
            <p:nvPr/>
          </p:nvSpPr>
          <p:spPr bwMode="auto">
            <a:xfrm flipH="1">
              <a:off x="6300192" y="1898327"/>
              <a:ext cx="641450" cy="172383"/>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92" name="Freeform 697"/>
            <p:cNvSpPr>
              <a:spLocks/>
            </p:cNvSpPr>
            <p:nvPr/>
          </p:nvSpPr>
          <p:spPr bwMode="auto">
            <a:xfrm>
              <a:off x="6367629" y="1438819"/>
              <a:ext cx="496491" cy="506454"/>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3" name="グループ化 392"/>
            <p:cNvGrpSpPr/>
            <p:nvPr/>
          </p:nvGrpSpPr>
          <p:grpSpPr>
            <a:xfrm>
              <a:off x="6486123" y="1931960"/>
              <a:ext cx="212130" cy="86683"/>
              <a:chOff x="8133729" y="5050325"/>
              <a:chExt cx="237014" cy="96881"/>
            </a:xfrm>
          </p:grpSpPr>
          <p:sp>
            <p:nvSpPr>
              <p:cNvPr id="422" name="Freeform 744"/>
              <p:cNvSpPr>
                <a:spLocks/>
              </p:cNvSpPr>
              <p:nvPr/>
            </p:nvSpPr>
            <p:spPr bwMode="auto">
              <a:xfrm>
                <a:off x="8182978" y="5050325"/>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43"/>
              <p:cNvSpPr>
                <a:spLocks/>
              </p:cNvSpPr>
              <p:nvPr/>
            </p:nvSpPr>
            <p:spPr bwMode="auto">
              <a:xfrm>
                <a:off x="8239154" y="5052767"/>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34" name="Freeform 745"/>
              <p:cNvSpPr>
                <a:spLocks/>
              </p:cNvSpPr>
              <p:nvPr/>
            </p:nvSpPr>
            <p:spPr bwMode="auto">
              <a:xfrm>
                <a:off x="8286095" y="5078005"/>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746"/>
              <p:cNvSpPr>
                <a:spLocks/>
              </p:cNvSpPr>
              <p:nvPr/>
            </p:nvSpPr>
            <p:spPr bwMode="auto">
              <a:xfrm>
                <a:off x="8133729" y="5066607"/>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4" name="Freeform 532"/>
            <p:cNvSpPr>
              <a:spLocks/>
            </p:cNvSpPr>
            <p:nvPr/>
          </p:nvSpPr>
          <p:spPr bwMode="auto">
            <a:xfrm rot="11083233" flipH="1">
              <a:off x="6532304" y="1809906"/>
              <a:ext cx="194555" cy="59134"/>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5" name="Freeform 533"/>
            <p:cNvSpPr>
              <a:spLocks/>
            </p:cNvSpPr>
            <p:nvPr/>
          </p:nvSpPr>
          <p:spPr bwMode="auto">
            <a:xfrm flipH="1">
              <a:off x="6521259" y="1656372"/>
              <a:ext cx="54110" cy="37474"/>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6" name="Freeform 858"/>
            <p:cNvSpPr>
              <a:spLocks/>
            </p:cNvSpPr>
            <p:nvPr/>
          </p:nvSpPr>
          <p:spPr bwMode="auto">
            <a:xfrm>
              <a:off x="6371982" y="1410031"/>
              <a:ext cx="503666" cy="333670"/>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grpSp>
          <p:nvGrpSpPr>
            <p:cNvPr id="397" name="グループ化 396"/>
            <p:cNvGrpSpPr/>
            <p:nvPr/>
          </p:nvGrpSpPr>
          <p:grpSpPr>
            <a:xfrm rot="245351">
              <a:off x="6301898" y="1315126"/>
              <a:ext cx="651502" cy="349560"/>
              <a:chOff x="6718234" y="588223"/>
              <a:chExt cx="872310" cy="494275"/>
            </a:xfrm>
          </p:grpSpPr>
          <p:sp>
            <p:nvSpPr>
              <p:cNvPr id="401"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2"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3"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04" name="テキスト ボックス 403"/>
              <p:cNvSpPr txBox="1"/>
              <p:nvPr/>
            </p:nvSpPr>
            <p:spPr>
              <a:xfrm>
                <a:off x="6797638" y="588223"/>
                <a:ext cx="792906" cy="304635"/>
              </a:xfrm>
              <a:prstGeom prst="rect">
                <a:avLst/>
              </a:prstGeom>
              <a:noFill/>
            </p:spPr>
            <p:txBody>
              <a:bodyPr wrap="square" rtlCol="0">
                <a:spAutoFit/>
              </a:bodyPr>
              <a:lstStyle/>
              <a:p>
                <a:r>
                  <a:rPr kumimoji="1" lang="en-US" altLang="ja-JP" sz="800" i="1" dirty="0">
                    <a:solidFill>
                      <a:srgbClr val="FF0000"/>
                    </a:solidFill>
                    <a:latin typeface="Nyala" panose="02000504070300020003" pitchFamily="2" charset="0"/>
                    <a:ea typeface="Verdana" panose="020B0604030504040204" pitchFamily="34" charset="0"/>
                    <a:cs typeface="Verdana" panose="020B0604030504040204" pitchFamily="34" charset="0"/>
                  </a:rPr>
                  <a:t>DENSO</a:t>
                </a:r>
                <a:endParaRPr kumimoji="1" lang="ja-JP" altLang="en-US" sz="800" i="1" dirty="0">
                  <a:solidFill>
                    <a:srgbClr val="FF0000"/>
                  </a:solidFill>
                  <a:latin typeface="Nyala" panose="02000504070300020003" pitchFamily="2" charset="0"/>
                  <a:cs typeface="Verdana" panose="020B0604030504040204" pitchFamily="34" charset="0"/>
                </a:endParaRPr>
              </a:p>
            </p:txBody>
          </p:sp>
        </p:grpSp>
        <p:sp>
          <p:nvSpPr>
            <p:cNvPr id="398" name="Line 863"/>
            <p:cNvSpPr>
              <a:spLocks noChangeShapeType="1"/>
            </p:cNvSpPr>
            <p:nvPr/>
          </p:nvSpPr>
          <p:spPr bwMode="auto">
            <a:xfrm>
              <a:off x="6698253" y="1606825"/>
              <a:ext cx="100582" cy="6460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 name="Line 863"/>
            <p:cNvSpPr>
              <a:spLocks noChangeShapeType="1"/>
            </p:cNvSpPr>
            <p:nvPr/>
          </p:nvSpPr>
          <p:spPr bwMode="auto">
            <a:xfrm flipH="1">
              <a:off x="6486120" y="1605432"/>
              <a:ext cx="103809" cy="3810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00" name="Freeform 533"/>
            <p:cNvSpPr>
              <a:spLocks/>
            </p:cNvSpPr>
            <p:nvPr/>
          </p:nvSpPr>
          <p:spPr bwMode="auto">
            <a:xfrm flipH="1">
              <a:off x="6693115" y="1653124"/>
              <a:ext cx="54110" cy="37474"/>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41" name="Text Box 880"/>
          <p:cNvSpPr txBox="1">
            <a:spLocks noChangeArrowheads="1"/>
          </p:cNvSpPr>
          <p:nvPr/>
        </p:nvSpPr>
        <p:spPr bwMode="auto">
          <a:xfrm>
            <a:off x="8377537" y="1803646"/>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白井</a:t>
            </a:r>
          </a:p>
        </p:txBody>
      </p:sp>
      <p:sp>
        <p:nvSpPr>
          <p:cNvPr id="442" name="Text Box 880"/>
          <p:cNvSpPr txBox="1">
            <a:spLocks noChangeArrowheads="1"/>
          </p:cNvSpPr>
          <p:nvPr/>
        </p:nvSpPr>
        <p:spPr bwMode="auto">
          <a:xfrm>
            <a:off x="5520804" y="1448425"/>
            <a:ext cx="5760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中村</a:t>
            </a:r>
          </a:p>
        </p:txBody>
      </p:sp>
      <p:sp>
        <p:nvSpPr>
          <p:cNvPr id="443" name="Text Box 882"/>
          <p:cNvSpPr txBox="1">
            <a:spLocks noChangeArrowheads="1"/>
          </p:cNvSpPr>
          <p:nvPr/>
        </p:nvSpPr>
        <p:spPr bwMode="auto">
          <a:xfrm>
            <a:off x="5148064" y="2545159"/>
            <a:ext cx="719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内藤</a:t>
            </a:r>
          </a:p>
        </p:txBody>
      </p:sp>
      <p:sp>
        <p:nvSpPr>
          <p:cNvPr id="444" name="Text Box 883"/>
          <p:cNvSpPr txBox="1">
            <a:spLocks noChangeArrowheads="1"/>
          </p:cNvSpPr>
          <p:nvPr/>
        </p:nvSpPr>
        <p:spPr bwMode="auto">
          <a:xfrm>
            <a:off x="217612" y="1442111"/>
            <a:ext cx="719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t>木村</a:t>
            </a:r>
          </a:p>
        </p:txBody>
      </p:sp>
      <p:pic>
        <p:nvPicPr>
          <p:cNvPr id="276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456" y="3937701"/>
            <a:ext cx="986460" cy="126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5" name="テキスト ボックス 404"/>
          <p:cNvSpPr txBox="1"/>
          <p:nvPr/>
        </p:nvSpPr>
        <p:spPr>
          <a:xfrm>
            <a:off x="8336318" y="35332"/>
            <a:ext cx="700178" cy="369332"/>
          </a:xfrm>
          <a:prstGeom prst="rect">
            <a:avLst/>
          </a:prstGeom>
          <a:noFill/>
        </p:spPr>
        <p:txBody>
          <a:bodyPr wrap="square" rtlCol="0">
            <a:spAutoFit/>
          </a:bodyPr>
          <a:lstStyle/>
          <a:p>
            <a:r>
              <a:rPr lang="en-US" altLang="ja-JP" dirty="0"/>
              <a:t>9</a:t>
            </a:r>
            <a:r>
              <a:rPr kumimoji="1" lang="en-US" altLang="ja-JP" dirty="0"/>
              <a:t>/21</a:t>
            </a:r>
            <a:endParaRPr kumimoji="1" lang="ja-JP" altLang="en-US" dirty="0"/>
          </a:p>
        </p:txBody>
      </p:sp>
      <p:sp>
        <p:nvSpPr>
          <p:cNvPr id="406" name="Rectangle 5"/>
          <p:cNvSpPr>
            <a:spLocks noChangeArrowheads="1"/>
          </p:cNvSpPr>
          <p:nvPr/>
        </p:nvSpPr>
        <p:spPr bwMode="auto">
          <a:xfrm>
            <a:off x="326918" y="132156"/>
            <a:ext cx="393136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762000">
              <a:defRPr/>
            </a:pP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９</a:t>
            </a:r>
            <a:r>
              <a:rPr lang="en-US" altLang="ja-JP" sz="2800" dirty="0">
                <a:effectLst>
                  <a:outerShdw blurRad="38100" dist="38100" dir="2700000" algn="tl">
                    <a:srgbClr val="C0C0C0"/>
                  </a:outerShdw>
                </a:effectLst>
                <a:latin typeface="HG創英角ﾎﾟｯﾌﾟ体" pitchFamily="49" charset="-128"/>
                <a:ea typeface="HG創英角ﾎﾟｯﾌﾟ体" pitchFamily="49" charset="-128"/>
              </a:rPr>
              <a:t>.</a:t>
            </a:r>
            <a:r>
              <a:rPr lang="ja-JP" altLang="en-US" sz="2800" dirty="0">
                <a:effectLst>
                  <a:outerShdw blurRad="38100" dist="38100" dir="2700000" algn="tl">
                    <a:srgbClr val="C0C0C0"/>
                  </a:outerShdw>
                </a:effectLst>
                <a:latin typeface="HG創英角ﾎﾟｯﾌﾟ体" pitchFamily="49" charset="-128"/>
                <a:ea typeface="HG創英角ﾎﾟｯﾌﾟ体" pitchFamily="49" charset="-128"/>
              </a:rPr>
              <a:t>テーマの選定理由３</a:t>
            </a:r>
          </a:p>
        </p:txBody>
      </p:sp>
    </p:spTree>
    <p:extLst>
      <p:ext uri="{BB962C8B-B14F-4D97-AF65-F5344CB8AC3E}">
        <p14:creationId xmlns:p14="http://schemas.microsoft.com/office/powerpoint/2010/main" val="6068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randombar(horizontal)">
                                      <p:cBhvr>
                                        <p:cTn id="7" dur="500"/>
                                        <p:tgtEl>
                                          <p:spTgt spid="106"/>
                                        </p:tgtEl>
                                      </p:cBhvr>
                                    </p:animEffect>
                                  </p:childTnLst>
                                </p:cTn>
                              </p:par>
                              <p:par>
                                <p:cTn id="8" presetID="14" presetClass="entr" presetSubtype="1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randombar(horizontal)">
                                      <p:cBhvr>
                                        <p:cTn id="10" dur="500"/>
                                        <p:tgtEl>
                                          <p:spTgt spid="18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randombar(horizontal)">
                                      <p:cBhvr>
                                        <p:cTn id="13" dur="500"/>
                                        <p:tgtEl>
                                          <p:spTgt spid="1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6"/>
                                        </p:tgtEl>
                                        <p:attrNameLst>
                                          <p:attrName>style.visibility</p:attrName>
                                        </p:attrNameLst>
                                      </p:cBhvr>
                                      <p:to>
                                        <p:strVal val="visible"/>
                                      </p:to>
                                    </p:set>
                                    <p:animEffect transition="in" filter="randombar(horizontal)">
                                      <p:cBhvr>
                                        <p:cTn id="16" dur="500"/>
                                        <p:tgtEl>
                                          <p:spTgt spid="2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32"/>
                                        </p:tgtEl>
                                        <p:attrNameLst>
                                          <p:attrName>style.visibility</p:attrName>
                                        </p:attrNameLst>
                                      </p:cBhvr>
                                      <p:to>
                                        <p:strVal val="visible"/>
                                      </p:to>
                                    </p:set>
                                    <p:animEffect transition="in" filter="randombar(horizontal)">
                                      <p:cBhvr>
                                        <p:cTn id="19" dur="500"/>
                                        <p:tgtEl>
                                          <p:spTgt spid="2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randombar(horizontal)">
                                      <p:cBhvr>
                                        <p:cTn id="22" dur="500"/>
                                        <p:tgtEl>
                                          <p:spTgt spid="23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4"/>
                                        </p:tgtEl>
                                        <p:attrNameLst>
                                          <p:attrName>style.visibility</p:attrName>
                                        </p:attrNameLst>
                                      </p:cBhvr>
                                      <p:to>
                                        <p:strVal val="visible"/>
                                      </p:to>
                                    </p:set>
                                    <p:animEffect transition="in" filter="randombar(horizontal)">
                                      <p:cBhvr>
                                        <p:cTn id="25" dur="500"/>
                                        <p:tgtEl>
                                          <p:spTgt spid="2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35"/>
                                        </p:tgtEl>
                                        <p:attrNameLst>
                                          <p:attrName>style.visibility</p:attrName>
                                        </p:attrNameLst>
                                      </p:cBhvr>
                                      <p:to>
                                        <p:strVal val="visible"/>
                                      </p:to>
                                    </p:set>
                                    <p:animEffect transition="in" filter="randombar(horizontal)">
                                      <p:cBhvr>
                                        <p:cTn id="28" dur="500"/>
                                        <p:tgtEl>
                                          <p:spTgt spid="235"/>
                                        </p:tgtEl>
                                      </p:cBhvr>
                                    </p:animEffect>
                                  </p:childTnLst>
                                </p:cTn>
                              </p:par>
                              <p:par>
                                <p:cTn id="29" presetID="14" presetClass="entr" presetSubtype="10" fill="hold"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randombar(horizontal)">
                                      <p:cBhvr>
                                        <p:cTn id="31" dur="500"/>
                                        <p:tgtEl>
                                          <p:spTgt spid="12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randombar(horizontal)">
                                      <p:cBhvr>
                                        <p:cTn id="34" dur="500"/>
                                        <p:tgtEl>
                                          <p:spTgt spid="10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randombar(horizontal)">
                                      <p:cBhvr>
                                        <p:cTn id="37" dur="500"/>
                                        <p:tgtEl>
                                          <p:spTgt spid="12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41"/>
                                        </p:tgtEl>
                                        <p:attrNameLst>
                                          <p:attrName>style.visibility</p:attrName>
                                        </p:attrNameLst>
                                      </p:cBhvr>
                                      <p:to>
                                        <p:strVal val="visible"/>
                                      </p:to>
                                    </p:set>
                                    <p:animEffect transition="in" filter="randombar(horizontal)">
                                      <p:cBhvr>
                                        <p:cTn id="40" dur="500"/>
                                        <p:tgtEl>
                                          <p:spTgt spid="44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42"/>
                                        </p:tgtEl>
                                        <p:attrNameLst>
                                          <p:attrName>style.visibility</p:attrName>
                                        </p:attrNameLst>
                                      </p:cBhvr>
                                      <p:to>
                                        <p:strVal val="visible"/>
                                      </p:to>
                                    </p:set>
                                    <p:animEffect transition="in" filter="randombar(horizontal)">
                                      <p:cBhvr>
                                        <p:cTn id="43" dur="500"/>
                                        <p:tgtEl>
                                          <p:spTgt spid="44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43"/>
                                        </p:tgtEl>
                                        <p:attrNameLst>
                                          <p:attrName>style.visibility</p:attrName>
                                        </p:attrNameLst>
                                      </p:cBhvr>
                                      <p:to>
                                        <p:strVal val="visible"/>
                                      </p:to>
                                    </p:set>
                                    <p:animEffect transition="in" filter="randombar(horizontal)">
                                      <p:cBhvr>
                                        <p:cTn id="46" dur="500"/>
                                        <p:tgtEl>
                                          <p:spTgt spid="4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6"/>
                                        </p:tgtEl>
                                        <p:attrNameLst>
                                          <p:attrName>style.visibility</p:attrName>
                                        </p:attrNameLst>
                                      </p:cBhvr>
                                      <p:to>
                                        <p:strVal val="visible"/>
                                      </p:to>
                                    </p:set>
                                    <p:animEffect transition="in" filter="fade">
                                      <p:cBhvr>
                                        <p:cTn id="51" dur="500"/>
                                        <p:tgtEl>
                                          <p:spTgt spid="3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cTn>
                              </p:par>
                              <p:par>
                                <p:cTn id="60" presetID="10"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10"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par>
                                <p:cTn id="66" presetID="10" presetClass="entr" presetSubtype="0" fill="hold" nodeType="withEffect">
                                  <p:stCondLst>
                                    <p:cond delay="0"/>
                                  </p:stCondLst>
                                  <p:childTnLst>
                                    <p:set>
                                      <p:cBhvr>
                                        <p:cTn id="67" dur="1" fill="hold">
                                          <p:stCondLst>
                                            <p:cond delay="0"/>
                                          </p:stCondLst>
                                        </p:cTn>
                                        <p:tgtEl>
                                          <p:spTgt spid="378"/>
                                        </p:tgtEl>
                                        <p:attrNameLst>
                                          <p:attrName>style.visibility</p:attrName>
                                        </p:attrNameLst>
                                      </p:cBhvr>
                                      <p:to>
                                        <p:strVal val="visible"/>
                                      </p:to>
                                    </p:set>
                                    <p:animEffect transition="in" filter="fade">
                                      <p:cBhvr>
                                        <p:cTn id="68" dur="500"/>
                                        <p:tgtEl>
                                          <p:spTgt spid="378"/>
                                        </p:tgtEl>
                                      </p:cBhvr>
                                    </p:animEffect>
                                  </p:childTnLst>
                                </p:cTn>
                              </p:par>
                              <p:par>
                                <p:cTn id="69" presetID="10" presetClass="entr" presetSubtype="0" fill="hold" nodeType="withEffect">
                                  <p:stCondLst>
                                    <p:cond delay="0"/>
                                  </p:stCondLst>
                                  <p:childTnLst>
                                    <p:set>
                                      <p:cBhvr>
                                        <p:cTn id="70" dur="1" fill="hold">
                                          <p:stCondLst>
                                            <p:cond delay="0"/>
                                          </p:stCondLst>
                                        </p:cTn>
                                        <p:tgtEl>
                                          <p:spTgt spid="27650"/>
                                        </p:tgtEl>
                                        <p:attrNameLst>
                                          <p:attrName>style.visibility</p:attrName>
                                        </p:attrNameLst>
                                      </p:cBhvr>
                                      <p:to>
                                        <p:strVal val="visible"/>
                                      </p:to>
                                    </p:set>
                                    <p:animEffect transition="in" filter="fade">
                                      <p:cBhvr>
                                        <p:cTn id="71" dur="500"/>
                                        <p:tgtEl>
                                          <p:spTgt spid="2765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84"/>
                                        </p:tgtEl>
                                        <p:attrNameLst>
                                          <p:attrName>style.visibility</p:attrName>
                                        </p:attrNameLst>
                                      </p:cBhvr>
                                      <p:to>
                                        <p:strVal val="visible"/>
                                      </p:to>
                                    </p:set>
                                    <p:animEffect transition="in" filter="fade">
                                      <p:cBhvr>
                                        <p:cTn id="76" dur="1000"/>
                                        <p:tgtEl>
                                          <p:spTgt spid="384"/>
                                        </p:tgtEl>
                                      </p:cBhvr>
                                    </p:animEffect>
                                    <p:anim calcmode="lin" valueType="num">
                                      <p:cBhvr>
                                        <p:cTn id="77" dur="1000" fill="hold"/>
                                        <p:tgtEl>
                                          <p:spTgt spid="384"/>
                                        </p:tgtEl>
                                        <p:attrNameLst>
                                          <p:attrName>ppt_x</p:attrName>
                                        </p:attrNameLst>
                                      </p:cBhvr>
                                      <p:tavLst>
                                        <p:tav tm="0">
                                          <p:val>
                                            <p:strVal val="#ppt_x"/>
                                          </p:val>
                                        </p:tav>
                                        <p:tav tm="100000">
                                          <p:val>
                                            <p:strVal val="#ppt_x"/>
                                          </p:val>
                                        </p:tav>
                                      </p:tavLst>
                                    </p:anim>
                                    <p:anim calcmode="lin" valueType="num">
                                      <p:cBhvr>
                                        <p:cTn id="78" dur="1000" fill="hold"/>
                                        <p:tgtEl>
                                          <p:spTgt spid="38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81"/>
                                        </p:tgtEl>
                                        <p:attrNameLst>
                                          <p:attrName>style.visibility</p:attrName>
                                        </p:attrNameLst>
                                      </p:cBhvr>
                                      <p:to>
                                        <p:strVal val="visible"/>
                                      </p:to>
                                    </p:set>
                                    <p:animEffect transition="in" filter="fade">
                                      <p:cBhvr>
                                        <p:cTn id="81" dur="1000"/>
                                        <p:tgtEl>
                                          <p:spTgt spid="381"/>
                                        </p:tgtEl>
                                      </p:cBhvr>
                                    </p:animEffect>
                                    <p:anim calcmode="lin" valueType="num">
                                      <p:cBhvr>
                                        <p:cTn id="82" dur="1000" fill="hold"/>
                                        <p:tgtEl>
                                          <p:spTgt spid="381"/>
                                        </p:tgtEl>
                                        <p:attrNameLst>
                                          <p:attrName>ppt_x</p:attrName>
                                        </p:attrNameLst>
                                      </p:cBhvr>
                                      <p:tavLst>
                                        <p:tav tm="0">
                                          <p:val>
                                            <p:strVal val="#ppt_x"/>
                                          </p:val>
                                        </p:tav>
                                        <p:tav tm="100000">
                                          <p:val>
                                            <p:strVal val="#ppt_x"/>
                                          </p:val>
                                        </p:tav>
                                      </p:tavLst>
                                    </p:anim>
                                    <p:anim calcmode="lin" valueType="num">
                                      <p:cBhvr>
                                        <p:cTn id="83" dur="1000" fill="hold"/>
                                        <p:tgtEl>
                                          <p:spTgt spid="38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67"/>
                                        </p:tgtEl>
                                        <p:attrNameLst>
                                          <p:attrName>style.visibility</p:attrName>
                                        </p:attrNameLst>
                                      </p:cBhvr>
                                      <p:to>
                                        <p:strVal val="visible"/>
                                      </p:to>
                                    </p:set>
                                    <p:animEffect transition="in" filter="fade">
                                      <p:cBhvr>
                                        <p:cTn id="86" dur="1000"/>
                                        <p:tgtEl>
                                          <p:spTgt spid="367"/>
                                        </p:tgtEl>
                                      </p:cBhvr>
                                    </p:animEffect>
                                    <p:anim calcmode="lin" valueType="num">
                                      <p:cBhvr>
                                        <p:cTn id="87" dur="1000" fill="hold"/>
                                        <p:tgtEl>
                                          <p:spTgt spid="367"/>
                                        </p:tgtEl>
                                        <p:attrNameLst>
                                          <p:attrName>ppt_x</p:attrName>
                                        </p:attrNameLst>
                                      </p:cBhvr>
                                      <p:tavLst>
                                        <p:tav tm="0">
                                          <p:val>
                                            <p:strVal val="#ppt_x"/>
                                          </p:val>
                                        </p:tav>
                                        <p:tav tm="100000">
                                          <p:val>
                                            <p:strVal val="#ppt_x"/>
                                          </p:val>
                                        </p:tav>
                                      </p:tavLst>
                                    </p:anim>
                                    <p:anim calcmode="lin" valueType="num">
                                      <p:cBhvr>
                                        <p:cTn id="88" dur="1000" fill="hold"/>
                                        <p:tgtEl>
                                          <p:spTgt spid="36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82"/>
                                        </p:tgtEl>
                                        <p:attrNameLst>
                                          <p:attrName>style.visibility</p:attrName>
                                        </p:attrNameLst>
                                      </p:cBhvr>
                                      <p:to>
                                        <p:strVal val="visible"/>
                                      </p:to>
                                    </p:set>
                                    <p:animEffect transition="in" filter="fade">
                                      <p:cBhvr>
                                        <p:cTn id="91" dur="1000"/>
                                        <p:tgtEl>
                                          <p:spTgt spid="382"/>
                                        </p:tgtEl>
                                      </p:cBhvr>
                                    </p:animEffect>
                                    <p:anim calcmode="lin" valueType="num">
                                      <p:cBhvr>
                                        <p:cTn id="92" dur="1000" fill="hold"/>
                                        <p:tgtEl>
                                          <p:spTgt spid="382"/>
                                        </p:tgtEl>
                                        <p:attrNameLst>
                                          <p:attrName>ppt_x</p:attrName>
                                        </p:attrNameLst>
                                      </p:cBhvr>
                                      <p:tavLst>
                                        <p:tav tm="0">
                                          <p:val>
                                            <p:strVal val="#ppt_x"/>
                                          </p:val>
                                        </p:tav>
                                        <p:tav tm="100000">
                                          <p:val>
                                            <p:strVal val="#ppt_x"/>
                                          </p:val>
                                        </p:tav>
                                      </p:tavLst>
                                    </p:anim>
                                    <p:anim calcmode="lin" valueType="num">
                                      <p:cBhvr>
                                        <p:cTn id="93" dur="1000" fill="hold"/>
                                        <p:tgtEl>
                                          <p:spTgt spid="38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80"/>
                                        </p:tgtEl>
                                        <p:attrNameLst>
                                          <p:attrName>style.visibility</p:attrName>
                                        </p:attrNameLst>
                                      </p:cBhvr>
                                      <p:to>
                                        <p:strVal val="visible"/>
                                      </p:to>
                                    </p:set>
                                    <p:animEffect transition="in" filter="fade">
                                      <p:cBhvr>
                                        <p:cTn id="96" dur="1000"/>
                                        <p:tgtEl>
                                          <p:spTgt spid="380"/>
                                        </p:tgtEl>
                                      </p:cBhvr>
                                    </p:animEffect>
                                    <p:anim calcmode="lin" valueType="num">
                                      <p:cBhvr>
                                        <p:cTn id="97" dur="1000" fill="hold"/>
                                        <p:tgtEl>
                                          <p:spTgt spid="380"/>
                                        </p:tgtEl>
                                        <p:attrNameLst>
                                          <p:attrName>ppt_x</p:attrName>
                                        </p:attrNameLst>
                                      </p:cBhvr>
                                      <p:tavLst>
                                        <p:tav tm="0">
                                          <p:val>
                                            <p:strVal val="#ppt_x"/>
                                          </p:val>
                                        </p:tav>
                                        <p:tav tm="100000">
                                          <p:val>
                                            <p:strVal val="#ppt_x"/>
                                          </p:val>
                                        </p:tav>
                                      </p:tavLst>
                                    </p:anim>
                                    <p:anim calcmode="lin" valueType="num">
                                      <p:cBhvr>
                                        <p:cTn id="98" dur="1000" fill="hold"/>
                                        <p:tgtEl>
                                          <p:spTgt spid="38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79"/>
                                        </p:tgtEl>
                                        <p:attrNameLst>
                                          <p:attrName>style.visibility</p:attrName>
                                        </p:attrNameLst>
                                      </p:cBhvr>
                                      <p:to>
                                        <p:strVal val="visible"/>
                                      </p:to>
                                    </p:set>
                                    <p:animEffect transition="in" filter="fade">
                                      <p:cBhvr>
                                        <p:cTn id="101" dur="1000"/>
                                        <p:tgtEl>
                                          <p:spTgt spid="379"/>
                                        </p:tgtEl>
                                      </p:cBhvr>
                                    </p:animEffect>
                                    <p:anim calcmode="lin" valueType="num">
                                      <p:cBhvr>
                                        <p:cTn id="102" dur="1000" fill="hold"/>
                                        <p:tgtEl>
                                          <p:spTgt spid="379"/>
                                        </p:tgtEl>
                                        <p:attrNameLst>
                                          <p:attrName>ppt_x</p:attrName>
                                        </p:attrNameLst>
                                      </p:cBhvr>
                                      <p:tavLst>
                                        <p:tav tm="0">
                                          <p:val>
                                            <p:strVal val="#ppt_x"/>
                                          </p:val>
                                        </p:tav>
                                        <p:tav tm="100000">
                                          <p:val>
                                            <p:strVal val="#ppt_x"/>
                                          </p:val>
                                        </p:tav>
                                      </p:tavLst>
                                    </p:anim>
                                    <p:anim calcmode="lin" valueType="num">
                                      <p:cBhvr>
                                        <p:cTn id="103" dur="1000" fill="hold"/>
                                        <p:tgtEl>
                                          <p:spTgt spid="37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77"/>
                                        </p:tgtEl>
                                        <p:attrNameLst>
                                          <p:attrName>style.visibility</p:attrName>
                                        </p:attrNameLst>
                                      </p:cBhvr>
                                      <p:to>
                                        <p:strVal val="visible"/>
                                      </p:to>
                                    </p:set>
                                    <p:animEffect transition="in" filter="fade">
                                      <p:cBhvr>
                                        <p:cTn id="106" dur="1000"/>
                                        <p:tgtEl>
                                          <p:spTgt spid="377"/>
                                        </p:tgtEl>
                                      </p:cBhvr>
                                    </p:animEffect>
                                    <p:anim calcmode="lin" valueType="num">
                                      <p:cBhvr>
                                        <p:cTn id="107" dur="1000" fill="hold"/>
                                        <p:tgtEl>
                                          <p:spTgt spid="377"/>
                                        </p:tgtEl>
                                        <p:attrNameLst>
                                          <p:attrName>ppt_x</p:attrName>
                                        </p:attrNameLst>
                                      </p:cBhvr>
                                      <p:tavLst>
                                        <p:tav tm="0">
                                          <p:val>
                                            <p:strVal val="#ppt_x"/>
                                          </p:val>
                                        </p:tav>
                                        <p:tav tm="100000">
                                          <p:val>
                                            <p:strVal val="#ppt_x"/>
                                          </p:val>
                                        </p:tav>
                                      </p:tavLst>
                                    </p:anim>
                                    <p:anim calcmode="lin" valueType="num">
                                      <p:cBhvr>
                                        <p:cTn id="108" dur="1000" fill="hold"/>
                                        <p:tgtEl>
                                          <p:spTgt spid="37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72"/>
                                        </p:tgtEl>
                                        <p:attrNameLst>
                                          <p:attrName>style.visibility</p:attrName>
                                        </p:attrNameLst>
                                      </p:cBhvr>
                                      <p:to>
                                        <p:strVal val="visible"/>
                                      </p:to>
                                    </p:set>
                                    <p:animEffect transition="in" filter="fade">
                                      <p:cBhvr>
                                        <p:cTn id="111" dur="1000"/>
                                        <p:tgtEl>
                                          <p:spTgt spid="372"/>
                                        </p:tgtEl>
                                      </p:cBhvr>
                                    </p:animEffect>
                                    <p:anim calcmode="lin" valueType="num">
                                      <p:cBhvr>
                                        <p:cTn id="112" dur="1000" fill="hold"/>
                                        <p:tgtEl>
                                          <p:spTgt spid="372"/>
                                        </p:tgtEl>
                                        <p:attrNameLst>
                                          <p:attrName>ppt_x</p:attrName>
                                        </p:attrNameLst>
                                      </p:cBhvr>
                                      <p:tavLst>
                                        <p:tav tm="0">
                                          <p:val>
                                            <p:strVal val="#ppt_x"/>
                                          </p:val>
                                        </p:tav>
                                        <p:tav tm="100000">
                                          <p:val>
                                            <p:strVal val="#ppt_x"/>
                                          </p:val>
                                        </p:tav>
                                      </p:tavLst>
                                    </p:anim>
                                    <p:anim calcmode="lin" valueType="num">
                                      <p:cBhvr>
                                        <p:cTn id="113" dur="1000" fill="hold"/>
                                        <p:tgtEl>
                                          <p:spTgt spid="37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70"/>
                                        </p:tgtEl>
                                        <p:attrNameLst>
                                          <p:attrName>style.visibility</p:attrName>
                                        </p:attrNameLst>
                                      </p:cBhvr>
                                      <p:to>
                                        <p:strVal val="visible"/>
                                      </p:to>
                                    </p:set>
                                    <p:animEffect transition="in" filter="fade">
                                      <p:cBhvr>
                                        <p:cTn id="116" dur="1000"/>
                                        <p:tgtEl>
                                          <p:spTgt spid="370"/>
                                        </p:tgtEl>
                                      </p:cBhvr>
                                    </p:animEffect>
                                    <p:anim calcmode="lin" valueType="num">
                                      <p:cBhvr>
                                        <p:cTn id="117" dur="1000" fill="hold"/>
                                        <p:tgtEl>
                                          <p:spTgt spid="370"/>
                                        </p:tgtEl>
                                        <p:attrNameLst>
                                          <p:attrName>ppt_x</p:attrName>
                                        </p:attrNameLst>
                                      </p:cBhvr>
                                      <p:tavLst>
                                        <p:tav tm="0">
                                          <p:val>
                                            <p:strVal val="#ppt_x"/>
                                          </p:val>
                                        </p:tav>
                                        <p:tav tm="100000">
                                          <p:val>
                                            <p:strVal val="#ppt_x"/>
                                          </p:val>
                                        </p:tav>
                                      </p:tavLst>
                                    </p:anim>
                                    <p:anim calcmode="lin" valueType="num">
                                      <p:cBhvr>
                                        <p:cTn id="118" dur="1000" fill="hold"/>
                                        <p:tgtEl>
                                          <p:spTgt spid="37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05"/>
                                        </p:tgtEl>
                                        <p:attrNameLst>
                                          <p:attrName>style.visibility</p:attrName>
                                        </p:attrNameLst>
                                      </p:cBhvr>
                                      <p:to>
                                        <p:strVal val="visible"/>
                                      </p:to>
                                    </p:set>
                                    <p:animEffect transition="in" filter="fade">
                                      <p:cBhvr>
                                        <p:cTn id="121" dur="1000"/>
                                        <p:tgtEl>
                                          <p:spTgt spid="105"/>
                                        </p:tgtEl>
                                      </p:cBhvr>
                                    </p:animEffect>
                                    <p:anim calcmode="lin" valueType="num">
                                      <p:cBhvr>
                                        <p:cTn id="122" dur="1000" fill="hold"/>
                                        <p:tgtEl>
                                          <p:spTgt spid="105"/>
                                        </p:tgtEl>
                                        <p:attrNameLst>
                                          <p:attrName>ppt_x</p:attrName>
                                        </p:attrNameLst>
                                      </p:cBhvr>
                                      <p:tavLst>
                                        <p:tav tm="0">
                                          <p:val>
                                            <p:strVal val="#ppt_x"/>
                                          </p:val>
                                        </p:tav>
                                        <p:tav tm="100000">
                                          <p:val>
                                            <p:strVal val="#ppt_x"/>
                                          </p:val>
                                        </p:tav>
                                      </p:tavLst>
                                    </p:anim>
                                    <p:anim calcmode="lin" valueType="num">
                                      <p:cBhvr>
                                        <p:cTn id="123" dur="1000" fill="hold"/>
                                        <p:tgtEl>
                                          <p:spTgt spid="10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16"/>
                                        </p:tgtEl>
                                        <p:attrNameLst>
                                          <p:attrName>style.visibility</p:attrName>
                                        </p:attrNameLst>
                                      </p:cBhvr>
                                      <p:to>
                                        <p:strVal val="visible"/>
                                      </p:to>
                                    </p:set>
                                    <p:animEffect transition="in" filter="fade">
                                      <p:cBhvr>
                                        <p:cTn id="126" dur="1000"/>
                                        <p:tgtEl>
                                          <p:spTgt spid="116"/>
                                        </p:tgtEl>
                                      </p:cBhvr>
                                    </p:animEffect>
                                    <p:anim calcmode="lin" valueType="num">
                                      <p:cBhvr>
                                        <p:cTn id="127" dur="1000" fill="hold"/>
                                        <p:tgtEl>
                                          <p:spTgt spid="116"/>
                                        </p:tgtEl>
                                        <p:attrNameLst>
                                          <p:attrName>ppt_x</p:attrName>
                                        </p:attrNameLst>
                                      </p:cBhvr>
                                      <p:tavLst>
                                        <p:tav tm="0">
                                          <p:val>
                                            <p:strVal val="#ppt_x"/>
                                          </p:val>
                                        </p:tav>
                                        <p:tav tm="100000">
                                          <p:val>
                                            <p:strVal val="#ppt_x"/>
                                          </p:val>
                                        </p:tav>
                                      </p:tavLst>
                                    </p:anim>
                                    <p:anim calcmode="lin" valueType="num">
                                      <p:cBhvr>
                                        <p:cTn id="128" dur="1000" fill="hold"/>
                                        <p:tgtEl>
                                          <p:spTgt spid="11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fade">
                                      <p:cBhvr>
                                        <p:cTn id="131" dur="1000"/>
                                        <p:tgtEl>
                                          <p:spTgt spid="144"/>
                                        </p:tgtEl>
                                      </p:cBhvr>
                                    </p:animEffect>
                                    <p:anim calcmode="lin" valueType="num">
                                      <p:cBhvr>
                                        <p:cTn id="132" dur="1000" fill="hold"/>
                                        <p:tgtEl>
                                          <p:spTgt spid="144"/>
                                        </p:tgtEl>
                                        <p:attrNameLst>
                                          <p:attrName>ppt_x</p:attrName>
                                        </p:attrNameLst>
                                      </p:cBhvr>
                                      <p:tavLst>
                                        <p:tav tm="0">
                                          <p:val>
                                            <p:strVal val="#ppt_x"/>
                                          </p:val>
                                        </p:tav>
                                        <p:tav tm="100000">
                                          <p:val>
                                            <p:strVal val="#ppt_x"/>
                                          </p:val>
                                        </p:tav>
                                      </p:tavLst>
                                    </p:anim>
                                    <p:anim calcmode="lin" valueType="num">
                                      <p:cBhvr>
                                        <p:cTn id="133" dur="1000" fill="hold"/>
                                        <p:tgtEl>
                                          <p:spTgt spid="14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4"/>
                                        </p:tgtEl>
                                        <p:attrNameLst>
                                          <p:attrName>style.visibility</p:attrName>
                                        </p:attrNameLst>
                                      </p:cBhvr>
                                      <p:to>
                                        <p:strVal val="visible"/>
                                      </p:to>
                                    </p:set>
                                    <p:animEffect transition="in" filter="fade">
                                      <p:cBhvr>
                                        <p:cTn id="136" dur="1000"/>
                                        <p:tgtEl>
                                          <p:spTgt spid="374"/>
                                        </p:tgtEl>
                                      </p:cBhvr>
                                    </p:animEffect>
                                    <p:anim calcmode="lin" valueType="num">
                                      <p:cBhvr>
                                        <p:cTn id="137" dur="1000" fill="hold"/>
                                        <p:tgtEl>
                                          <p:spTgt spid="374"/>
                                        </p:tgtEl>
                                        <p:attrNameLst>
                                          <p:attrName>ppt_x</p:attrName>
                                        </p:attrNameLst>
                                      </p:cBhvr>
                                      <p:tavLst>
                                        <p:tav tm="0">
                                          <p:val>
                                            <p:strVal val="#ppt_x"/>
                                          </p:val>
                                        </p:tav>
                                        <p:tav tm="100000">
                                          <p:val>
                                            <p:strVal val="#ppt_x"/>
                                          </p:val>
                                        </p:tav>
                                      </p:tavLst>
                                    </p:anim>
                                    <p:anim calcmode="lin" valueType="num">
                                      <p:cBhvr>
                                        <p:cTn id="138" dur="1000" fill="hold"/>
                                        <p:tgtEl>
                                          <p:spTgt spid="374"/>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75"/>
                                        </p:tgtEl>
                                        <p:attrNameLst>
                                          <p:attrName>style.visibility</p:attrName>
                                        </p:attrNameLst>
                                      </p:cBhvr>
                                      <p:to>
                                        <p:strVal val="visible"/>
                                      </p:to>
                                    </p:set>
                                    <p:animEffect transition="in" filter="fade">
                                      <p:cBhvr>
                                        <p:cTn id="141" dur="1000"/>
                                        <p:tgtEl>
                                          <p:spTgt spid="375"/>
                                        </p:tgtEl>
                                      </p:cBhvr>
                                    </p:animEffect>
                                    <p:anim calcmode="lin" valueType="num">
                                      <p:cBhvr>
                                        <p:cTn id="142" dur="1000" fill="hold"/>
                                        <p:tgtEl>
                                          <p:spTgt spid="375"/>
                                        </p:tgtEl>
                                        <p:attrNameLst>
                                          <p:attrName>ppt_x</p:attrName>
                                        </p:attrNameLst>
                                      </p:cBhvr>
                                      <p:tavLst>
                                        <p:tav tm="0">
                                          <p:val>
                                            <p:strVal val="#ppt_x"/>
                                          </p:val>
                                        </p:tav>
                                        <p:tav tm="100000">
                                          <p:val>
                                            <p:strVal val="#ppt_x"/>
                                          </p:val>
                                        </p:tav>
                                      </p:tavLst>
                                    </p:anim>
                                    <p:anim calcmode="lin" valueType="num">
                                      <p:cBhvr>
                                        <p:cTn id="143" dur="1000" fill="hold"/>
                                        <p:tgtEl>
                                          <p:spTgt spid="375"/>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76"/>
                                        </p:tgtEl>
                                        <p:attrNameLst>
                                          <p:attrName>style.visibility</p:attrName>
                                        </p:attrNameLst>
                                      </p:cBhvr>
                                      <p:to>
                                        <p:strVal val="visible"/>
                                      </p:to>
                                    </p:set>
                                    <p:animEffect transition="in" filter="fade">
                                      <p:cBhvr>
                                        <p:cTn id="146" dur="1000"/>
                                        <p:tgtEl>
                                          <p:spTgt spid="376"/>
                                        </p:tgtEl>
                                      </p:cBhvr>
                                    </p:animEffect>
                                    <p:anim calcmode="lin" valueType="num">
                                      <p:cBhvr>
                                        <p:cTn id="147" dur="1000" fill="hold"/>
                                        <p:tgtEl>
                                          <p:spTgt spid="376"/>
                                        </p:tgtEl>
                                        <p:attrNameLst>
                                          <p:attrName>ppt_x</p:attrName>
                                        </p:attrNameLst>
                                      </p:cBhvr>
                                      <p:tavLst>
                                        <p:tav tm="0">
                                          <p:val>
                                            <p:strVal val="#ppt_x"/>
                                          </p:val>
                                        </p:tav>
                                        <p:tav tm="100000">
                                          <p:val>
                                            <p:strVal val="#ppt_x"/>
                                          </p:val>
                                        </p:tav>
                                      </p:tavLst>
                                    </p:anim>
                                    <p:anim calcmode="lin" valueType="num">
                                      <p:cBhvr>
                                        <p:cTn id="148" dur="1000" fill="hold"/>
                                        <p:tgtEl>
                                          <p:spTgt spid="37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89"/>
                                        </p:tgtEl>
                                        <p:attrNameLst>
                                          <p:attrName>style.visibility</p:attrName>
                                        </p:attrNameLst>
                                      </p:cBhvr>
                                      <p:to>
                                        <p:strVal val="visible"/>
                                      </p:to>
                                    </p:set>
                                    <p:animEffect transition="in" filter="fade">
                                      <p:cBhvr>
                                        <p:cTn id="153" dur="500"/>
                                        <p:tgtEl>
                                          <p:spTgt spid="38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8"/>
                                        </p:tgtEl>
                                        <p:attrNameLst>
                                          <p:attrName>style.visibility</p:attrName>
                                        </p:attrNameLst>
                                      </p:cBhvr>
                                      <p:to>
                                        <p:strVal val="visible"/>
                                      </p:to>
                                    </p:set>
                                    <p:animEffect transition="in" filter="fade">
                                      <p:cBhvr>
                                        <p:cTn id="156" dur="500"/>
                                        <p:tgtEl>
                                          <p:spTgt spid="38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6"/>
                                        </p:tgtEl>
                                        <p:attrNameLst>
                                          <p:attrName>style.visibility</p:attrName>
                                        </p:attrNameLst>
                                      </p:cBhvr>
                                      <p:to>
                                        <p:strVal val="visible"/>
                                      </p:to>
                                    </p:set>
                                    <p:animEffect transition="in" filter="fade">
                                      <p:cBhvr>
                                        <p:cTn id="159" dur="500"/>
                                        <p:tgtEl>
                                          <p:spTgt spid="386"/>
                                        </p:tgtEl>
                                      </p:cBhvr>
                                    </p:animEffect>
                                  </p:childTnLst>
                                </p:cTn>
                              </p:par>
                              <p:par>
                                <p:cTn id="160" presetID="10" presetClass="entr" presetSubtype="0" fill="hold" nodeType="withEffect">
                                  <p:stCondLst>
                                    <p:cond delay="0"/>
                                  </p:stCondLst>
                                  <p:childTnLst>
                                    <p:set>
                                      <p:cBhvr>
                                        <p:cTn id="161" dur="1" fill="hold">
                                          <p:stCondLst>
                                            <p:cond delay="0"/>
                                          </p:stCondLst>
                                        </p:cTn>
                                        <p:tgtEl>
                                          <p:spTgt spid="385"/>
                                        </p:tgtEl>
                                        <p:attrNameLst>
                                          <p:attrName>style.visibility</p:attrName>
                                        </p:attrNameLst>
                                      </p:cBhvr>
                                      <p:to>
                                        <p:strVal val="visible"/>
                                      </p:to>
                                    </p:set>
                                    <p:animEffect transition="in" filter="fade">
                                      <p:cBhvr>
                                        <p:cTn id="162" dur="500"/>
                                        <p:tgtEl>
                                          <p:spTgt spid="38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87"/>
                                        </p:tgtEl>
                                        <p:attrNameLst>
                                          <p:attrName>style.visibility</p:attrName>
                                        </p:attrNameLst>
                                      </p:cBhvr>
                                      <p:to>
                                        <p:strVal val="visible"/>
                                      </p:to>
                                    </p:set>
                                    <p:animEffect transition="in" filter="fade">
                                      <p:cBhvr>
                                        <p:cTn id="165" dur="500"/>
                                        <p:tgtEl>
                                          <p:spTgt spid="38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83"/>
                                        </p:tgtEl>
                                        <p:attrNameLst>
                                          <p:attrName>style.visibility</p:attrName>
                                        </p:attrNameLst>
                                      </p:cBhvr>
                                      <p:to>
                                        <p:strVal val="visible"/>
                                      </p:to>
                                    </p:set>
                                    <p:animEffect transition="in" filter="fade">
                                      <p:cBhvr>
                                        <p:cTn id="168" dur="500"/>
                                        <p:tgtEl>
                                          <p:spTgt spid="383"/>
                                        </p:tgtEl>
                                      </p:cBhvr>
                                    </p:animEffect>
                                  </p:childTnLst>
                                </p:cTn>
                              </p:par>
                            </p:childTnLst>
                          </p:cTn>
                        </p:par>
                        <p:par>
                          <p:cTn id="169" fill="hold">
                            <p:stCondLst>
                              <p:cond delay="500"/>
                            </p:stCondLst>
                            <p:childTnLst>
                              <p:par>
                                <p:cTn id="170" presetID="22" presetClass="entr" presetSubtype="1" fill="hold" grpId="0" nodeType="afterEffect">
                                  <p:stCondLst>
                                    <p:cond delay="0"/>
                                  </p:stCondLst>
                                  <p:childTnLst>
                                    <p:set>
                                      <p:cBhvr>
                                        <p:cTn id="171" dur="1" fill="hold">
                                          <p:stCondLst>
                                            <p:cond delay="0"/>
                                          </p:stCondLst>
                                        </p:cTn>
                                        <p:tgtEl>
                                          <p:spTgt spid="368"/>
                                        </p:tgtEl>
                                        <p:attrNameLst>
                                          <p:attrName>style.visibility</p:attrName>
                                        </p:attrNameLst>
                                      </p:cBhvr>
                                      <p:to>
                                        <p:strVal val="visible"/>
                                      </p:to>
                                    </p:set>
                                    <p:animEffect transition="in" filter="wipe(up)">
                                      <p:cBhvr>
                                        <p:cTn id="172" dur="500"/>
                                        <p:tgtEl>
                                          <p:spTgt spid="36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63"/>
                                        </p:tgtEl>
                                        <p:attrNameLst>
                                          <p:attrName>style.visibility</p:attrName>
                                        </p:attrNameLst>
                                      </p:cBhvr>
                                      <p:to>
                                        <p:strVal val="visible"/>
                                      </p:to>
                                    </p:set>
                                    <p:animEffect transition="in" filter="fade">
                                      <p:cBhvr>
                                        <p:cTn id="177" dur="500"/>
                                        <p:tgtEl>
                                          <p:spTgt spid="163"/>
                                        </p:tgtEl>
                                      </p:cBhvr>
                                    </p:animEffect>
                                  </p:childTnLst>
                                </p:cTn>
                              </p:par>
                              <p:par>
                                <p:cTn id="178" presetID="10" presetClass="entr" presetSubtype="0" fill="hold" nodeType="withEffect">
                                  <p:stCondLst>
                                    <p:cond delay="0"/>
                                  </p:stCondLst>
                                  <p:childTnLst>
                                    <p:set>
                                      <p:cBhvr>
                                        <p:cTn id="179" dur="1" fill="hold">
                                          <p:stCondLst>
                                            <p:cond delay="0"/>
                                          </p:stCondLst>
                                        </p:cTn>
                                        <p:tgtEl>
                                          <p:spTgt spid="26629"/>
                                        </p:tgtEl>
                                        <p:attrNameLst>
                                          <p:attrName>style.visibility</p:attrName>
                                        </p:attrNameLst>
                                      </p:cBhvr>
                                      <p:to>
                                        <p:strVal val="visible"/>
                                      </p:to>
                                    </p:set>
                                    <p:animEffect transition="in" filter="fade">
                                      <p:cBhvr>
                                        <p:cTn id="180" dur="500"/>
                                        <p:tgtEl>
                                          <p:spTgt spid="26629"/>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146"/>
                                        </p:tgtEl>
                                        <p:attrNameLst>
                                          <p:attrName>style.visibility</p:attrName>
                                        </p:attrNameLst>
                                      </p:cBhvr>
                                      <p:to>
                                        <p:strVal val="visible"/>
                                      </p:to>
                                    </p:set>
                                    <p:anim calcmode="lin" valueType="num">
                                      <p:cBhvr>
                                        <p:cTn id="185" dur="500" fill="hold"/>
                                        <p:tgtEl>
                                          <p:spTgt spid="146"/>
                                        </p:tgtEl>
                                        <p:attrNameLst>
                                          <p:attrName>ppt_w</p:attrName>
                                        </p:attrNameLst>
                                      </p:cBhvr>
                                      <p:tavLst>
                                        <p:tav tm="0">
                                          <p:val>
                                            <p:fltVal val="0"/>
                                          </p:val>
                                        </p:tav>
                                        <p:tav tm="100000">
                                          <p:val>
                                            <p:strVal val="#ppt_w"/>
                                          </p:val>
                                        </p:tav>
                                      </p:tavLst>
                                    </p:anim>
                                    <p:anim calcmode="lin" valueType="num">
                                      <p:cBhvr>
                                        <p:cTn id="186" dur="500" fill="hold"/>
                                        <p:tgtEl>
                                          <p:spTgt spid="146"/>
                                        </p:tgtEl>
                                        <p:attrNameLst>
                                          <p:attrName>ppt_h</p:attrName>
                                        </p:attrNameLst>
                                      </p:cBhvr>
                                      <p:tavLst>
                                        <p:tav tm="0">
                                          <p:val>
                                            <p:fltVal val="0"/>
                                          </p:val>
                                        </p:tav>
                                        <p:tav tm="100000">
                                          <p:val>
                                            <p:strVal val="#ppt_h"/>
                                          </p:val>
                                        </p:tav>
                                      </p:tavLst>
                                    </p:anim>
                                    <p:animEffect transition="in" filter="fade">
                                      <p:cBhvr>
                                        <p:cTn id="187" dur="500"/>
                                        <p:tgtEl>
                                          <p:spTgt spid="146"/>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373"/>
                                        </p:tgtEl>
                                        <p:attrNameLst>
                                          <p:attrName>style.visibility</p:attrName>
                                        </p:attrNameLst>
                                      </p:cBhvr>
                                      <p:to>
                                        <p:strVal val="visible"/>
                                      </p:to>
                                    </p:set>
                                    <p:anim calcmode="lin" valueType="num">
                                      <p:cBhvr>
                                        <p:cTn id="192" dur="500" fill="hold"/>
                                        <p:tgtEl>
                                          <p:spTgt spid="373"/>
                                        </p:tgtEl>
                                        <p:attrNameLst>
                                          <p:attrName>ppt_w</p:attrName>
                                        </p:attrNameLst>
                                      </p:cBhvr>
                                      <p:tavLst>
                                        <p:tav tm="0">
                                          <p:val>
                                            <p:fltVal val="0"/>
                                          </p:val>
                                        </p:tav>
                                        <p:tav tm="100000">
                                          <p:val>
                                            <p:strVal val="#ppt_w"/>
                                          </p:val>
                                        </p:tav>
                                      </p:tavLst>
                                    </p:anim>
                                    <p:anim calcmode="lin" valueType="num">
                                      <p:cBhvr>
                                        <p:cTn id="193" dur="500" fill="hold"/>
                                        <p:tgtEl>
                                          <p:spTgt spid="373"/>
                                        </p:tgtEl>
                                        <p:attrNameLst>
                                          <p:attrName>ppt_h</p:attrName>
                                        </p:attrNameLst>
                                      </p:cBhvr>
                                      <p:tavLst>
                                        <p:tav tm="0">
                                          <p:val>
                                            <p:fltVal val="0"/>
                                          </p:val>
                                        </p:tav>
                                        <p:tav tm="100000">
                                          <p:val>
                                            <p:strVal val="#ppt_h"/>
                                          </p:val>
                                        </p:tav>
                                      </p:tavLst>
                                    </p:anim>
                                    <p:animEffect transition="in" filter="fade">
                                      <p:cBhvr>
                                        <p:cTn id="194" dur="500"/>
                                        <p:tgtEl>
                                          <p:spTgt spid="373"/>
                                        </p:tgtEl>
                                      </p:cBhvr>
                                    </p:animEffect>
                                  </p:childTnLst>
                                </p:cTn>
                              </p:par>
                            </p:childTnLst>
                          </p:cTn>
                        </p:par>
                        <p:par>
                          <p:cTn id="195" fill="hold">
                            <p:stCondLst>
                              <p:cond delay="500"/>
                            </p:stCondLst>
                            <p:childTnLst>
                              <p:par>
                                <p:cTn id="196" presetID="10" presetClass="entr" presetSubtype="0" fill="hold" grpId="0" nodeType="afterEffect">
                                  <p:stCondLst>
                                    <p:cond delay="0"/>
                                  </p:stCondLst>
                                  <p:childTnLst>
                                    <p:set>
                                      <p:cBhvr>
                                        <p:cTn id="197" dur="1" fill="hold">
                                          <p:stCondLst>
                                            <p:cond delay="0"/>
                                          </p:stCondLst>
                                        </p:cTn>
                                        <p:tgtEl>
                                          <p:spTgt spid="164"/>
                                        </p:tgtEl>
                                        <p:attrNameLst>
                                          <p:attrName>style.visibility</p:attrName>
                                        </p:attrNameLst>
                                      </p:cBhvr>
                                      <p:to>
                                        <p:strVal val="visible"/>
                                      </p:to>
                                    </p:set>
                                    <p:animEffect transition="in" filter="fade">
                                      <p:cBhvr>
                                        <p:cTn id="198" dur="500"/>
                                        <p:tgtEl>
                                          <p:spTgt spid="16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65"/>
                                        </p:tgtEl>
                                        <p:attrNameLst>
                                          <p:attrName>style.visibility</p:attrName>
                                        </p:attrNameLst>
                                      </p:cBhvr>
                                      <p:to>
                                        <p:strVal val="visible"/>
                                      </p:to>
                                    </p:set>
                                    <p:animEffect transition="in" filter="fade">
                                      <p:cBhvr>
                                        <p:cTn id="201" dur="500"/>
                                        <p:tgtEl>
                                          <p:spTgt spid="16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9"/>
                                        </p:tgtEl>
                                        <p:attrNameLst>
                                          <p:attrName>style.visibility</p:attrName>
                                        </p:attrNameLst>
                                      </p:cBhvr>
                                      <p:to>
                                        <p:strVal val="visible"/>
                                      </p:to>
                                    </p:set>
                                    <p:animEffect transition="in" filter="fade">
                                      <p:cBhvr>
                                        <p:cTn id="204" dur="500"/>
                                        <p:tgtEl>
                                          <p:spTgt spid="17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305"/>
                                        </p:tgtEl>
                                        <p:attrNameLst>
                                          <p:attrName>style.visibility</p:attrName>
                                        </p:attrNameLst>
                                      </p:cBhvr>
                                      <p:to>
                                        <p:strVal val="visible"/>
                                      </p:to>
                                    </p:set>
                                    <p:animEffect transition="in" filter="fade">
                                      <p:cBhvr>
                                        <p:cTn id="207" dur="500"/>
                                        <p:tgtEl>
                                          <p:spTgt spid="305"/>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325"/>
                                        </p:tgtEl>
                                        <p:attrNameLst>
                                          <p:attrName>style.visibility</p:attrName>
                                        </p:attrNameLst>
                                      </p:cBhvr>
                                      <p:to>
                                        <p:strVal val="visible"/>
                                      </p:to>
                                    </p:set>
                                    <p:animEffect transition="in" filter="fade">
                                      <p:cBhvr>
                                        <p:cTn id="210" dur="500"/>
                                        <p:tgtEl>
                                          <p:spTgt spid="325"/>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24"/>
                                        </p:tgtEl>
                                        <p:attrNameLst>
                                          <p:attrName>style.visibility</p:attrName>
                                        </p:attrNameLst>
                                      </p:cBhvr>
                                      <p:to>
                                        <p:strVal val="visible"/>
                                      </p:to>
                                    </p:set>
                                    <p:animEffect transition="in" filter="fade">
                                      <p:cBhvr>
                                        <p:cTn id="213" dur="500"/>
                                        <p:tgtEl>
                                          <p:spTgt spid="12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25"/>
                                        </p:tgtEl>
                                        <p:attrNameLst>
                                          <p:attrName>style.visibility</p:attrName>
                                        </p:attrNameLst>
                                      </p:cBhvr>
                                      <p:to>
                                        <p:strVal val="visible"/>
                                      </p:to>
                                    </p:set>
                                    <p:animEffect transition="in" filter="fade">
                                      <p:cBhvr>
                                        <p:cTn id="216" dur="500"/>
                                        <p:tgtEl>
                                          <p:spTgt spid="125"/>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26"/>
                                        </p:tgtEl>
                                        <p:attrNameLst>
                                          <p:attrName>style.visibility</p:attrName>
                                        </p:attrNameLst>
                                      </p:cBhvr>
                                      <p:to>
                                        <p:strVal val="visible"/>
                                      </p:to>
                                    </p:set>
                                    <p:animEffect transition="in" filter="fade">
                                      <p:cBhvr>
                                        <p:cTn id="219" dur="500"/>
                                        <p:tgtEl>
                                          <p:spTgt spid="126"/>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27"/>
                                        </p:tgtEl>
                                        <p:attrNameLst>
                                          <p:attrName>style.visibility</p:attrName>
                                        </p:attrNameLst>
                                      </p:cBhvr>
                                      <p:to>
                                        <p:strVal val="visible"/>
                                      </p:to>
                                    </p:set>
                                    <p:animEffect transition="in" filter="fade">
                                      <p:cBhvr>
                                        <p:cTn id="222" dur="500"/>
                                        <p:tgtEl>
                                          <p:spTgt spid="127"/>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28"/>
                                        </p:tgtEl>
                                        <p:attrNameLst>
                                          <p:attrName>style.visibility</p:attrName>
                                        </p:attrNameLst>
                                      </p:cBhvr>
                                      <p:to>
                                        <p:strVal val="visible"/>
                                      </p:to>
                                    </p:set>
                                    <p:animEffect transition="in" filter="fade">
                                      <p:cBhvr>
                                        <p:cTn id="225" dur="500"/>
                                        <p:tgtEl>
                                          <p:spTgt spid="12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29"/>
                                        </p:tgtEl>
                                        <p:attrNameLst>
                                          <p:attrName>style.visibility</p:attrName>
                                        </p:attrNameLst>
                                      </p:cBhvr>
                                      <p:to>
                                        <p:strVal val="visible"/>
                                      </p:to>
                                    </p:set>
                                    <p:animEffect transition="in" filter="fade">
                                      <p:cBhvr>
                                        <p:cTn id="228" dur="500"/>
                                        <p:tgtEl>
                                          <p:spTgt spid="12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30"/>
                                        </p:tgtEl>
                                        <p:attrNameLst>
                                          <p:attrName>style.visibility</p:attrName>
                                        </p:attrNameLst>
                                      </p:cBhvr>
                                      <p:to>
                                        <p:strVal val="visible"/>
                                      </p:to>
                                    </p:set>
                                    <p:animEffect transition="in" filter="fade">
                                      <p:cBhvr>
                                        <p:cTn id="231" dur="500"/>
                                        <p:tgtEl>
                                          <p:spTgt spid="130"/>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1"/>
                                        </p:tgtEl>
                                        <p:attrNameLst>
                                          <p:attrName>style.visibility</p:attrName>
                                        </p:attrNameLst>
                                      </p:cBhvr>
                                      <p:to>
                                        <p:strVal val="visible"/>
                                      </p:to>
                                    </p:set>
                                    <p:animEffect transition="in" filter="fade">
                                      <p:cBhvr>
                                        <p:cTn id="234" dur="500"/>
                                        <p:tgtEl>
                                          <p:spTgt spid="131"/>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32"/>
                                        </p:tgtEl>
                                        <p:attrNameLst>
                                          <p:attrName>style.visibility</p:attrName>
                                        </p:attrNameLst>
                                      </p:cBhvr>
                                      <p:to>
                                        <p:strVal val="visible"/>
                                      </p:to>
                                    </p:set>
                                    <p:animEffect transition="in" filter="fade">
                                      <p:cBhvr>
                                        <p:cTn id="237" dur="500"/>
                                        <p:tgtEl>
                                          <p:spTgt spid="132"/>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33"/>
                                        </p:tgtEl>
                                        <p:attrNameLst>
                                          <p:attrName>style.visibility</p:attrName>
                                        </p:attrNameLst>
                                      </p:cBhvr>
                                      <p:to>
                                        <p:strVal val="visible"/>
                                      </p:to>
                                    </p:set>
                                    <p:animEffect transition="in" filter="fade">
                                      <p:cBhvr>
                                        <p:cTn id="240" dur="500"/>
                                        <p:tgtEl>
                                          <p:spTgt spid="133"/>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34"/>
                                        </p:tgtEl>
                                        <p:attrNameLst>
                                          <p:attrName>style.visibility</p:attrName>
                                        </p:attrNameLst>
                                      </p:cBhvr>
                                      <p:to>
                                        <p:strVal val="visible"/>
                                      </p:to>
                                    </p:set>
                                    <p:animEffect transition="in" filter="fade">
                                      <p:cBhvr>
                                        <p:cTn id="243" dur="500"/>
                                        <p:tgtEl>
                                          <p:spTgt spid="134"/>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5"/>
                                        </p:tgtEl>
                                        <p:attrNameLst>
                                          <p:attrName>style.visibility</p:attrName>
                                        </p:attrNameLst>
                                      </p:cBhvr>
                                      <p:to>
                                        <p:strVal val="visible"/>
                                      </p:to>
                                    </p:set>
                                    <p:animEffect transition="in" filter="fade">
                                      <p:cBhvr>
                                        <p:cTn id="246" dur="500"/>
                                        <p:tgtEl>
                                          <p:spTgt spid="135"/>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36"/>
                                        </p:tgtEl>
                                        <p:attrNameLst>
                                          <p:attrName>style.visibility</p:attrName>
                                        </p:attrNameLst>
                                      </p:cBhvr>
                                      <p:to>
                                        <p:strVal val="visible"/>
                                      </p:to>
                                    </p:set>
                                    <p:animEffect transition="in" filter="fade">
                                      <p:cBhvr>
                                        <p:cTn id="249" dur="500"/>
                                        <p:tgtEl>
                                          <p:spTgt spid="13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7"/>
                                        </p:tgtEl>
                                        <p:attrNameLst>
                                          <p:attrName>style.visibility</p:attrName>
                                        </p:attrNameLst>
                                      </p:cBhvr>
                                      <p:to>
                                        <p:strVal val="visible"/>
                                      </p:to>
                                    </p:set>
                                    <p:animEffect transition="in" filter="fade">
                                      <p:cBhvr>
                                        <p:cTn id="252" dur="500"/>
                                        <p:tgtEl>
                                          <p:spTgt spid="137"/>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500"/>
                                        <p:tgtEl>
                                          <p:spTgt spid="138"/>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39"/>
                                        </p:tgtEl>
                                        <p:attrNameLst>
                                          <p:attrName>style.visibility</p:attrName>
                                        </p:attrNameLst>
                                      </p:cBhvr>
                                      <p:to>
                                        <p:strVal val="visible"/>
                                      </p:to>
                                    </p:set>
                                    <p:animEffect transition="in" filter="fade">
                                      <p:cBhvr>
                                        <p:cTn id="258" dur="500"/>
                                        <p:tgtEl>
                                          <p:spTgt spid="139"/>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40"/>
                                        </p:tgtEl>
                                        <p:attrNameLst>
                                          <p:attrName>style.visibility</p:attrName>
                                        </p:attrNameLst>
                                      </p:cBhvr>
                                      <p:to>
                                        <p:strVal val="visible"/>
                                      </p:to>
                                    </p:set>
                                    <p:animEffect transition="in" filter="fade">
                                      <p:cBhvr>
                                        <p:cTn id="261" dur="500"/>
                                        <p:tgtEl>
                                          <p:spTgt spid="140"/>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1"/>
                                        </p:tgtEl>
                                        <p:attrNameLst>
                                          <p:attrName>style.visibility</p:attrName>
                                        </p:attrNameLst>
                                      </p:cBhvr>
                                      <p:to>
                                        <p:strVal val="visible"/>
                                      </p:to>
                                    </p:set>
                                    <p:animEffect transition="in" filter="fade">
                                      <p:cBhvr>
                                        <p:cTn id="264" dur="500"/>
                                        <p:tgtEl>
                                          <p:spTgt spid="14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42"/>
                                        </p:tgtEl>
                                        <p:attrNameLst>
                                          <p:attrName>style.visibility</p:attrName>
                                        </p:attrNameLst>
                                      </p:cBhvr>
                                      <p:to>
                                        <p:strVal val="visible"/>
                                      </p:to>
                                    </p:set>
                                    <p:animEffect transition="in" filter="fade">
                                      <p:cBhvr>
                                        <p:cTn id="267" dur="500"/>
                                        <p:tgtEl>
                                          <p:spTgt spid="142"/>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43"/>
                                        </p:tgtEl>
                                        <p:attrNameLst>
                                          <p:attrName>style.visibility</p:attrName>
                                        </p:attrNameLst>
                                      </p:cBhvr>
                                      <p:to>
                                        <p:strVal val="visible"/>
                                      </p:to>
                                    </p:set>
                                    <p:animEffect transition="in" filter="fade">
                                      <p:cBhvr>
                                        <p:cTn id="270" dur="500"/>
                                        <p:tgtEl>
                                          <p:spTgt spid="143"/>
                                        </p:tgtEl>
                                      </p:cBhvr>
                                    </p:animEffect>
                                  </p:childTnLst>
                                </p:cTn>
                              </p:par>
                              <p:par>
                                <p:cTn id="271" presetID="10" presetClass="entr" presetSubtype="0" fill="hold" nodeType="withEffect">
                                  <p:stCondLst>
                                    <p:cond delay="0"/>
                                  </p:stCondLst>
                                  <p:childTnLst>
                                    <p:set>
                                      <p:cBhvr>
                                        <p:cTn id="272" dur="1" fill="hold">
                                          <p:stCondLst>
                                            <p:cond delay="0"/>
                                          </p:stCondLst>
                                        </p:cTn>
                                        <p:tgtEl>
                                          <p:spTgt spid="306"/>
                                        </p:tgtEl>
                                        <p:attrNameLst>
                                          <p:attrName>style.visibility</p:attrName>
                                        </p:attrNameLst>
                                      </p:cBhvr>
                                      <p:to>
                                        <p:strVal val="visible"/>
                                      </p:to>
                                    </p:set>
                                    <p:animEffect transition="in" filter="fade">
                                      <p:cBhvr>
                                        <p:cTn id="273" dur="500"/>
                                        <p:tgtEl>
                                          <p:spTgt spid="306"/>
                                        </p:tgtEl>
                                      </p:cBhvr>
                                    </p:animEffect>
                                  </p:childTnLst>
                                </p:cTn>
                              </p:par>
                              <p:par>
                                <p:cTn id="274" presetID="10" presetClass="entr" presetSubtype="0" fill="hold" nodeType="withEffect">
                                  <p:stCondLst>
                                    <p:cond delay="0"/>
                                  </p:stCondLst>
                                  <p:childTnLst>
                                    <p:set>
                                      <p:cBhvr>
                                        <p:cTn id="275" dur="1" fill="hold">
                                          <p:stCondLst>
                                            <p:cond delay="0"/>
                                          </p:stCondLst>
                                        </p:cTn>
                                        <p:tgtEl>
                                          <p:spTgt spid="326"/>
                                        </p:tgtEl>
                                        <p:attrNameLst>
                                          <p:attrName>style.visibility</p:attrName>
                                        </p:attrNameLst>
                                      </p:cBhvr>
                                      <p:to>
                                        <p:strVal val="visible"/>
                                      </p:to>
                                    </p:set>
                                    <p:animEffect transition="in" filter="fade">
                                      <p:cBhvr>
                                        <p:cTn id="276" dur="500"/>
                                        <p:tgtEl>
                                          <p:spTgt spid="326"/>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344"/>
                                        </p:tgtEl>
                                        <p:attrNameLst>
                                          <p:attrName>style.visibility</p:attrName>
                                        </p:attrNameLst>
                                      </p:cBhvr>
                                      <p:to>
                                        <p:strVal val="visible"/>
                                      </p:to>
                                    </p:set>
                                    <p:animEffect transition="in" filter="fade">
                                      <p:cBhvr>
                                        <p:cTn id="279" dur="500"/>
                                        <p:tgtEl>
                                          <p:spTgt spid="344"/>
                                        </p:tgtEl>
                                      </p:cBhvr>
                                    </p:animEffect>
                                  </p:childTnLst>
                                </p:cTn>
                              </p:par>
                              <p:par>
                                <p:cTn id="280" presetID="10" presetClass="entr" presetSubtype="0" fill="hold" nodeType="withEffect">
                                  <p:stCondLst>
                                    <p:cond delay="0"/>
                                  </p:stCondLst>
                                  <p:childTnLst>
                                    <p:set>
                                      <p:cBhvr>
                                        <p:cTn id="281" dur="1" fill="hold">
                                          <p:stCondLst>
                                            <p:cond delay="0"/>
                                          </p:stCondLst>
                                        </p:cTn>
                                        <p:tgtEl>
                                          <p:spTgt spid="424"/>
                                        </p:tgtEl>
                                        <p:attrNameLst>
                                          <p:attrName>style.visibility</p:attrName>
                                        </p:attrNameLst>
                                      </p:cBhvr>
                                      <p:to>
                                        <p:strVal val="visible"/>
                                      </p:to>
                                    </p:set>
                                    <p:animEffect transition="in" filter="fade">
                                      <p:cBhvr>
                                        <p:cTn id="282" dur="500"/>
                                        <p:tgtEl>
                                          <p:spTgt spid="424"/>
                                        </p:tgtEl>
                                      </p:cBhvr>
                                    </p:animEffect>
                                  </p:childTnLst>
                                </p:cTn>
                              </p:par>
                              <p:par>
                                <p:cTn id="283" presetID="10" presetClass="entr" presetSubtype="0" fill="hold" nodeType="withEffect">
                                  <p:stCondLst>
                                    <p:cond delay="0"/>
                                  </p:stCondLst>
                                  <p:childTnLst>
                                    <p:set>
                                      <p:cBhvr>
                                        <p:cTn id="284" dur="1" fill="hold">
                                          <p:stCondLst>
                                            <p:cond delay="0"/>
                                          </p:stCondLst>
                                        </p:cTn>
                                        <p:tgtEl>
                                          <p:spTgt spid="429"/>
                                        </p:tgtEl>
                                        <p:attrNameLst>
                                          <p:attrName>style.visibility</p:attrName>
                                        </p:attrNameLst>
                                      </p:cBhvr>
                                      <p:to>
                                        <p:strVal val="visible"/>
                                      </p:to>
                                    </p:set>
                                    <p:animEffect transition="in" filter="fade">
                                      <p:cBhvr>
                                        <p:cTn id="285" dur="500"/>
                                        <p:tgtEl>
                                          <p:spTgt spid="429"/>
                                        </p:tgtEl>
                                      </p:cBhvr>
                                    </p:animEffect>
                                  </p:childTnLst>
                                </p:cTn>
                              </p:par>
                              <p:par>
                                <p:cTn id="286" presetID="10" presetClass="entr" presetSubtype="0" fill="hold" nodeType="withEffect">
                                  <p:stCondLst>
                                    <p:cond delay="0"/>
                                  </p:stCondLst>
                                  <p:childTnLst>
                                    <p:set>
                                      <p:cBhvr>
                                        <p:cTn id="287" dur="1" fill="hold">
                                          <p:stCondLst>
                                            <p:cond delay="0"/>
                                          </p:stCondLst>
                                        </p:cTn>
                                        <p:tgtEl>
                                          <p:spTgt spid="436"/>
                                        </p:tgtEl>
                                        <p:attrNameLst>
                                          <p:attrName>style.visibility</p:attrName>
                                        </p:attrNameLst>
                                      </p:cBhvr>
                                      <p:to>
                                        <p:strVal val="visible"/>
                                      </p:to>
                                    </p:set>
                                    <p:animEffect transition="in" filter="fade">
                                      <p:cBhvr>
                                        <p:cTn id="288" dur="500"/>
                                        <p:tgtEl>
                                          <p:spTgt spid="436"/>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369"/>
                                        </p:tgtEl>
                                        <p:attrNameLst>
                                          <p:attrName>style.visibility</p:attrName>
                                        </p:attrNameLst>
                                      </p:cBhvr>
                                      <p:to>
                                        <p:strVal val="visible"/>
                                      </p:to>
                                    </p:set>
                                    <p:animEffect transition="in" filter="fade">
                                      <p:cBhvr>
                                        <p:cTn id="291" dur="500"/>
                                        <p:tgtEl>
                                          <p:spTgt spid="369"/>
                                        </p:tgtEl>
                                      </p:cBhvr>
                                    </p:animEffect>
                                  </p:childTnLst>
                                </p:cTn>
                              </p:par>
                            </p:childTnLst>
                          </p:cTn>
                        </p:par>
                        <p:par>
                          <p:cTn id="292" fill="hold">
                            <p:stCondLst>
                              <p:cond delay="1000"/>
                            </p:stCondLst>
                            <p:childTnLst>
                              <p:par>
                                <p:cTn id="293" presetID="16" presetClass="entr" presetSubtype="42" fill="hold" grpId="0" nodeType="afterEffect">
                                  <p:stCondLst>
                                    <p:cond delay="0"/>
                                  </p:stCondLst>
                                  <p:childTnLst>
                                    <p:set>
                                      <p:cBhvr>
                                        <p:cTn id="294" dur="1" fill="hold">
                                          <p:stCondLst>
                                            <p:cond delay="0"/>
                                          </p:stCondLst>
                                        </p:cTn>
                                        <p:tgtEl>
                                          <p:spTgt spid="101"/>
                                        </p:tgtEl>
                                        <p:attrNameLst>
                                          <p:attrName>style.visibility</p:attrName>
                                        </p:attrNameLst>
                                      </p:cBhvr>
                                      <p:to>
                                        <p:strVal val="visible"/>
                                      </p:to>
                                    </p:set>
                                    <p:animEffect transition="in" filter="barn(outHorizontal)">
                                      <p:cBhvr>
                                        <p:cTn id="29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01" grpId="0" animBg="1"/>
      <p:bldP spid="108" grpId="0"/>
      <p:bldP spid="163" grpId="0"/>
      <p:bldP spid="164" grpId="0"/>
      <p:bldP spid="165" grpId="0"/>
      <p:bldP spid="179" grpId="0"/>
      <p:bldP spid="216" grpId="0" animBg="1"/>
      <p:bldP spid="232" grpId="0"/>
      <p:bldP spid="233" grpId="0" animBg="1"/>
      <p:bldP spid="234" grpId="0" animBg="1"/>
      <p:bldP spid="235" grpId="0" animBg="1"/>
      <p:bldP spid="305" grpId="0"/>
      <p:bldP spid="325" grpId="0"/>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344" grpId="0"/>
      <p:bldP spid="366" grpId="0"/>
      <p:bldP spid="368" grpId="0"/>
      <p:bldP spid="369" grpId="0"/>
      <p:bldP spid="104" grpId="0"/>
      <p:bldP spid="120" grpId="0"/>
      <p:bldP spid="367" grpId="0"/>
      <p:bldP spid="144" grpId="0"/>
      <p:bldP spid="374" grpId="0"/>
      <p:bldP spid="375" grpId="0"/>
      <p:bldP spid="376" grpId="0"/>
      <p:bldP spid="105" grpId="0"/>
      <p:bldP spid="370" grpId="0"/>
      <p:bldP spid="372" grpId="0"/>
      <p:bldP spid="377" grpId="0"/>
      <p:bldP spid="379" grpId="0"/>
      <p:bldP spid="380" grpId="0"/>
      <p:bldP spid="381" grpId="0"/>
      <p:bldP spid="384" grpId="0"/>
      <p:bldP spid="382" grpId="0"/>
      <p:bldP spid="383" grpId="0" animBg="1"/>
      <p:bldP spid="386" grpId="0"/>
      <p:bldP spid="387" grpId="0"/>
      <p:bldP spid="119" grpId="0"/>
      <p:bldP spid="388" grpId="0"/>
      <p:bldP spid="389" grpId="0"/>
      <p:bldP spid="441" grpId="0"/>
      <p:bldP spid="442" grpId="0"/>
      <p:bldP spid="44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36184</TotalTime>
  <Words>4979</Words>
  <Application>Microsoft Office PowerPoint</Application>
  <PresentationFormat>画面に合わせる (4:3)</PresentationFormat>
  <Paragraphs>1163</Paragraphs>
  <Slides>21</Slides>
  <Notes>21</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8" baseType="lpstr">
      <vt:lpstr>DFKai-SB</vt:lpstr>
      <vt:lpstr>HGP創英角ｺﾞｼｯｸUB</vt:lpstr>
      <vt:lpstr>HGP創英角ﾎﾟｯﾌﾟ体</vt:lpstr>
      <vt:lpstr>HGS創英角ｺﾞｼｯｸUB</vt:lpstr>
      <vt:lpstr>HGS創英角ﾎﾟｯﾌﾟ体</vt:lpstr>
      <vt:lpstr>HG創英角ﾎﾟｯﾌﾟ体</vt:lpstr>
      <vt:lpstr>Meiryo UI</vt:lpstr>
      <vt:lpstr>ＭＳ Ｐゴシック</vt:lpstr>
      <vt:lpstr>ＭＳ Ｐ明朝</vt:lpstr>
      <vt:lpstr>Arial</vt:lpstr>
      <vt:lpstr>Arial Black</vt:lpstr>
      <vt:lpstr>Calibri</vt:lpstr>
      <vt:lpstr>Nyala</vt:lpstr>
      <vt:lpstr>Times New Roman</vt:lpstr>
      <vt:lpstr>Office テーマ</vt:lpstr>
      <vt:lpstr>Clip</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asmobody</dc:creator>
  <cp:lastModifiedBy>浩三 難波</cp:lastModifiedBy>
  <cp:revision>1872</cp:revision>
  <cp:lastPrinted>2019-09-23T01:34:02Z</cp:lastPrinted>
  <dcterms:created xsi:type="dcterms:W3CDTF">2018-07-28T02:44:45Z</dcterms:created>
  <dcterms:modified xsi:type="dcterms:W3CDTF">2025-03-05T06:07:20Z</dcterms:modified>
  <cp:contentStatus/>
</cp:coreProperties>
</file>